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9" r:id="rId8"/>
    <p:sldId id="267" r:id="rId9"/>
    <p:sldId id="268" r:id="rId10"/>
    <p:sldId id="258" r:id="rId11"/>
    <p:sldId id="265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95B689-F190-4923-9F40-70DAAA45ECCF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83F2CCE-569C-45D6-86F8-42AC9A30FC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01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F2CCE-569C-45D6-86F8-42AC9A30FC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F2CCE-569C-45D6-86F8-42AC9A30FCA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F2CCE-569C-45D6-86F8-42AC9A30FCA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17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946A22-24CB-4EA0-A613-68E5D2A888BA}" type="datetimeFigureOut">
              <a:rPr lang="en-US" smtClean="0"/>
              <a:pPr/>
              <a:t>1/11/2015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B5AED9-A22B-4210-902D-D2F8469B9D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ademyhealth.org/files/ruralhealth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weissocean@gmail.com" TargetMode="External"/><Relationship Id="rId2" Type="http://schemas.openxmlformats.org/officeDocument/2006/relationships/hyperlink" Target="mailto:jhowland@columbus.rr.co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286962"/>
          </a:xfrm>
        </p:spPr>
        <p:txBody>
          <a:bodyPr>
            <a:normAutofit/>
          </a:bodyPr>
          <a:lstStyle/>
          <a:p>
            <a:r>
              <a:rPr lang="en-US" dirty="0" smtClean="0"/>
              <a:t>Building and Maintaining Infrastructure &amp; Capacity within a Network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January 19, 2015 </a:t>
            </a:r>
          </a:p>
          <a:p>
            <a:r>
              <a:rPr lang="en-US" dirty="0" smtClean="0"/>
              <a:t>Joann Ort</a:t>
            </a:r>
          </a:p>
          <a:p>
            <a:r>
              <a:rPr lang="en-US" dirty="0" smtClean="0"/>
              <a:t>Linda K. Weiss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u="sng" dirty="0" smtClean="0"/>
          </a:p>
          <a:p>
            <a:r>
              <a:rPr lang="en-US" sz="2400" dirty="0" smtClean="0"/>
              <a:t>National Cooperative of Health Networks</a:t>
            </a:r>
          </a:p>
          <a:p>
            <a:pPr>
              <a:buNone/>
            </a:pPr>
            <a:endParaRPr lang="en-US" sz="2400" u="sng" dirty="0" smtClean="0">
              <a:hlinkClick r:id="rId2"/>
            </a:endParaRPr>
          </a:p>
          <a:p>
            <a:r>
              <a:rPr lang="en-US" sz="2400" u="sng" dirty="0" smtClean="0">
                <a:hlinkClick r:id="rId2"/>
              </a:rPr>
              <a:t>http://www.academyhealth.org/files/ruralhealth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*Forming Rural Health Networks: A Legal Primer </a:t>
            </a:r>
          </a:p>
          <a:p>
            <a:pPr>
              <a:buNone/>
            </a:pPr>
            <a:r>
              <a:rPr lang="en-US" sz="2400" dirty="0" smtClean="0"/>
              <a:t>   *Principles of Rural Health Network Development</a:t>
            </a:r>
          </a:p>
          <a:p>
            <a:pPr>
              <a:buNone/>
            </a:pPr>
            <a:r>
              <a:rPr lang="en-US" sz="2400" dirty="0" smtClean="0"/>
              <a:t>   *The Science and Art of Business Planning for</a:t>
            </a:r>
          </a:p>
          <a:p>
            <a:pPr>
              <a:buNone/>
            </a:pPr>
            <a:r>
              <a:rPr lang="en-US" sz="2400" dirty="0" smtClean="0"/>
              <a:t>     Rural Health Networks</a:t>
            </a:r>
          </a:p>
          <a:p>
            <a:pPr>
              <a:buNone/>
            </a:pPr>
            <a:r>
              <a:rPr lang="en-US" sz="2400" dirty="0" smtClean="0"/>
              <a:t>   *Strategic Planning for Rural Health Networks   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838200"/>
            <a:ext cx="7620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Joann Ort, MHA</a:t>
            </a: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PH: 614-519-6736</a:t>
            </a: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Email: 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2"/>
              </a:rPr>
              <a:t>jhowland@columbus.rr.com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endParaRPr lang="en-US" sz="3200" b="1" dirty="0">
              <a:latin typeface="Arial" pitchFamily="34" charset="0"/>
              <a:cs typeface="Arial" pitchFamily="34" charset="0"/>
            </a:endParaRP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Linda K. Weiss, LCSW</a:t>
            </a: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PH: 217-549-4121</a:t>
            </a:r>
          </a:p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Email: </a:t>
            </a:r>
            <a:r>
              <a:rPr lang="en-US" sz="3200" b="1" dirty="0" smtClean="0">
                <a:latin typeface="Arial" pitchFamily="34" charset="0"/>
                <a:cs typeface="Arial" pitchFamily="34" charset="0"/>
                <a:hlinkClick r:id="rId3"/>
              </a:rPr>
              <a:t>weissocean@gmail.com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Develop strategy</a:t>
            </a:r>
          </a:p>
          <a:p>
            <a:pPr marL="109728" indent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1) What does the network do?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2) Who does it serve?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3) What makes it different?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4) What are the strategic goals?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and Capacity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Growth aligns with network mission</a:t>
            </a:r>
          </a:p>
          <a:p>
            <a:endParaRPr lang="en-US" dirty="0" smtClean="0"/>
          </a:p>
          <a:p>
            <a:r>
              <a:rPr lang="en-US" dirty="0" smtClean="0"/>
              <a:t>Core services are stable</a:t>
            </a:r>
          </a:p>
          <a:p>
            <a:endParaRPr lang="en-US" dirty="0" smtClean="0"/>
          </a:p>
          <a:p>
            <a:r>
              <a:rPr lang="en-US" dirty="0" smtClean="0"/>
              <a:t>Sustainability Plan is in place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Stage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State reasons for adding staff and anticipated benefits; short and long term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Calculate total </a:t>
            </a:r>
            <a:r>
              <a:rPr lang="en-US" dirty="0" smtClean="0"/>
              <a:t>cost; S &amp; B, Furniture, Computer, etc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Determine h</a:t>
            </a:r>
            <a:r>
              <a:rPr lang="en-US" dirty="0" smtClean="0"/>
              <a:t>ow </a:t>
            </a:r>
            <a:r>
              <a:rPr lang="en-US" dirty="0" smtClean="0"/>
              <a:t>soon </a:t>
            </a:r>
            <a:r>
              <a:rPr lang="en-US" dirty="0" smtClean="0"/>
              <a:t>the </a:t>
            </a:r>
            <a:r>
              <a:rPr lang="en-US" dirty="0" smtClean="0"/>
              <a:t>position will pay </a:t>
            </a:r>
            <a:r>
              <a:rPr lang="en-US" dirty="0" smtClean="0"/>
              <a:t>for </a:t>
            </a:r>
            <a:r>
              <a:rPr lang="en-US" dirty="0" smtClean="0"/>
              <a:t>itself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Adding Staff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Service expansion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Private donations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Additional grants</a:t>
            </a:r>
          </a:p>
          <a:p>
            <a:endParaRPr lang="en-US" dirty="0" smtClean="0"/>
          </a:p>
          <a:p>
            <a:r>
              <a:rPr lang="en-US" dirty="0" smtClean="0"/>
              <a:t>Joint ventures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Diversify Funding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Funders: 	How did you spend the money?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Stakeholders:	What are the results/impacts of 			the network?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Members:	What have you done for me 			today?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ROI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to Network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Personal and business agendas are different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Different size pocketbooks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Many relationships.  Network may not be the primary one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Vying for the CEO/Administrator’s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dirty="0" smtClean="0"/>
              <a:t>A) 	Define the purpose of the network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B) 	Develop a business plan for financial 	viability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C) 	Ensure governance structure, members’ 	roles and responsibilities are in writing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D)	Communicate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34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rved Right Arrow 6"/>
          <p:cNvSpPr/>
          <p:nvPr/>
        </p:nvSpPr>
        <p:spPr>
          <a:xfrm rot="5400000">
            <a:off x="4340687" y="772063"/>
            <a:ext cx="775279" cy="342900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urved Right Arrow 8"/>
          <p:cNvSpPr/>
          <p:nvPr/>
        </p:nvSpPr>
        <p:spPr>
          <a:xfrm rot="16200000">
            <a:off x="4465893" y="3696326"/>
            <a:ext cx="775279" cy="342900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Notched Right Arrow 11"/>
          <p:cNvSpPr/>
          <p:nvPr/>
        </p:nvSpPr>
        <p:spPr>
          <a:xfrm rot="4094038">
            <a:off x="6226714" y="2695925"/>
            <a:ext cx="373845" cy="35655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Notched Right Arrow 13"/>
          <p:cNvSpPr/>
          <p:nvPr/>
        </p:nvSpPr>
        <p:spPr>
          <a:xfrm rot="15518879">
            <a:off x="3038485" y="4844910"/>
            <a:ext cx="373845" cy="35655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675098" y="3056322"/>
            <a:ext cx="235686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COMMON PURPOSE</a:t>
            </a:r>
          </a:p>
          <a:p>
            <a:pPr algn="ctr"/>
            <a:r>
              <a:rPr lang="en-US" sz="1600" dirty="0" smtClean="0"/>
              <a:t>ROI</a:t>
            </a:r>
          </a:p>
          <a:p>
            <a:pPr algn="ctr"/>
            <a:r>
              <a:rPr lang="en-US" sz="1600" dirty="0" smtClean="0"/>
              <a:t>STRATEGY</a:t>
            </a:r>
          </a:p>
          <a:p>
            <a:pPr algn="ctr"/>
            <a:r>
              <a:rPr lang="en-US" sz="1600" dirty="0" smtClean="0"/>
              <a:t>GOVERNANCE</a:t>
            </a:r>
          </a:p>
          <a:p>
            <a:pPr algn="ctr"/>
            <a:r>
              <a:rPr lang="en-US" sz="1600" dirty="0" smtClean="0"/>
              <a:t>JOINT ACTION</a:t>
            </a:r>
          </a:p>
          <a:p>
            <a:pPr algn="ctr"/>
            <a:r>
              <a:rPr lang="en-US" sz="1600" dirty="0" smtClean="0"/>
              <a:t>FINANCIAL DIVERSITY</a:t>
            </a:r>
          </a:p>
          <a:p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Keys to Successful Networks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6157672" y="3004622"/>
            <a:ext cx="2044699" cy="19968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/>
              <a:t>DIRECTOR</a:t>
            </a:r>
          </a:p>
          <a:p>
            <a:pPr algn="ctr"/>
            <a:endParaRPr lang="en-US" i="1" dirty="0" smtClean="0"/>
          </a:p>
          <a:p>
            <a:pPr algn="ctr"/>
            <a:r>
              <a:rPr lang="en-US" dirty="0" smtClean="0"/>
              <a:t>Expertise</a:t>
            </a:r>
            <a:endParaRPr lang="en-US" dirty="0"/>
          </a:p>
          <a:p>
            <a:pPr algn="ctr"/>
            <a:r>
              <a:rPr lang="en-US" dirty="0" smtClean="0"/>
              <a:t>Flexibility</a:t>
            </a:r>
            <a:endParaRPr lang="en-US" dirty="0"/>
          </a:p>
          <a:p>
            <a:pPr algn="ctr"/>
            <a:r>
              <a:rPr lang="en-US" dirty="0" smtClean="0"/>
              <a:t>Tenacious</a:t>
            </a:r>
          </a:p>
          <a:p>
            <a:pPr algn="ctr"/>
            <a:r>
              <a:rPr lang="en-US" dirty="0" smtClean="0"/>
              <a:t>Communicator</a:t>
            </a:r>
            <a:endParaRPr lang="en-US" dirty="0"/>
          </a:p>
          <a:p>
            <a:pPr algn="ctr"/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751183" y="2836095"/>
            <a:ext cx="1804558" cy="20704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/>
              <a:t>MEMBERS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Engaged</a:t>
            </a:r>
          </a:p>
          <a:p>
            <a:pPr algn="ctr"/>
            <a:r>
              <a:rPr lang="en-US" dirty="0"/>
              <a:t>Defined Roles</a:t>
            </a:r>
          </a:p>
          <a:p>
            <a:pPr algn="ctr"/>
            <a:r>
              <a:rPr lang="en-US" dirty="0"/>
              <a:t>Cooperative</a:t>
            </a:r>
          </a:p>
          <a:p>
            <a:pPr algn="ctr"/>
            <a:r>
              <a:rPr lang="en-US" dirty="0"/>
              <a:t>Resources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6199" y="1263134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COLLABORATION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77945" y="1613932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CONSENSUS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98899" y="6172200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COMMUNICATION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472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544</TotalTime>
  <Words>261</Words>
  <Application>Microsoft Office PowerPoint</Application>
  <PresentationFormat>On-screen Show (4:3)</PresentationFormat>
  <Paragraphs>108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Building and Maintaining Infrastructure &amp; Capacity within a Network</vt:lpstr>
      <vt:lpstr>Infrastructure and Capacity</vt:lpstr>
      <vt:lpstr>Growth Stage</vt:lpstr>
      <vt:lpstr>Approach to Adding Staff</vt:lpstr>
      <vt:lpstr>Diversify Funding</vt:lpstr>
      <vt:lpstr>Report ROI</vt:lpstr>
      <vt:lpstr>Challenges to Network Development</vt:lpstr>
      <vt:lpstr>Success Factors</vt:lpstr>
      <vt:lpstr>Keys to Successful Networks</vt:lpstr>
      <vt:lpstr>Resources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and Maintaining Infrastructure &amp; Capacity within a Network</dc:title>
  <dc:creator>Joann</dc:creator>
  <cp:lastModifiedBy>Linda</cp:lastModifiedBy>
  <cp:revision>69</cp:revision>
  <cp:lastPrinted>2015-01-09T12:49:56Z</cp:lastPrinted>
  <dcterms:created xsi:type="dcterms:W3CDTF">2014-12-21T19:20:26Z</dcterms:created>
  <dcterms:modified xsi:type="dcterms:W3CDTF">2015-01-11T19:08:36Z</dcterms:modified>
</cp:coreProperties>
</file>