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4"/>
  </p:notesMasterIdLst>
  <p:handoutMasterIdLst>
    <p:handoutMasterId r:id="rId75"/>
  </p:handoutMasterIdLst>
  <p:sldIdLst>
    <p:sldId id="256" r:id="rId2"/>
    <p:sldId id="321" r:id="rId3"/>
    <p:sldId id="307" r:id="rId4"/>
    <p:sldId id="257" r:id="rId5"/>
    <p:sldId id="334" r:id="rId6"/>
    <p:sldId id="327" r:id="rId7"/>
    <p:sldId id="323" r:id="rId8"/>
    <p:sldId id="328" r:id="rId9"/>
    <p:sldId id="324" r:id="rId10"/>
    <p:sldId id="325" r:id="rId11"/>
    <p:sldId id="322" r:id="rId12"/>
    <p:sldId id="263" r:id="rId13"/>
    <p:sldId id="326" r:id="rId14"/>
    <p:sldId id="305" r:id="rId15"/>
    <p:sldId id="258" r:id="rId16"/>
    <p:sldId id="265" r:id="rId17"/>
    <p:sldId id="335" r:id="rId18"/>
    <p:sldId id="329" r:id="rId19"/>
    <p:sldId id="330" r:id="rId20"/>
    <p:sldId id="331" r:id="rId21"/>
    <p:sldId id="269" r:id="rId22"/>
    <p:sldId id="270" r:id="rId23"/>
    <p:sldId id="271" r:id="rId24"/>
    <p:sldId id="336" r:id="rId25"/>
    <p:sldId id="275" r:id="rId26"/>
    <p:sldId id="308" r:id="rId27"/>
    <p:sldId id="276" r:id="rId28"/>
    <p:sldId id="277" r:id="rId29"/>
    <p:sldId id="278" r:id="rId30"/>
    <p:sldId id="282" r:id="rId31"/>
    <p:sldId id="283" r:id="rId32"/>
    <p:sldId id="284" r:id="rId33"/>
    <p:sldId id="281" r:id="rId34"/>
    <p:sldId id="279" r:id="rId35"/>
    <p:sldId id="280" r:id="rId36"/>
    <p:sldId id="337" r:id="rId37"/>
    <p:sldId id="285" r:id="rId38"/>
    <p:sldId id="286" r:id="rId39"/>
    <p:sldId id="287" r:id="rId40"/>
    <p:sldId id="288" r:id="rId41"/>
    <p:sldId id="289" r:id="rId42"/>
    <p:sldId id="290" r:id="rId43"/>
    <p:sldId id="291" r:id="rId44"/>
    <p:sldId id="292" r:id="rId45"/>
    <p:sldId id="338" r:id="rId46"/>
    <p:sldId id="293" r:id="rId47"/>
    <p:sldId id="294" r:id="rId48"/>
    <p:sldId id="297" r:id="rId49"/>
    <p:sldId id="333" r:id="rId50"/>
    <p:sldId id="295" r:id="rId51"/>
    <p:sldId id="332" r:id="rId52"/>
    <p:sldId id="296" r:id="rId53"/>
    <p:sldId id="309" r:id="rId54"/>
    <p:sldId id="310" r:id="rId55"/>
    <p:sldId id="311" r:id="rId56"/>
    <p:sldId id="339" r:id="rId57"/>
    <p:sldId id="299" r:id="rId58"/>
    <p:sldId id="298" r:id="rId59"/>
    <p:sldId id="300" r:id="rId60"/>
    <p:sldId id="301" r:id="rId61"/>
    <p:sldId id="302" r:id="rId62"/>
    <p:sldId id="313" r:id="rId63"/>
    <p:sldId id="303" r:id="rId64"/>
    <p:sldId id="304" r:id="rId65"/>
    <p:sldId id="314" r:id="rId66"/>
    <p:sldId id="315" r:id="rId67"/>
    <p:sldId id="316" r:id="rId68"/>
    <p:sldId id="317" r:id="rId69"/>
    <p:sldId id="318" r:id="rId70"/>
    <p:sldId id="319" r:id="rId71"/>
    <p:sldId id="261" r:id="rId72"/>
    <p:sldId id="320" r:id="rId73"/>
  </p:sldIdLst>
  <p:sldSz cx="9144000" cy="6858000" type="screen4x3"/>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871" autoAdjust="0"/>
  </p:normalViewPr>
  <p:slideViewPr>
    <p:cSldViewPr>
      <p:cViewPr varScale="1">
        <p:scale>
          <a:sx n="57" d="100"/>
          <a:sy n="57" d="100"/>
        </p:scale>
        <p:origin x="-174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0B04A-490F-4C51-BB94-B77670EC3978}" type="doc">
      <dgm:prSet loTypeId="urn:microsoft.com/office/officeart/2005/8/layout/venn1" loCatId="relationship" qsTypeId="urn:microsoft.com/office/officeart/2005/8/quickstyle/simple1" qsCatId="simple" csTypeId="urn:microsoft.com/office/officeart/2005/8/colors/accent1_2" csCatId="accent1" phldr="1"/>
      <dgm:spPr/>
    </dgm:pt>
    <dgm:pt modelId="{942937AF-142F-4C46-9C7B-226497E77430}">
      <dgm:prSet phldrT="[Text]" custT="1"/>
      <dgm:spPr/>
      <dgm:t>
        <a:bodyPr/>
        <a:lstStyle/>
        <a:p>
          <a:pPr algn="l"/>
          <a:r>
            <a:rPr lang="en-US" sz="2400" dirty="0" smtClean="0"/>
            <a:t>Extrovert</a:t>
          </a:r>
          <a:endParaRPr lang="en-US" sz="2400" dirty="0"/>
        </a:p>
      </dgm:t>
    </dgm:pt>
    <dgm:pt modelId="{15375532-96A7-46B7-8EE4-E6D9B36D58C7}" type="parTrans" cxnId="{181DE96A-2AF7-4BA2-98E0-66737337B267}">
      <dgm:prSet/>
      <dgm:spPr/>
      <dgm:t>
        <a:bodyPr/>
        <a:lstStyle/>
        <a:p>
          <a:endParaRPr lang="en-US"/>
        </a:p>
      </dgm:t>
    </dgm:pt>
    <dgm:pt modelId="{36DC6FD3-4A79-4CDB-9C87-0E2639ABFF76}" type="sibTrans" cxnId="{181DE96A-2AF7-4BA2-98E0-66737337B267}">
      <dgm:prSet/>
      <dgm:spPr/>
      <dgm:t>
        <a:bodyPr/>
        <a:lstStyle/>
        <a:p>
          <a:endParaRPr lang="en-US"/>
        </a:p>
      </dgm:t>
    </dgm:pt>
    <dgm:pt modelId="{2F25EF14-CC21-46B7-A526-999042A430CF}">
      <dgm:prSet phldrT="[Text]" custT="1"/>
      <dgm:spPr/>
      <dgm:t>
        <a:bodyPr/>
        <a:lstStyle/>
        <a:p>
          <a:pPr algn="r"/>
          <a:r>
            <a:rPr lang="en-US" sz="2400" dirty="0" smtClean="0"/>
            <a:t>Introvert</a:t>
          </a:r>
          <a:endParaRPr lang="en-US" sz="2400" dirty="0"/>
        </a:p>
      </dgm:t>
    </dgm:pt>
    <dgm:pt modelId="{EB6A2C26-EDD6-4AFB-8874-9E755A8CE3DA}" type="parTrans" cxnId="{67D51C6B-7E08-4CFB-817D-3743C62F4263}">
      <dgm:prSet/>
      <dgm:spPr/>
      <dgm:t>
        <a:bodyPr/>
        <a:lstStyle/>
        <a:p>
          <a:endParaRPr lang="en-US"/>
        </a:p>
      </dgm:t>
    </dgm:pt>
    <dgm:pt modelId="{38958408-3B3F-446F-9979-F9C8A7F70126}" type="sibTrans" cxnId="{67D51C6B-7E08-4CFB-817D-3743C62F4263}">
      <dgm:prSet/>
      <dgm:spPr/>
      <dgm:t>
        <a:bodyPr/>
        <a:lstStyle/>
        <a:p>
          <a:endParaRPr lang="en-US"/>
        </a:p>
      </dgm:t>
    </dgm:pt>
    <dgm:pt modelId="{AEED3505-D04E-48FC-9659-165D6A68B457}">
      <dgm:prSet phldrT="[Text]" custT="1"/>
      <dgm:spPr/>
      <dgm:t>
        <a:bodyPr/>
        <a:lstStyle/>
        <a:p>
          <a:pPr algn="r"/>
          <a:r>
            <a:rPr lang="en-US" sz="2400" dirty="0" smtClean="0"/>
            <a:t>Ambivert - </a:t>
          </a:r>
          <a:r>
            <a:rPr lang="en-US" sz="1200" dirty="0" smtClean="0"/>
            <a:t>Natural Pattern of Talking and Listening</a:t>
          </a:r>
          <a:endParaRPr lang="en-US" sz="1200" dirty="0"/>
        </a:p>
      </dgm:t>
    </dgm:pt>
    <dgm:pt modelId="{D9BFCF31-1A0D-452E-AF51-0AD625CED097}" type="parTrans" cxnId="{6453277C-18E5-4CE2-93F0-2123F8826095}">
      <dgm:prSet/>
      <dgm:spPr/>
      <dgm:t>
        <a:bodyPr/>
        <a:lstStyle/>
        <a:p>
          <a:endParaRPr lang="en-US"/>
        </a:p>
      </dgm:t>
    </dgm:pt>
    <dgm:pt modelId="{E3FC3B8B-D8D3-4890-A17C-5312515C983F}" type="sibTrans" cxnId="{6453277C-18E5-4CE2-93F0-2123F8826095}">
      <dgm:prSet/>
      <dgm:spPr/>
      <dgm:t>
        <a:bodyPr/>
        <a:lstStyle/>
        <a:p>
          <a:endParaRPr lang="en-US"/>
        </a:p>
      </dgm:t>
    </dgm:pt>
    <dgm:pt modelId="{E84C1CF5-437B-4159-A638-243B130749CC}" type="pres">
      <dgm:prSet presAssocID="{6180B04A-490F-4C51-BB94-B77670EC3978}" presName="compositeShape" presStyleCnt="0">
        <dgm:presLayoutVars>
          <dgm:chMax val="7"/>
          <dgm:dir/>
          <dgm:resizeHandles val="exact"/>
        </dgm:presLayoutVars>
      </dgm:prSet>
      <dgm:spPr/>
    </dgm:pt>
    <dgm:pt modelId="{752D9B54-0773-4D8F-A88A-9E5CAC26E656}" type="pres">
      <dgm:prSet presAssocID="{942937AF-142F-4C46-9C7B-226497E77430}" presName="circ1" presStyleLbl="vennNode1" presStyleIdx="0" presStyleCnt="3" custScaleX="140625" custScaleY="134375" custLinFactNeighborX="-16691" custLinFactNeighborY="22568"/>
      <dgm:spPr/>
      <dgm:t>
        <a:bodyPr/>
        <a:lstStyle/>
        <a:p>
          <a:endParaRPr lang="en-US"/>
        </a:p>
      </dgm:t>
    </dgm:pt>
    <dgm:pt modelId="{E0F0CB92-131F-4A07-A928-6611443412F5}" type="pres">
      <dgm:prSet presAssocID="{942937AF-142F-4C46-9C7B-226497E77430}" presName="circ1Tx" presStyleLbl="revTx" presStyleIdx="0" presStyleCnt="0">
        <dgm:presLayoutVars>
          <dgm:chMax val="0"/>
          <dgm:chPref val="0"/>
          <dgm:bulletEnabled val="1"/>
        </dgm:presLayoutVars>
      </dgm:prSet>
      <dgm:spPr/>
      <dgm:t>
        <a:bodyPr/>
        <a:lstStyle/>
        <a:p>
          <a:endParaRPr lang="en-US"/>
        </a:p>
      </dgm:t>
    </dgm:pt>
    <dgm:pt modelId="{216E93C2-34F1-44FE-B9F8-DF3D5D2B7D83}" type="pres">
      <dgm:prSet presAssocID="{2F25EF14-CC21-46B7-A526-999042A430CF}" presName="circ2" presStyleLbl="vennNode1" presStyleIdx="1" presStyleCnt="3" custScaleX="143749" custScaleY="131250" custLinFactNeighborX="19771" custLinFactNeighborY="-38746"/>
      <dgm:spPr/>
      <dgm:t>
        <a:bodyPr/>
        <a:lstStyle/>
        <a:p>
          <a:endParaRPr lang="en-US"/>
        </a:p>
      </dgm:t>
    </dgm:pt>
    <dgm:pt modelId="{8B01B139-672F-4C6A-9181-F9747A546A49}" type="pres">
      <dgm:prSet presAssocID="{2F25EF14-CC21-46B7-A526-999042A430CF}" presName="circ2Tx" presStyleLbl="revTx" presStyleIdx="0" presStyleCnt="0">
        <dgm:presLayoutVars>
          <dgm:chMax val="0"/>
          <dgm:chPref val="0"/>
          <dgm:bulletEnabled val="1"/>
        </dgm:presLayoutVars>
      </dgm:prSet>
      <dgm:spPr/>
      <dgm:t>
        <a:bodyPr/>
        <a:lstStyle/>
        <a:p>
          <a:endParaRPr lang="en-US"/>
        </a:p>
      </dgm:t>
    </dgm:pt>
    <dgm:pt modelId="{FB1B1C4C-9390-4D5B-981E-5ED4B1107624}" type="pres">
      <dgm:prSet presAssocID="{AEED3505-D04E-48FC-9659-165D6A68B457}" presName="circ3" presStyleLbl="vennNode1" presStyleIdx="2" presStyleCnt="3" custScaleX="75544" custScaleY="98255" custLinFactNeighborX="55260" custLinFactNeighborY="-38751"/>
      <dgm:spPr/>
      <dgm:t>
        <a:bodyPr/>
        <a:lstStyle/>
        <a:p>
          <a:endParaRPr lang="en-US"/>
        </a:p>
      </dgm:t>
    </dgm:pt>
    <dgm:pt modelId="{7505C8D8-567E-4578-839D-41B8BC550BE4}" type="pres">
      <dgm:prSet presAssocID="{AEED3505-D04E-48FC-9659-165D6A68B457}" presName="circ3Tx" presStyleLbl="revTx" presStyleIdx="0" presStyleCnt="0">
        <dgm:presLayoutVars>
          <dgm:chMax val="0"/>
          <dgm:chPref val="0"/>
          <dgm:bulletEnabled val="1"/>
        </dgm:presLayoutVars>
      </dgm:prSet>
      <dgm:spPr/>
      <dgm:t>
        <a:bodyPr/>
        <a:lstStyle/>
        <a:p>
          <a:endParaRPr lang="en-US"/>
        </a:p>
      </dgm:t>
    </dgm:pt>
  </dgm:ptLst>
  <dgm:cxnLst>
    <dgm:cxn modelId="{181DE96A-2AF7-4BA2-98E0-66737337B267}" srcId="{6180B04A-490F-4C51-BB94-B77670EC3978}" destId="{942937AF-142F-4C46-9C7B-226497E77430}" srcOrd="0" destOrd="0" parTransId="{15375532-96A7-46B7-8EE4-E6D9B36D58C7}" sibTransId="{36DC6FD3-4A79-4CDB-9C87-0E2639ABFF76}"/>
    <dgm:cxn modelId="{6453277C-18E5-4CE2-93F0-2123F8826095}" srcId="{6180B04A-490F-4C51-BB94-B77670EC3978}" destId="{AEED3505-D04E-48FC-9659-165D6A68B457}" srcOrd="2" destOrd="0" parTransId="{D9BFCF31-1A0D-452E-AF51-0AD625CED097}" sibTransId="{E3FC3B8B-D8D3-4890-A17C-5312515C983F}"/>
    <dgm:cxn modelId="{98E867B2-EC59-4373-9A5A-852C33C6212B}" type="presOf" srcId="{AEED3505-D04E-48FC-9659-165D6A68B457}" destId="{7505C8D8-567E-4578-839D-41B8BC550BE4}" srcOrd="1" destOrd="0" presId="urn:microsoft.com/office/officeart/2005/8/layout/venn1"/>
    <dgm:cxn modelId="{07C38A3D-81AF-4D8E-BD8A-014ECD9C5D01}" type="presOf" srcId="{942937AF-142F-4C46-9C7B-226497E77430}" destId="{752D9B54-0773-4D8F-A88A-9E5CAC26E656}" srcOrd="0" destOrd="0" presId="urn:microsoft.com/office/officeart/2005/8/layout/venn1"/>
    <dgm:cxn modelId="{67D51C6B-7E08-4CFB-817D-3743C62F4263}" srcId="{6180B04A-490F-4C51-BB94-B77670EC3978}" destId="{2F25EF14-CC21-46B7-A526-999042A430CF}" srcOrd="1" destOrd="0" parTransId="{EB6A2C26-EDD6-4AFB-8874-9E755A8CE3DA}" sibTransId="{38958408-3B3F-446F-9979-F9C8A7F70126}"/>
    <dgm:cxn modelId="{059BCA27-7EED-4015-9C7E-025F77067667}" type="presOf" srcId="{6180B04A-490F-4C51-BB94-B77670EC3978}" destId="{E84C1CF5-437B-4159-A638-243B130749CC}" srcOrd="0" destOrd="0" presId="urn:microsoft.com/office/officeart/2005/8/layout/venn1"/>
    <dgm:cxn modelId="{99C7DDC3-9A59-490D-93BB-3E46E9202981}" type="presOf" srcId="{2F25EF14-CC21-46B7-A526-999042A430CF}" destId="{216E93C2-34F1-44FE-B9F8-DF3D5D2B7D83}" srcOrd="0" destOrd="0" presId="urn:microsoft.com/office/officeart/2005/8/layout/venn1"/>
    <dgm:cxn modelId="{15468CE9-ACED-4083-BDC5-E7FDB93822D6}" type="presOf" srcId="{942937AF-142F-4C46-9C7B-226497E77430}" destId="{E0F0CB92-131F-4A07-A928-6611443412F5}" srcOrd="1" destOrd="0" presId="urn:microsoft.com/office/officeart/2005/8/layout/venn1"/>
    <dgm:cxn modelId="{8B0C42E5-2191-41B9-85B8-24F69B2521F2}" type="presOf" srcId="{AEED3505-D04E-48FC-9659-165D6A68B457}" destId="{FB1B1C4C-9390-4D5B-981E-5ED4B1107624}" srcOrd="0" destOrd="0" presId="urn:microsoft.com/office/officeart/2005/8/layout/venn1"/>
    <dgm:cxn modelId="{F5E587C4-78BE-456B-869B-43262D0A84DC}" type="presOf" srcId="{2F25EF14-CC21-46B7-A526-999042A430CF}" destId="{8B01B139-672F-4C6A-9181-F9747A546A49}" srcOrd="1" destOrd="0" presId="urn:microsoft.com/office/officeart/2005/8/layout/venn1"/>
    <dgm:cxn modelId="{39614A7B-D4E9-4454-AEE2-E5C505AC87B6}" type="presParOf" srcId="{E84C1CF5-437B-4159-A638-243B130749CC}" destId="{752D9B54-0773-4D8F-A88A-9E5CAC26E656}" srcOrd="0" destOrd="0" presId="urn:microsoft.com/office/officeart/2005/8/layout/venn1"/>
    <dgm:cxn modelId="{C1A8F913-A972-4179-BCC6-85B8F3ACBCEF}" type="presParOf" srcId="{E84C1CF5-437B-4159-A638-243B130749CC}" destId="{E0F0CB92-131F-4A07-A928-6611443412F5}" srcOrd="1" destOrd="0" presId="urn:microsoft.com/office/officeart/2005/8/layout/venn1"/>
    <dgm:cxn modelId="{E403FCB2-4C9A-4BC0-AAF4-3C4A0F170F29}" type="presParOf" srcId="{E84C1CF5-437B-4159-A638-243B130749CC}" destId="{216E93C2-34F1-44FE-B9F8-DF3D5D2B7D83}" srcOrd="2" destOrd="0" presId="urn:microsoft.com/office/officeart/2005/8/layout/venn1"/>
    <dgm:cxn modelId="{125CDA17-ED2D-4F3E-81B4-EBE227C8B0C7}" type="presParOf" srcId="{E84C1CF5-437B-4159-A638-243B130749CC}" destId="{8B01B139-672F-4C6A-9181-F9747A546A49}" srcOrd="3" destOrd="0" presId="urn:microsoft.com/office/officeart/2005/8/layout/venn1"/>
    <dgm:cxn modelId="{0ABF3332-2374-4502-9111-3092B9EA203A}" type="presParOf" srcId="{E84C1CF5-437B-4159-A638-243B130749CC}" destId="{FB1B1C4C-9390-4D5B-981E-5ED4B1107624}" srcOrd="4" destOrd="0" presId="urn:microsoft.com/office/officeart/2005/8/layout/venn1"/>
    <dgm:cxn modelId="{873A593A-3A35-4D3F-93DB-6E1CDE89639A}" type="presParOf" srcId="{E84C1CF5-437B-4159-A638-243B130749CC}" destId="{7505C8D8-567E-4578-839D-41B8BC550BE4}"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C9252C-0246-4DFB-BF3F-6C65796DC11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450B722B-F0A7-446F-A1A8-791AD1A2AACF}">
      <dgm:prSet phldrT="[Text]"/>
      <dgm:spPr/>
      <dgm:t>
        <a:bodyPr/>
        <a:lstStyle/>
        <a:p>
          <a:r>
            <a:rPr lang="en-US" dirty="0" smtClean="0"/>
            <a:t>What is your productivity problem?</a:t>
          </a:r>
          <a:endParaRPr lang="en-US" dirty="0"/>
        </a:p>
      </dgm:t>
    </dgm:pt>
    <dgm:pt modelId="{FF7D58DF-CBD9-47A3-A257-D65D3DD05FB4}" type="parTrans" cxnId="{AC27BA12-EC22-4DBF-84F8-3EB07F65B60C}">
      <dgm:prSet/>
      <dgm:spPr/>
      <dgm:t>
        <a:bodyPr/>
        <a:lstStyle/>
        <a:p>
          <a:endParaRPr lang="en-US"/>
        </a:p>
      </dgm:t>
    </dgm:pt>
    <dgm:pt modelId="{ABA8828A-2352-4C5B-8B3B-DBE899B14670}" type="sibTrans" cxnId="{AC27BA12-EC22-4DBF-84F8-3EB07F65B60C}">
      <dgm:prSet/>
      <dgm:spPr/>
      <dgm:t>
        <a:bodyPr/>
        <a:lstStyle/>
        <a:p>
          <a:endParaRPr lang="en-US"/>
        </a:p>
      </dgm:t>
    </dgm:pt>
    <dgm:pt modelId="{65F16320-4DB0-4E31-81C4-0527E57306D7}">
      <dgm:prSet phldrT="[Text]"/>
      <dgm:spPr/>
      <dgm:t>
        <a:bodyPr/>
        <a:lstStyle/>
        <a:p>
          <a:r>
            <a:rPr lang="en-US" dirty="0" smtClean="0"/>
            <a:t>I’m overwhelmed and losing my sanity</a:t>
          </a:r>
          <a:endParaRPr lang="en-US" dirty="0"/>
        </a:p>
      </dgm:t>
    </dgm:pt>
    <dgm:pt modelId="{7956B138-6446-4BA4-825B-0F9175274655}" type="parTrans" cxnId="{84A96CD3-41ED-476E-A4A0-29E4C415D09D}">
      <dgm:prSet/>
      <dgm:spPr/>
      <dgm:t>
        <a:bodyPr/>
        <a:lstStyle/>
        <a:p>
          <a:endParaRPr lang="en-US"/>
        </a:p>
      </dgm:t>
    </dgm:pt>
    <dgm:pt modelId="{105C9E06-DF29-471E-B163-C619C0D03041}" type="sibTrans" cxnId="{84A96CD3-41ED-476E-A4A0-29E4C415D09D}">
      <dgm:prSet/>
      <dgm:spPr/>
      <dgm:t>
        <a:bodyPr/>
        <a:lstStyle/>
        <a:p>
          <a:endParaRPr lang="en-US"/>
        </a:p>
      </dgm:t>
    </dgm:pt>
    <dgm:pt modelId="{F82DFDC9-B24A-4D43-89CA-179C3622116B}">
      <dgm:prSet phldrT="[Text]"/>
      <dgm:spPr/>
      <dgm:t>
        <a:bodyPr/>
        <a:lstStyle/>
        <a:p>
          <a:r>
            <a:rPr lang="en-US" dirty="0" smtClean="0"/>
            <a:t>My schedule is out of control</a:t>
          </a:r>
          <a:endParaRPr lang="en-US" dirty="0"/>
        </a:p>
      </dgm:t>
    </dgm:pt>
    <dgm:pt modelId="{91B0AD69-C8D6-4F9B-B28B-93241346C4C0}" type="parTrans" cxnId="{473F89B7-B4BB-4BF9-AEC1-5AD33F22DB12}">
      <dgm:prSet/>
      <dgm:spPr/>
      <dgm:t>
        <a:bodyPr/>
        <a:lstStyle/>
        <a:p>
          <a:endParaRPr lang="en-US"/>
        </a:p>
      </dgm:t>
    </dgm:pt>
    <dgm:pt modelId="{4D2C92B0-8DBB-4955-BB5F-02A9EE98E341}" type="sibTrans" cxnId="{473F89B7-B4BB-4BF9-AEC1-5AD33F22DB12}">
      <dgm:prSet/>
      <dgm:spPr/>
      <dgm:t>
        <a:bodyPr/>
        <a:lstStyle/>
        <a:p>
          <a:endParaRPr lang="en-US"/>
        </a:p>
      </dgm:t>
    </dgm:pt>
    <dgm:pt modelId="{9464F1A3-1C47-42B6-BB62-8CF5F1E7D5A3}">
      <dgm:prSet phldrT="[Text]"/>
      <dgm:spPr/>
      <dgm:t>
        <a:bodyPr/>
        <a:lstStyle/>
        <a:p>
          <a:r>
            <a:rPr lang="en-US" dirty="0" smtClean="0"/>
            <a:t>My memory sucks</a:t>
          </a:r>
          <a:endParaRPr lang="en-US" dirty="0"/>
        </a:p>
      </dgm:t>
    </dgm:pt>
    <dgm:pt modelId="{7A664106-A295-43DD-A279-0014009E2F76}" type="parTrans" cxnId="{E514A7CD-388F-4583-B024-2F7A2812679E}">
      <dgm:prSet/>
      <dgm:spPr/>
      <dgm:t>
        <a:bodyPr/>
        <a:lstStyle/>
        <a:p>
          <a:endParaRPr lang="en-US"/>
        </a:p>
      </dgm:t>
    </dgm:pt>
    <dgm:pt modelId="{CFF6F5FA-AB9B-4BFC-9421-5B6C1B2354A7}" type="sibTrans" cxnId="{E514A7CD-388F-4583-B024-2F7A2812679E}">
      <dgm:prSet/>
      <dgm:spPr/>
      <dgm:t>
        <a:bodyPr/>
        <a:lstStyle/>
        <a:p>
          <a:endParaRPr lang="en-US"/>
        </a:p>
      </dgm:t>
    </dgm:pt>
    <dgm:pt modelId="{7C893CB6-77AA-4FA6-BDB8-84D0BD71262E}" type="pres">
      <dgm:prSet presAssocID="{60C9252C-0246-4DFB-BF3F-6C65796DC116}" presName="hierChild1" presStyleCnt="0">
        <dgm:presLayoutVars>
          <dgm:chPref val="1"/>
          <dgm:dir/>
          <dgm:animOne val="branch"/>
          <dgm:animLvl val="lvl"/>
          <dgm:resizeHandles/>
        </dgm:presLayoutVars>
      </dgm:prSet>
      <dgm:spPr/>
      <dgm:t>
        <a:bodyPr/>
        <a:lstStyle/>
        <a:p>
          <a:endParaRPr lang="en-US"/>
        </a:p>
      </dgm:t>
    </dgm:pt>
    <dgm:pt modelId="{FD529115-29CB-4AC1-BCF4-8DF315A6DB56}" type="pres">
      <dgm:prSet presAssocID="{450B722B-F0A7-446F-A1A8-791AD1A2AACF}" presName="hierRoot1" presStyleCnt="0"/>
      <dgm:spPr/>
    </dgm:pt>
    <dgm:pt modelId="{D240CCD9-3A89-40FC-B7C9-7C44A138F335}" type="pres">
      <dgm:prSet presAssocID="{450B722B-F0A7-446F-A1A8-791AD1A2AACF}" presName="composite" presStyleCnt="0"/>
      <dgm:spPr/>
    </dgm:pt>
    <dgm:pt modelId="{5E0121AC-D8AC-466C-A9C4-DB2841851C57}" type="pres">
      <dgm:prSet presAssocID="{450B722B-F0A7-446F-A1A8-791AD1A2AACF}" presName="background" presStyleLbl="node0" presStyleIdx="0" presStyleCnt="1"/>
      <dgm:spPr/>
    </dgm:pt>
    <dgm:pt modelId="{C457A789-0FDB-4FB2-AFFB-A293A523E2A9}" type="pres">
      <dgm:prSet presAssocID="{450B722B-F0A7-446F-A1A8-791AD1A2AACF}" presName="text" presStyleLbl="fgAcc0" presStyleIdx="0" presStyleCnt="1" custLinFactNeighborX="2365" custLinFactNeighborY="1575">
        <dgm:presLayoutVars>
          <dgm:chPref val="3"/>
        </dgm:presLayoutVars>
      </dgm:prSet>
      <dgm:spPr/>
      <dgm:t>
        <a:bodyPr/>
        <a:lstStyle/>
        <a:p>
          <a:endParaRPr lang="en-US"/>
        </a:p>
      </dgm:t>
    </dgm:pt>
    <dgm:pt modelId="{4DE46618-19F1-4C98-9966-80BA508ED70A}" type="pres">
      <dgm:prSet presAssocID="{450B722B-F0A7-446F-A1A8-791AD1A2AACF}" presName="hierChild2" presStyleCnt="0"/>
      <dgm:spPr/>
    </dgm:pt>
    <dgm:pt modelId="{30F88C39-8186-4026-8E76-C225A33857EE}" type="pres">
      <dgm:prSet presAssocID="{7956B138-6446-4BA4-825B-0F9175274655}" presName="Name10" presStyleLbl="parChTrans1D2" presStyleIdx="0" presStyleCnt="3"/>
      <dgm:spPr/>
      <dgm:t>
        <a:bodyPr/>
        <a:lstStyle/>
        <a:p>
          <a:endParaRPr lang="en-US"/>
        </a:p>
      </dgm:t>
    </dgm:pt>
    <dgm:pt modelId="{A1030E2D-F68A-4B97-B6A4-02DF2C11612B}" type="pres">
      <dgm:prSet presAssocID="{65F16320-4DB0-4E31-81C4-0527E57306D7}" presName="hierRoot2" presStyleCnt="0"/>
      <dgm:spPr/>
    </dgm:pt>
    <dgm:pt modelId="{4F93D37E-16AA-424F-BDA7-0146BEE4D894}" type="pres">
      <dgm:prSet presAssocID="{65F16320-4DB0-4E31-81C4-0527E57306D7}" presName="composite2" presStyleCnt="0"/>
      <dgm:spPr/>
    </dgm:pt>
    <dgm:pt modelId="{77EB8632-C74B-4795-A119-A1763B20DF34}" type="pres">
      <dgm:prSet presAssocID="{65F16320-4DB0-4E31-81C4-0527E57306D7}" presName="background2" presStyleLbl="node2" presStyleIdx="0" presStyleCnt="3"/>
      <dgm:spPr/>
    </dgm:pt>
    <dgm:pt modelId="{BF1245A0-869A-415F-B826-DB85B8ED7409}" type="pres">
      <dgm:prSet presAssocID="{65F16320-4DB0-4E31-81C4-0527E57306D7}" presName="text2" presStyleLbl="fgAcc2" presStyleIdx="0" presStyleCnt="3">
        <dgm:presLayoutVars>
          <dgm:chPref val="3"/>
        </dgm:presLayoutVars>
      </dgm:prSet>
      <dgm:spPr/>
      <dgm:t>
        <a:bodyPr/>
        <a:lstStyle/>
        <a:p>
          <a:endParaRPr lang="en-US"/>
        </a:p>
      </dgm:t>
    </dgm:pt>
    <dgm:pt modelId="{98AEF20B-0727-4EF5-894E-B1B5FAFA3EEF}" type="pres">
      <dgm:prSet presAssocID="{65F16320-4DB0-4E31-81C4-0527E57306D7}" presName="hierChild3" presStyleCnt="0"/>
      <dgm:spPr/>
    </dgm:pt>
    <dgm:pt modelId="{FD154A8A-F4D4-4990-B021-020F70C77E47}" type="pres">
      <dgm:prSet presAssocID="{91B0AD69-C8D6-4F9B-B28B-93241346C4C0}" presName="Name10" presStyleLbl="parChTrans1D2" presStyleIdx="1" presStyleCnt="3"/>
      <dgm:spPr/>
      <dgm:t>
        <a:bodyPr/>
        <a:lstStyle/>
        <a:p>
          <a:endParaRPr lang="en-US"/>
        </a:p>
      </dgm:t>
    </dgm:pt>
    <dgm:pt modelId="{EC64F9CE-D03B-4B5A-90EB-23D9872432B8}" type="pres">
      <dgm:prSet presAssocID="{F82DFDC9-B24A-4D43-89CA-179C3622116B}" presName="hierRoot2" presStyleCnt="0"/>
      <dgm:spPr/>
    </dgm:pt>
    <dgm:pt modelId="{CA5B7388-63A9-43B7-94D2-A842246C9978}" type="pres">
      <dgm:prSet presAssocID="{F82DFDC9-B24A-4D43-89CA-179C3622116B}" presName="composite2" presStyleCnt="0"/>
      <dgm:spPr/>
    </dgm:pt>
    <dgm:pt modelId="{E9919FA5-84BA-4439-AB05-3BCAFEF0BA11}" type="pres">
      <dgm:prSet presAssocID="{F82DFDC9-B24A-4D43-89CA-179C3622116B}" presName="background2" presStyleLbl="node2" presStyleIdx="1" presStyleCnt="3"/>
      <dgm:spPr/>
    </dgm:pt>
    <dgm:pt modelId="{719612F7-0414-4C42-BDB6-7C285F90130B}" type="pres">
      <dgm:prSet presAssocID="{F82DFDC9-B24A-4D43-89CA-179C3622116B}" presName="text2" presStyleLbl="fgAcc2" presStyleIdx="1" presStyleCnt="3">
        <dgm:presLayoutVars>
          <dgm:chPref val="3"/>
        </dgm:presLayoutVars>
      </dgm:prSet>
      <dgm:spPr/>
      <dgm:t>
        <a:bodyPr/>
        <a:lstStyle/>
        <a:p>
          <a:endParaRPr lang="en-US"/>
        </a:p>
      </dgm:t>
    </dgm:pt>
    <dgm:pt modelId="{B3A1E8E9-CDCA-486A-8EC9-8D514466049F}" type="pres">
      <dgm:prSet presAssocID="{F82DFDC9-B24A-4D43-89CA-179C3622116B}" presName="hierChild3" presStyleCnt="0"/>
      <dgm:spPr/>
    </dgm:pt>
    <dgm:pt modelId="{4E5D204C-EE85-41EB-8E60-933F156B3608}" type="pres">
      <dgm:prSet presAssocID="{7A664106-A295-43DD-A279-0014009E2F76}" presName="Name10" presStyleLbl="parChTrans1D2" presStyleIdx="2" presStyleCnt="3"/>
      <dgm:spPr/>
      <dgm:t>
        <a:bodyPr/>
        <a:lstStyle/>
        <a:p>
          <a:endParaRPr lang="en-US"/>
        </a:p>
      </dgm:t>
    </dgm:pt>
    <dgm:pt modelId="{CC9F6DCB-BD5D-40BC-BA90-7953DF2D14B5}" type="pres">
      <dgm:prSet presAssocID="{9464F1A3-1C47-42B6-BB62-8CF5F1E7D5A3}" presName="hierRoot2" presStyleCnt="0"/>
      <dgm:spPr/>
    </dgm:pt>
    <dgm:pt modelId="{BCEC83BF-67EB-42C9-AAB9-3A547F1E565F}" type="pres">
      <dgm:prSet presAssocID="{9464F1A3-1C47-42B6-BB62-8CF5F1E7D5A3}" presName="composite2" presStyleCnt="0"/>
      <dgm:spPr/>
    </dgm:pt>
    <dgm:pt modelId="{A6E73FF0-A3C0-4A0B-8F43-C501647CC0E9}" type="pres">
      <dgm:prSet presAssocID="{9464F1A3-1C47-42B6-BB62-8CF5F1E7D5A3}" presName="background2" presStyleLbl="node2" presStyleIdx="2" presStyleCnt="3"/>
      <dgm:spPr/>
    </dgm:pt>
    <dgm:pt modelId="{59C360D3-5CB4-44CC-AC74-04F273785C96}" type="pres">
      <dgm:prSet presAssocID="{9464F1A3-1C47-42B6-BB62-8CF5F1E7D5A3}" presName="text2" presStyleLbl="fgAcc2" presStyleIdx="2" presStyleCnt="3">
        <dgm:presLayoutVars>
          <dgm:chPref val="3"/>
        </dgm:presLayoutVars>
      </dgm:prSet>
      <dgm:spPr/>
      <dgm:t>
        <a:bodyPr/>
        <a:lstStyle/>
        <a:p>
          <a:endParaRPr lang="en-US"/>
        </a:p>
      </dgm:t>
    </dgm:pt>
    <dgm:pt modelId="{11942D90-1A8E-4CF5-8729-A22F6DA40CC3}" type="pres">
      <dgm:prSet presAssocID="{9464F1A3-1C47-42B6-BB62-8CF5F1E7D5A3}" presName="hierChild3" presStyleCnt="0"/>
      <dgm:spPr/>
    </dgm:pt>
  </dgm:ptLst>
  <dgm:cxnLst>
    <dgm:cxn modelId="{84A96CD3-41ED-476E-A4A0-29E4C415D09D}" srcId="{450B722B-F0A7-446F-A1A8-791AD1A2AACF}" destId="{65F16320-4DB0-4E31-81C4-0527E57306D7}" srcOrd="0" destOrd="0" parTransId="{7956B138-6446-4BA4-825B-0F9175274655}" sibTransId="{105C9E06-DF29-471E-B163-C619C0D03041}"/>
    <dgm:cxn modelId="{02CAA844-28C2-4138-8CD1-99561B3F0527}" type="presOf" srcId="{65F16320-4DB0-4E31-81C4-0527E57306D7}" destId="{BF1245A0-869A-415F-B826-DB85B8ED7409}" srcOrd="0" destOrd="0" presId="urn:microsoft.com/office/officeart/2005/8/layout/hierarchy1"/>
    <dgm:cxn modelId="{54478511-1C7D-4A07-8ADB-87FF06A07363}" type="presOf" srcId="{60C9252C-0246-4DFB-BF3F-6C65796DC116}" destId="{7C893CB6-77AA-4FA6-BDB8-84D0BD71262E}" srcOrd="0" destOrd="0" presId="urn:microsoft.com/office/officeart/2005/8/layout/hierarchy1"/>
    <dgm:cxn modelId="{E341BB04-E4AC-4BDB-8EFD-B8CCF553DD42}" type="presOf" srcId="{450B722B-F0A7-446F-A1A8-791AD1A2AACF}" destId="{C457A789-0FDB-4FB2-AFFB-A293A523E2A9}" srcOrd="0" destOrd="0" presId="urn:microsoft.com/office/officeart/2005/8/layout/hierarchy1"/>
    <dgm:cxn modelId="{E514A7CD-388F-4583-B024-2F7A2812679E}" srcId="{450B722B-F0A7-446F-A1A8-791AD1A2AACF}" destId="{9464F1A3-1C47-42B6-BB62-8CF5F1E7D5A3}" srcOrd="2" destOrd="0" parTransId="{7A664106-A295-43DD-A279-0014009E2F76}" sibTransId="{CFF6F5FA-AB9B-4BFC-9421-5B6C1B2354A7}"/>
    <dgm:cxn modelId="{01EBCBB0-7FD8-4CAA-926F-589AEDEE2A30}" type="presOf" srcId="{7A664106-A295-43DD-A279-0014009E2F76}" destId="{4E5D204C-EE85-41EB-8E60-933F156B3608}" srcOrd="0" destOrd="0" presId="urn:microsoft.com/office/officeart/2005/8/layout/hierarchy1"/>
    <dgm:cxn modelId="{AC27BA12-EC22-4DBF-84F8-3EB07F65B60C}" srcId="{60C9252C-0246-4DFB-BF3F-6C65796DC116}" destId="{450B722B-F0A7-446F-A1A8-791AD1A2AACF}" srcOrd="0" destOrd="0" parTransId="{FF7D58DF-CBD9-47A3-A257-D65D3DD05FB4}" sibTransId="{ABA8828A-2352-4C5B-8B3B-DBE899B14670}"/>
    <dgm:cxn modelId="{A39B9913-D29B-43C1-B442-B85BB2AC8303}" type="presOf" srcId="{F82DFDC9-B24A-4D43-89CA-179C3622116B}" destId="{719612F7-0414-4C42-BDB6-7C285F90130B}" srcOrd="0" destOrd="0" presId="urn:microsoft.com/office/officeart/2005/8/layout/hierarchy1"/>
    <dgm:cxn modelId="{64E4C023-6A49-42EA-ABD4-1736E4A170B8}" type="presOf" srcId="{9464F1A3-1C47-42B6-BB62-8CF5F1E7D5A3}" destId="{59C360D3-5CB4-44CC-AC74-04F273785C96}" srcOrd="0" destOrd="0" presId="urn:microsoft.com/office/officeart/2005/8/layout/hierarchy1"/>
    <dgm:cxn modelId="{473F89B7-B4BB-4BF9-AEC1-5AD33F22DB12}" srcId="{450B722B-F0A7-446F-A1A8-791AD1A2AACF}" destId="{F82DFDC9-B24A-4D43-89CA-179C3622116B}" srcOrd="1" destOrd="0" parTransId="{91B0AD69-C8D6-4F9B-B28B-93241346C4C0}" sibTransId="{4D2C92B0-8DBB-4955-BB5F-02A9EE98E341}"/>
    <dgm:cxn modelId="{BA490C5C-44C6-475E-9C2B-3AD3B873F3CF}" type="presOf" srcId="{7956B138-6446-4BA4-825B-0F9175274655}" destId="{30F88C39-8186-4026-8E76-C225A33857EE}" srcOrd="0" destOrd="0" presId="urn:microsoft.com/office/officeart/2005/8/layout/hierarchy1"/>
    <dgm:cxn modelId="{E824E568-C548-4A66-A4FF-97910DB0A0A6}" type="presOf" srcId="{91B0AD69-C8D6-4F9B-B28B-93241346C4C0}" destId="{FD154A8A-F4D4-4990-B021-020F70C77E47}" srcOrd="0" destOrd="0" presId="urn:microsoft.com/office/officeart/2005/8/layout/hierarchy1"/>
    <dgm:cxn modelId="{A0C2F845-1FAE-40E7-93AA-0C9AE314B3DA}" type="presParOf" srcId="{7C893CB6-77AA-4FA6-BDB8-84D0BD71262E}" destId="{FD529115-29CB-4AC1-BCF4-8DF315A6DB56}" srcOrd="0" destOrd="0" presId="urn:microsoft.com/office/officeart/2005/8/layout/hierarchy1"/>
    <dgm:cxn modelId="{5D3914D4-578F-453D-8F6C-17832B51934E}" type="presParOf" srcId="{FD529115-29CB-4AC1-BCF4-8DF315A6DB56}" destId="{D240CCD9-3A89-40FC-B7C9-7C44A138F335}" srcOrd="0" destOrd="0" presId="urn:microsoft.com/office/officeart/2005/8/layout/hierarchy1"/>
    <dgm:cxn modelId="{AA512683-E789-4F6C-B223-D75430CCA64F}" type="presParOf" srcId="{D240CCD9-3A89-40FC-B7C9-7C44A138F335}" destId="{5E0121AC-D8AC-466C-A9C4-DB2841851C57}" srcOrd="0" destOrd="0" presId="urn:microsoft.com/office/officeart/2005/8/layout/hierarchy1"/>
    <dgm:cxn modelId="{209FBE70-DBA9-4696-B22C-19308F722F16}" type="presParOf" srcId="{D240CCD9-3A89-40FC-B7C9-7C44A138F335}" destId="{C457A789-0FDB-4FB2-AFFB-A293A523E2A9}" srcOrd="1" destOrd="0" presId="urn:microsoft.com/office/officeart/2005/8/layout/hierarchy1"/>
    <dgm:cxn modelId="{28AEDFBB-F1D0-4856-97E2-E8DDE121723E}" type="presParOf" srcId="{FD529115-29CB-4AC1-BCF4-8DF315A6DB56}" destId="{4DE46618-19F1-4C98-9966-80BA508ED70A}" srcOrd="1" destOrd="0" presId="urn:microsoft.com/office/officeart/2005/8/layout/hierarchy1"/>
    <dgm:cxn modelId="{9E0219B0-7E53-422A-B11F-FB8655598921}" type="presParOf" srcId="{4DE46618-19F1-4C98-9966-80BA508ED70A}" destId="{30F88C39-8186-4026-8E76-C225A33857EE}" srcOrd="0" destOrd="0" presId="urn:microsoft.com/office/officeart/2005/8/layout/hierarchy1"/>
    <dgm:cxn modelId="{0FC21AF2-7951-4FE9-886B-AB793C8BA8FC}" type="presParOf" srcId="{4DE46618-19F1-4C98-9966-80BA508ED70A}" destId="{A1030E2D-F68A-4B97-B6A4-02DF2C11612B}" srcOrd="1" destOrd="0" presId="urn:microsoft.com/office/officeart/2005/8/layout/hierarchy1"/>
    <dgm:cxn modelId="{0BF0FA4A-CA8C-46A6-8464-7380696E7A16}" type="presParOf" srcId="{A1030E2D-F68A-4B97-B6A4-02DF2C11612B}" destId="{4F93D37E-16AA-424F-BDA7-0146BEE4D894}" srcOrd="0" destOrd="0" presId="urn:microsoft.com/office/officeart/2005/8/layout/hierarchy1"/>
    <dgm:cxn modelId="{15C8BA22-DF86-4DEB-9C36-9DB58BAFED67}" type="presParOf" srcId="{4F93D37E-16AA-424F-BDA7-0146BEE4D894}" destId="{77EB8632-C74B-4795-A119-A1763B20DF34}" srcOrd="0" destOrd="0" presId="urn:microsoft.com/office/officeart/2005/8/layout/hierarchy1"/>
    <dgm:cxn modelId="{6153C4EE-8ED6-412F-A71A-DF6F9C64DDB1}" type="presParOf" srcId="{4F93D37E-16AA-424F-BDA7-0146BEE4D894}" destId="{BF1245A0-869A-415F-B826-DB85B8ED7409}" srcOrd="1" destOrd="0" presId="urn:microsoft.com/office/officeart/2005/8/layout/hierarchy1"/>
    <dgm:cxn modelId="{1B4FC0FF-AFB7-417A-BDF7-D864525B73A1}" type="presParOf" srcId="{A1030E2D-F68A-4B97-B6A4-02DF2C11612B}" destId="{98AEF20B-0727-4EF5-894E-B1B5FAFA3EEF}" srcOrd="1" destOrd="0" presId="urn:microsoft.com/office/officeart/2005/8/layout/hierarchy1"/>
    <dgm:cxn modelId="{3A524D68-8E3C-4CC5-A66A-5D0DFDEC22E2}" type="presParOf" srcId="{4DE46618-19F1-4C98-9966-80BA508ED70A}" destId="{FD154A8A-F4D4-4990-B021-020F70C77E47}" srcOrd="2" destOrd="0" presId="urn:microsoft.com/office/officeart/2005/8/layout/hierarchy1"/>
    <dgm:cxn modelId="{CD69D940-4F62-4AF5-BC54-513180DE42AD}" type="presParOf" srcId="{4DE46618-19F1-4C98-9966-80BA508ED70A}" destId="{EC64F9CE-D03B-4B5A-90EB-23D9872432B8}" srcOrd="3" destOrd="0" presId="urn:microsoft.com/office/officeart/2005/8/layout/hierarchy1"/>
    <dgm:cxn modelId="{6B5F39C0-C73B-4A67-A3C9-5848E737E1DF}" type="presParOf" srcId="{EC64F9CE-D03B-4B5A-90EB-23D9872432B8}" destId="{CA5B7388-63A9-43B7-94D2-A842246C9978}" srcOrd="0" destOrd="0" presId="urn:microsoft.com/office/officeart/2005/8/layout/hierarchy1"/>
    <dgm:cxn modelId="{4843AC37-5D02-433D-A30F-71A659075278}" type="presParOf" srcId="{CA5B7388-63A9-43B7-94D2-A842246C9978}" destId="{E9919FA5-84BA-4439-AB05-3BCAFEF0BA11}" srcOrd="0" destOrd="0" presId="urn:microsoft.com/office/officeart/2005/8/layout/hierarchy1"/>
    <dgm:cxn modelId="{E05CBF41-EEAB-4FFC-A493-583530E1706A}" type="presParOf" srcId="{CA5B7388-63A9-43B7-94D2-A842246C9978}" destId="{719612F7-0414-4C42-BDB6-7C285F90130B}" srcOrd="1" destOrd="0" presId="urn:microsoft.com/office/officeart/2005/8/layout/hierarchy1"/>
    <dgm:cxn modelId="{A0E84B30-609B-4A1E-9103-B460C594AE54}" type="presParOf" srcId="{EC64F9CE-D03B-4B5A-90EB-23D9872432B8}" destId="{B3A1E8E9-CDCA-486A-8EC9-8D514466049F}" srcOrd="1" destOrd="0" presId="urn:microsoft.com/office/officeart/2005/8/layout/hierarchy1"/>
    <dgm:cxn modelId="{CDA51175-60E8-46F3-A890-9F2517081151}" type="presParOf" srcId="{4DE46618-19F1-4C98-9966-80BA508ED70A}" destId="{4E5D204C-EE85-41EB-8E60-933F156B3608}" srcOrd="4" destOrd="0" presId="urn:microsoft.com/office/officeart/2005/8/layout/hierarchy1"/>
    <dgm:cxn modelId="{57E850E3-E5D7-4993-9138-0313186B6589}" type="presParOf" srcId="{4DE46618-19F1-4C98-9966-80BA508ED70A}" destId="{CC9F6DCB-BD5D-40BC-BA90-7953DF2D14B5}" srcOrd="5" destOrd="0" presId="urn:microsoft.com/office/officeart/2005/8/layout/hierarchy1"/>
    <dgm:cxn modelId="{3B6443F7-D23F-4882-A68B-283DF498A100}" type="presParOf" srcId="{CC9F6DCB-BD5D-40BC-BA90-7953DF2D14B5}" destId="{BCEC83BF-67EB-42C9-AAB9-3A547F1E565F}" srcOrd="0" destOrd="0" presId="urn:microsoft.com/office/officeart/2005/8/layout/hierarchy1"/>
    <dgm:cxn modelId="{66007994-7E96-4E20-9DE9-6EC9B8AA6885}" type="presParOf" srcId="{BCEC83BF-67EB-42C9-AAB9-3A547F1E565F}" destId="{A6E73FF0-A3C0-4A0B-8F43-C501647CC0E9}" srcOrd="0" destOrd="0" presId="urn:microsoft.com/office/officeart/2005/8/layout/hierarchy1"/>
    <dgm:cxn modelId="{D57583E1-81B1-49CF-A485-E586ADE12277}" type="presParOf" srcId="{BCEC83BF-67EB-42C9-AAB9-3A547F1E565F}" destId="{59C360D3-5CB4-44CC-AC74-04F273785C96}" srcOrd="1" destOrd="0" presId="urn:microsoft.com/office/officeart/2005/8/layout/hierarchy1"/>
    <dgm:cxn modelId="{81D5B1E0-FE6A-4E4B-A33C-71A01D6541E0}" type="presParOf" srcId="{CC9F6DCB-BD5D-40BC-BA90-7953DF2D14B5}" destId="{11942D90-1A8E-4CF5-8729-A22F6DA40CC3}"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2725" y="0"/>
            <a:ext cx="3078163" cy="469900"/>
          </a:xfrm>
          <a:prstGeom prst="rect">
            <a:avLst/>
          </a:prstGeom>
        </p:spPr>
        <p:txBody>
          <a:bodyPr vert="horz" lIns="91440" tIns="45720" rIns="91440" bIns="45720" rtlCol="0"/>
          <a:lstStyle>
            <a:lvl1pPr algn="r">
              <a:defRPr sz="1200"/>
            </a:lvl1pPr>
          </a:lstStyle>
          <a:p>
            <a:fld id="{5A2AA6E1-9F1E-42D7-B730-436B19071D29}" type="datetimeFigureOut">
              <a:rPr lang="en-US" smtClean="0"/>
              <a:t>1/12/2015</a:t>
            </a:fld>
            <a:endParaRPr lang="en-US"/>
          </a:p>
        </p:txBody>
      </p:sp>
      <p:sp>
        <p:nvSpPr>
          <p:cNvPr id="4" name="Footer Placeholder 3"/>
          <p:cNvSpPr>
            <a:spLocks noGrp="1"/>
          </p:cNvSpPr>
          <p:nvPr>
            <p:ph type="ftr" sz="quarter" idx="2"/>
          </p:nvPr>
        </p:nvSpPr>
        <p:spPr>
          <a:xfrm>
            <a:off x="0" y="8916988"/>
            <a:ext cx="3078163" cy="469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2725" y="8916988"/>
            <a:ext cx="3078163" cy="469900"/>
          </a:xfrm>
          <a:prstGeom prst="rect">
            <a:avLst/>
          </a:prstGeom>
        </p:spPr>
        <p:txBody>
          <a:bodyPr vert="horz" lIns="91440" tIns="45720" rIns="91440" bIns="45720" rtlCol="0" anchor="b"/>
          <a:lstStyle>
            <a:lvl1pPr algn="r">
              <a:defRPr sz="1200"/>
            </a:lvl1pPr>
          </a:lstStyle>
          <a:p>
            <a:fld id="{07C6B754-2FB9-4255-8395-D348E1F76CDF}" type="slidenum">
              <a:rPr lang="en-US" smtClean="0"/>
              <a:t>‹#›</a:t>
            </a:fld>
            <a:endParaRPr lang="en-US"/>
          </a:p>
        </p:txBody>
      </p:sp>
    </p:spTree>
    <p:extLst>
      <p:ext uri="{BB962C8B-B14F-4D97-AF65-F5344CB8AC3E}">
        <p14:creationId xmlns:p14="http://schemas.microsoft.com/office/powerpoint/2010/main" val="317627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69424"/>
          </a:xfrm>
          <a:prstGeom prst="rect">
            <a:avLst/>
          </a:prstGeom>
        </p:spPr>
        <p:txBody>
          <a:bodyPr vert="horz" lIns="94229" tIns="47114" rIns="94229" bIns="47114" rtlCol="0"/>
          <a:lstStyle>
            <a:lvl1pPr algn="r">
              <a:defRPr sz="1200"/>
            </a:lvl1pPr>
          </a:lstStyle>
          <a:p>
            <a:fld id="{6CA6CAD4-A689-4925-934F-7E701C2D6057}" type="datetimeFigureOut">
              <a:rPr lang="en-US" smtClean="0"/>
              <a:t>1/12/2015</a:t>
            </a:fld>
            <a:endParaRPr lang="en-US"/>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459526"/>
            <a:ext cx="5681980" cy="4224814"/>
          </a:xfrm>
          <a:prstGeom prst="rect">
            <a:avLst/>
          </a:prstGeom>
        </p:spPr>
        <p:txBody>
          <a:bodyPr vert="horz" lIns="94229" tIns="47114" rIns="94229" bIns="4711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lIns="94229" tIns="47114" rIns="94229" bIns="47114" rtlCol="0" anchor="b"/>
          <a:lstStyle>
            <a:lvl1pPr algn="r">
              <a:defRPr sz="1200"/>
            </a:lvl1pPr>
          </a:lstStyle>
          <a:p>
            <a:fld id="{7FF72E2F-67C9-432E-ACE8-B47BAB418542}" type="slidenum">
              <a:rPr lang="en-US" smtClean="0"/>
              <a:t>‹#›</a:t>
            </a:fld>
            <a:endParaRPr lang="en-US"/>
          </a:p>
        </p:txBody>
      </p:sp>
    </p:spTree>
    <p:extLst>
      <p:ext uri="{BB962C8B-B14F-4D97-AF65-F5344CB8AC3E}">
        <p14:creationId xmlns:p14="http://schemas.microsoft.com/office/powerpoint/2010/main" val="16093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3" Type="http://schemas.openxmlformats.org/officeDocument/2006/relationships/hyperlink" Target="http://en.wikipedia.org/wiki/George_Eastman" TargetMode="External"/><Relationship Id="rId2" Type="http://schemas.openxmlformats.org/officeDocument/2006/relationships/slide" Target="../slides/slide59.xml"/><Relationship Id="rId1" Type="http://schemas.openxmlformats.org/officeDocument/2006/relationships/notesMaster" Target="../notesMasters/notesMaster1.xml"/><Relationship Id="rId5" Type="http://schemas.openxmlformats.org/officeDocument/2006/relationships/hyperlink" Target="http://en.wikipedia.org/wiki/United_States_District_Court_for_the_Southern_District_of_New_York" TargetMode="External"/><Relationship Id="rId4" Type="http://schemas.openxmlformats.org/officeDocument/2006/relationships/hyperlink" Target="http://en.wikipedia.org/wiki/Chapter_11,_Title_11,_United_States_Code"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1</a:t>
            </a:fld>
            <a:endParaRPr lang="en-US"/>
          </a:p>
        </p:txBody>
      </p:sp>
    </p:spTree>
    <p:extLst>
      <p:ext uri="{BB962C8B-B14F-4D97-AF65-F5344CB8AC3E}">
        <p14:creationId xmlns:p14="http://schemas.microsoft.com/office/powerpoint/2010/main" val="3881617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10</a:t>
            </a:fld>
            <a:endParaRPr lang="en-US"/>
          </a:p>
        </p:txBody>
      </p:sp>
    </p:spTree>
    <p:extLst>
      <p:ext uri="{BB962C8B-B14F-4D97-AF65-F5344CB8AC3E}">
        <p14:creationId xmlns:p14="http://schemas.microsoft.com/office/powerpoint/2010/main" val="4171765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11</a:t>
            </a:fld>
            <a:endParaRPr lang="en-US"/>
          </a:p>
        </p:txBody>
      </p:sp>
    </p:spTree>
    <p:extLst>
      <p:ext uri="{BB962C8B-B14F-4D97-AF65-F5344CB8AC3E}">
        <p14:creationId xmlns:p14="http://schemas.microsoft.com/office/powerpoint/2010/main" val="36532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12</a:t>
            </a:fld>
            <a:endParaRPr lang="en-US"/>
          </a:p>
        </p:txBody>
      </p:sp>
    </p:spTree>
    <p:extLst>
      <p:ext uri="{BB962C8B-B14F-4D97-AF65-F5344CB8AC3E}">
        <p14:creationId xmlns:p14="http://schemas.microsoft.com/office/powerpoint/2010/main" val="1368411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13</a:t>
            </a:fld>
            <a:endParaRPr lang="en-US"/>
          </a:p>
        </p:txBody>
      </p:sp>
    </p:spTree>
    <p:extLst>
      <p:ext uri="{BB962C8B-B14F-4D97-AF65-F5344CB8AC3E}">
        <p14:creationId xmlns:p14="http://schemas.microsoft.com/office/powerpoint/2010/main" val="3967886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14</a:t>
            </a:fld>
            <a:endParaRPr lang="en-US"/>
          </a:p>
        </p:txBody>
      </p:sp>
    </p:spTree>
    <p:extLst>
      <p:ext uri="{BB962C8B-B14F-4D97-AF65-F5344CB8AC3E}">
        <p14:creationId xmlns:p14="http://schemas.microsoft.com/office/powerpoint/2010/main" val="1675277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15</a:t>
            </a:fld>
            <a:endParaRPr lang="en-US"/>
          </a:p>
        </p:txBody>
      </p:sp>
    </p:spTree>
    <p:extLst>
      <p:ext uri="{BB962C8B-B14F-4D97-AF65-F5344CB8AC3E}">
        <p14:creationId xmlns:p14="http://schemas.microsoft.com/office/powerpoint/2010/main" val="1318045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16</a:t>
            </a:fld>
            <a:endParaRPr lang="en-US"/>
          </a:p>
        </p:txBody>
      </p:sp>
    </p:spTree>
    <p:extLst>
      <p:ext uri="{BB962C8B-B14F-4D97-AF65-F5344CB8AC3E}">
        <p14:creationId xmlns:p14="http://schemas.microsoft.com/office/powerpoint/2010/main" val="3327498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17</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US" dirty="0"/>
              <a:t>So, our bodies can influence or impact our minds.  Now let’s discuss a little about how are behaviors can impact how we lead. </a:t>
            </a:r>
          </a:p>
          <a:p>
            <a:pPr defTabSz="942289">
              <a:defRPr/>
            </a:pPr>
            <a:endParaRPr lang="en-US" dirty="0"/>
          </a:p>
          <a:p>
            <a:pPr defTabSz="942289">
              <a:defRPr/>
            </a:pPr>
            <a:r>
              <a:rPr lang="en-US" dirty="0"/>
              <a:t>Ann M. Graybiel, Rosenblith Professor of Neuroscience at MIT discovered a simple neurological loop at the core of every habit, a loop that consists of three</a:t>
            </a:r>
          </a:p>
          <a:p>
            <a:r>
              <a:rPr lang="en-US" dirty="0"/>
              <a:t>parts: A cue, a routine and a reward.</a:t>
            </a:r>
          </a:p>
          <a:p>
            <a:endParaRPr lang="en-US" dirty="0"/>
          </a:p>
          <a:p>
            <a:r>
              <a:rPr lang="en-US" dirty="0"/>
              <a:t>Habits can drive the success or failure of any program</a:t>
            </a:r>
          </a:p>
          <a:p>
            <a:endParaRPr lang="en-US" dirty="0"/>
          </a:p>
          <a:p>
            <a:r>
              <a:rPr lang="en-US" dirty="0"/>
              <a:t>THE FRAMEWORK: - Identify the routine - Experiment with rewards - Isolate the cue - Have a plan</a:t>
            </a:r>
          </a:p>
        </p:txBody>
      </p:sp>
      <p:sp>
        <p:nvSpPr>
          <p:cNvPr id="4" name="Slide Number Placeholder 3"/>
          <p:cNvSpPr>
            <a:spLocks noGrp="1"/>
          </p:cNvSpPr>
          <p:nvPr>
            <p:ph type="sldNum" sz="quarter" idx="10"/>
          </p:nvPr>
        </p:nvSpPr>
        <p:spPr/>
        <p:txBody>
          <a:bodyPr/>
          <a:lstStyle/>
          <a:p>
            <a:fld id="{2976971F-43B1-46B8-9D66-6B5D13DCED28}" type="slidenum">
              <a:rPr lang="en-US" smtClean="0"/>
              <a:pPr/>
              <a:t>18</a:t>
            </a:fld>
            <a:endParaRPr lang="en-US" dirty="0"/>
          </a:p>
        </p:txBody>
      </p:sp>
    </p:spTree>
    <p:extLst>
      <p:ext uri="{BB962C8B-B14F-4D97-AF65-F5344CB8AC3E}">
        <p14:creationId xmlns:p14="http://schemas.microsoft.com/office/powerpoint/2010/main" val="178865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2289">
              <a:defRPr/>
            </a:pPr>
            <a:r>
              <a:rPr lang="en-US" dirty="0" smtClean="0"/>
              <a:t>Keystone habits</a:t>
            </a:r>
            <a:r>
              <a:rPr lang="en-US" baseline="0" dirty="0" smtClean="0"/>
              <a:t> </a:t>
            </a:r>
            <a:r>
              <a:rPr lang="en-US" dirty="0" smtClean="0"/>
              <a:t>create a chain reaction; changing and rearranging your other habits as you integrate the habit into your life. 3 key characteristics: small victories; serve as the soil from which other habits grow; and energy and confidence to do more</a:t>
            </a:r>
          </a:p>
          <a:p>
            <a:pPr defTabSz="942289">
              <a:defRPr/>
            </a:pPr>
            <a:endParaRPr lang="en-US" dirty="0" smtClean="0"/>
          </a:p>
          <a:p>
            <a:pPr defTabSz="942289">
              <a:defRPr/>
            </a:pPr>
            <a:r>
              <a:rPr lang="en-US" dirty="0" smtClean="0"/>
              <a:t>Aluminum</a:t>
            </a:r>
            <a:r>
              <a:rPr lang="en-US" baseline="0" dirty="0" smtClean="0"/>
              <a:t> Company of America (Alcoa).  </a:t>
            </a:r>
            <a:r>
              <a:rPr lang="en-US" dirty="0" smtClean="0"/>
              <a:t>Paul O’Neill (resigned</a:t>
            </a:r>
            <a:r>
              <a:rPr lang="en-US" baseline="0" dirty="0" smtClean="0"/>
              <a:t> as Treasury Secretary under Bush 2002) started with speech to investors in 1987 about the core focus on employee safety, after a series of leadership mishaps and concern over the companies future. </a:t>
            </a:r>
          </a:p>
          <a:p>
            <a:pPr defTabSz="942289">
              <a:defRPr/>
            </a:pPr>
            <a:endParaRPr lang="en-US" baseline="0" dirty="0" smtClean="0"/>
          </a:p>
          <a:p>
            <a:pPr defTabSz="942289">
              <a:defRPr/>
            </a:pPr>
            <a:r>
              <a:rPr lang="en-US" baseline="0" dirty="0" smtClean="0"/>
              <a:t>O’Neil’s safety plan at Alcoa was modeled on the habit loop.  He identified a simple cue: and employee injury (the unhappy face on the graphic).  He instituted an automatic routine: Any time someone was injured, the unit president had to report it to O’Nell within 24 hours and present a plan for making sure the injury never happened again.  The reward: The only people who got promoted were those who embraced the system. </a:t>
            </a:r>
          </a:p>
          <a:p>
            <a:pPr defTabSz="942289">
              <a:defRPr/>
            </a:pPr>
            <a:endParaRPr lang="en-US" baseline="0" dirty="0" smtClean="0"/>
          </a:p>
          <a:p>
            <a:pPr defTabSz="942289">
              <a:defRPr/>
            </a:pPr>
            <a:r>
              <a:rPr lang="en-US" baseline="0" dirty="0" smtClean="0"/>
              <a:t>Reporting injuries in a timely manner was considered a Keystone Habit because is created a series of small victories that became the soil for other habits to grow and game employees and managers the confidence to do more. It not only decreased injuries but it also did things like decrease costs, improve efficiency, better products were produced, higher worker satisfaction, and ultimately increased revenue and profitability.  </a:t>
            </a:r>
          </a:p>
          <a:p>
            <a:pPr defTabSz="942289">
              <a:defRPr/>
            </a:pPr>
            <a:endParaRPr lang="en-US" baseline="0" dirty="0" smtClean="0"/>
          </a:p>
          <a:p>
            <a:pPr defTabSz="942289">
              <a:defRPr/>
            </a:pPr>
            <a:r>
              <a:rPr lang="en-US" baseline="0" dirty="0" smtClean="0"/>
              <a:t>After a year, Alcoa profits hit a record high.  By the time he retired in 2000, the company’s annual net income was five times larger than before he arrived and it’s market cap had risen by $27 billion.</a:t>
            </a:r>
          </a:p>
          <a:p>
            <a:pPr defTabSz="942289">
              <a:defRPr/>
            </a:pPr>
            <a:endParaRPr lang="en-US" baseline="0" dirty="0" smtClean="0"/>
          </a:p>
          <a:p>
            <a:pPr defTabSz="942289">
              <a:defRPr/>
            </a:pPr>
            <a:r>
              <a:rPr lang="en-US" baseline="0" dirty="0" smtClean="0"/>
              <a:t>What Keystone Habits could be created within your networks to transform your organization?</a:t>
            </a:r>
            <a:endParaRPr lang="en-US" dirty="0" smtClean="0"/>
          </a:p>
          <a:p>
            <a:pPr defTabSz="942289">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2976971F-43B1-46B8-9D66-6B5D13DCED28}" type="slidenum">
              <a:rPr lang="en-US" smtClean="0"/>
              <a:pPr/>
              <a:t>19</a:t>
            </a:fld>
            <a:endParaRPr lang="en-US" dirty="0"/>
          </a:p>
        </p:txBody>
      </p:sp>
    </p:spTree>
    <p:extLst>
      <p:ext uri="{BB962C8B-B14F-4D97-AF65-F5344CB8AC3E}">
        <p14:creationId xmlns:p14="http://schemas.microsoft.com/office/powerpoint/2010/main" val="3869386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2</a:t>
            </a:fld>
            <a:endParaRPr lang="en-US"/>
          </a:p>
        </p:txBody>
      </p:sp>
    </p:spTree>
    <p:extLst>
      <p:ext uri="{BB962C8B-B14F-4D97-AF65-F5344CB8AC3E}">
        <p14:creationId xmlns:p14="http://schemas.microsoft.com/office/powerpoint/2010/main" val="27734766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Proctor and Gamble:  Initially spent millions of dollars marketing Febreze as a product that people would use to get rid of bad smells.  This didn’t work.  People don’t routinely admit to their house or property smelling bad so there was never a regular cue that triggered the use of the product. But people do clean their house regularly.  </a:t>
            </a:r>
          </a:p>
          <a:p>
            <a:r>
              <a:rPr lang="en-US" dirty="0"/>
              <a:t> </a:t>
            </a:r>
          </a:p>
          <a:p>
            <a:r>
              <a:rPr lang="en-US" dirty="0"/>
              <a:t>They found that people like the smell of a clean house after they’ve spent so much time and energy to clean it.  It didn’t resonate with people until they marketed as a product that people would use (the routine) after they cleaned house (the cue) as a clean smell (reward) that was a cherry topper to their hard work.  </a:t>
            </a:r>
          </a:p>
          <a:p>
            <a:r>
              <a:rPr lang="en-US" dirty="0"/>
              <a:t>P&amp;G lost millions on marketing a $1 Billion a year product because they originally failed to see what triggered it’s use. </a:t>
            </a:r>
          </a:p>
          <a:p>
            <a:endParaRPr lang="en-US" dirty="0"/>
          </a:p>
          <a:p>
            <a:r>
              <a:rPr lang="en-US" dirty="0"/>
              <a:t>When the Febreze marketing team discovered that consumers desired a fresh scent at the end of a cleaning ritual, for example, they had found a craving that no one even knew existed. It was hiding in plain sight. Most cravings are like this: obvious in retrospect, but incredibly hard to see when we are under their sway.</a:t>
            </a:r>
          </a:p>
          <a:p>
            <a:endParaRPr lang="en-US" dirty="0"/>
          </a:p>
          <a:p>
            <a:r>
              <a:rPr lang="en-US" dirty="0"/>
              <a:t>Think about this approach as it relates to marketing your network’s services to your key </a:t>
            </a:r>
            <a:r>
              <a:rPr lang="en-US" dirty="0" smtClean="0"/>
              <a:t>stakeholders</a:t>
            </a:r>
            <a:r>
              <a:rPr lang="en-US" dirty="0"/>
              <a:t>.</a:t>
            </a:r>
            <a:endParaRPr lang="en-US" dirty="0" smtClean="0"/>
          </a:p>
        </p:txBody>
      </p:sp>
      <p:sp>
        <p:nvSpPr>
          <p:cNvPr id="4" name="Slide Number Placeholder 3"/>
          <p:cNvSpPr>
            <a:spLocks noGrp="1"/>
          </p:cNvSpPr>
          <p:nvPr>
            <p:ph type="sldNum" sz="quarter" idx="10"/>
          </p:nvPr>
        </p:nvSpPr>
        <p:spPr/>
        <p:txBody>
          <a:bodyPr/>
          <a:lstStyle/>
          <a:p>
            <a:fld id="{2976971F-43B1-46B8-9D66-6B5D13DCED28}" type="slidenum">
              <a:rPr lang="en-US" smtClean="0"/>
              <a:pPr/>
              <a:t>20</a:t>
            </a:fld>
            <a:endParaRPr lang="en-US" dirty="0"/>
          </a:p>
        </p:txBody>
      </p:sp>
    </p:spTree>
    <p:extLst>
      <p:ext uri="{BB962C8B-B14F-4D97-AF65-F5344CB8AC3E}">
        <p14:creationId xmlns:p14="http://schemas.microsoft.com/office/powerpoint/2010/main" val="3869386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think about your</a:t>
            </a:r>
            <a:r>
              <a:rPr lang="en-US" baseline="0" dirty="0" smtClean="0"/>
              <a:t> personal habits and organizational habits, constantly be learning.  It’s this learning through trial and error that enables you to be a better leader.  </a:t>
            </a:r>
          </a:p>
          <a:p>
            <a:endParaRPr lang="en-US" baseline="0" dirty="0" smtClean="0"/>
          </a:p>
          <a:p>
            <a:r>
              <a:rPr lang="en-US" baseline="0" dirty="0" smtClean="0"/>
              <a:t>And as you navigate this path, be very Transparent regarding your actions and intent.  </a:t>
            </a:r>
          </a:p>
        </p:txBody>
      </p:sp>
      <p:sp>
        <p:nvSpPr>
          <p:cNvPr id="4" name="Slide Number Placeholder 3"/>
          <p:cNvSpPr>
            <a:spLocks noGrp="1"/>
          </p:cNvSpPr>
          <p:nvPr>
            <p:ph type="sldNum" sz="quarter" idx="10"/>
          </p:nvPr>
        </p:nvSpPr>
        <p:spPr/>
        <p:txBody>
          <a:bodyPr/>
          <a:lstStyle/>
          <a:p>
            <a:fld id="{7FF72E2F-67C9-432E-ACE8-B47BAB418542}" type="slidenum">
              <a:rPr lang="en-US" smtClean="0"/>
              <a:t>21</a:t>
            </a:fld>
            <a:endParaRPr lang="en-US"/>
          </a:p>
        </p:txBody>
      </p:sp>
    </p:spTree>
    <p:extLst>
      <p:ext uri="{BB962C8B-B14F-4D97-AF65-F5344CB8AC3E}">
        <p14:creationId xmlns:p14="http://schemas.microsoft.com/office/powerpoint/2010/main" val="7274376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22</a:t>
            </a:fld>
            <a:endParaRPr lang="en-US"/>
          </a:p>
        </p:txBody>
      </p:sp>
    </p:spTree>
    <p:extLst>
      <p:ext uri="{BB962C8B-B14F-4D97-AF65-F5344CB8AC3E}">
        <p14:creationId xmlns:p14="http://schemas.microsoft.com/office/powerpoint/2010/main" val="9550550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Transparency will help create</a:t>
            </a:r>
            <a:r>
              <a:rPr lang="en-US" baseline="0" dirty="0" smtClean="0"/>
              <a:t> an environment of respect, trust, and allow your organization to grow.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23</a:t>
            </a:fld>
            <a:endParaRPr lang="en-US"/>
          </a:p>
        </p:txBody>
      </p:sp>
    </p:spTree>
    <p:extLst>
      <p:ext uri="{BB962C8B-B14F-4D97-AF65-F5344CB8AC3E}">
        <p14:creationId xmlns:p14="http://schemas.microsoft.com/office/powerpoint/2010/main" val="1386952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24</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many have or</a:t>
            </a:r>
            <a:r>
              <a:rPr lang="en-US" baseline="0" dirty="0" smtClean="0"/>
              <a:t> may still need to develop a Mission and Vision statement.  You should think of your Mission Statement as “What’s wrong with the world and how you intend to </a:t>
            </a:r>
            <a:r>
              <a:rPr lang="en-US" baseline="0" dirty="0" err="1" smtClean="0"/>
              <a:t>fixt</a:t>
            </a:r>
            <a:r>
              <a:rPr lang="en-US" baseline="0" dirty="0" smtClean="0"/>
              <a:t> it”</a:t>
            </a:r>
          </a:p>
          <a:p>
            <a:endParaRPr lang="en-US" baseline="0" dirty="0" smtClean="0"/>
          </a:p>
          <a:p>
            <a:r>
              <a:rPr lang="en-US" baseline="0" dirty="0" smtClean="0"/>
              <a:t>You Vision Statement – “What the world will look like after you’ve finished changing it”</a:t>
            </a:r>
          </a:p>
          <a:p>
            <a:endParaRPr lang="en-US" baseline="0" dirty="0" smtClean="0"/>
          </a:p>
          <a:p>
            <a:r>
              <a:rPr lang="en-US" baseline="0" dirty="0" smtClean="0"/>
              <a:t>But I want you to also focus on one question, “Why?”</a:t>
            </a:r>
            <a:endParaRPr lang="en-US" dirty="0" smtClean="0"/>
          </a:p>
        </p:txBody>
      </p:sp>
      <p:sp>
        <p:nvSpPr>
          <p:cNvPr id="4" name="Slide Number Placeholder 3"/>
          <p:cNvSpPr>
            <a:spLocks noGrp="1"/>
          </p:cNvSpPr>
          <p:nvPr>
            <p:ph type="sldNum" sz="quarter" idx="10"/>
          </p:nvPr>
        </p:nvSpPr>
        <p:spPr/>
        <p:txBody>
          <a:bodyPr/>
          <a:lstStyle/>
          <a:p>
            <a:fld id="{2976971F-43B1-46B8-9D66-6B5D13DCED28}" type="slidenum">
              <a:rPr lang="en-US" smtClean="0"/>
              <a:pPr/>
              <a:t>25</a:t>
            </a:fld>
            <a:endParaRPr lang="en-US" dirty="0"/>
          </a:p>
        </p:txBody>
      </p:sp>
    </p:spTree>
    <p:extLst>
      <p:ext uri="{BB962C8B-B14F-4D97-AF65-F5344CB8AC3E}">
        <p14:creationId xmlns:p14="http://schemas.microsoft.com/office/powerpoint/2010/main" val="3869386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organizations</a:t>
            </a:r>
            <a:r>
              <a:rPr lang="en-US" baseline="0" dirty="0" smtClean="0"/>
              <a:t> don’t spend time thinking about Why they do what they do.  </a:t>
            </a:r>
          </a:p>
          <a:p>
            <a:endParaRPr lang="en-US" baseline="0" dirty="0" smtClean="0"/>
          </a:p>
          <a:p>
            <a:r>
              <a:rPr lang="en-US" baseline="0" dirty="0" smtClean="0"/>
              <a:t>Simon </a:t>
            </a:r>
            <a:r>
              <a:rPr lang="en-US" baseline="0" dirty="0" err="1" smtClean="0"/>
              <a:t>Sinek’s</a:t>
            </a:r>
            <a:r>
              <a:rPr lang="en-US" baseline="0" dirty="0" smtClean="0"/>
              <a:t> Golden Circle</a:t>
            </a:r>
          </a:p>
          <a:p>
            <a:r>
              <a:rPr lang="en-US" baseline="0" dirty="0" smtClean="0"/>
              <a:t>Many organizations move outside in. </a:t>
            </a:r>
          </a:p>
          <a:p>
            <a:r>
              <a:rPr lang="en-US" baseline="0" dirty="0" smtClean="0"/>
              <a:t>Brave leaders move Inside Out.  </a:t>
            </a:r>
          </a:p>
          <a:p>
            <a:endParaRPr lang="en-US" baseline="0" dirty="0" smtClean="0"/>
          </a:p>
          <a:p>
            <a:r>
              <a:rPr lang="en-US" baseline="0" dirty="0" smtClean="0"/>
              <a:t>Apple example.</a:t>
            </a:r>
          </a:p>
          <a:p>
            <a:endParaRPr lang="en-US" baseline="0" dirty="0" smtClean="0"/>
          </a:p>
          <a:p>
            <a:r>
              <a:rPr lang="en-US" baseline="0" dirty="0" smtClean="0"/>
              <a:t>After you’ve established your vision and mission, What is your Strategy and how are you going to track and monitor your success?</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26</a:t>
            </a:fld>
            <a:endParaRPr lang="en-US"/>
          </a:p>
        </p:txBody>
      </p:sp>
    </p:spTree>
    <p:extLst>
      <p:ext uri="{BB962C8B-B14F-4D97-AF65-F5344CB8AC3E}">
        <p14:creationId xmlns:p14="http://schemas.microsoft.com/office/powerpoint/2010/main" val="3039827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Balanced Scorecards</a:t>
            </a:r>
            <a:r>
              <a:rPr lang="en-US" baseline="0" dirty="0" smtClean="0"/>
              <a:t> are a great way to stay on track.  </a:t>
            </a:r>
          </a:p>
          <a:p>
            <a:r>
              <a:rPr lang="en-US" baseline="0" dirty="0" smtClean="0"/>
              <a:t>Robert Kaplan and David Norton at Harvard were one of the first to introduce the process for using working balanced scorecards to Translate the Vision and Strategy.  </a:t>
            </a:r>
            <a:endParaRPr lang="en-US" dirty="0" smtClean="0"/>
          </a:p>
        </p:txBody>
      </p:sp>
      <p:sp>
        <p:nvSpPr>
          <p:cNvPr id="4" name="Slide Number Placeholder 3"/>
          <p:cNvSpPr>
            <a:spLocks noGrp="1"/>
          </p:cNvSpPr>
          <p:nvPr>
            <p:ph type="sldNum" sz="quarter" idx="10"/>
          </p:nvPr>
        </p:nvSpPr>
        <p:spPr/>
        <p:txBody>
          <a:bodyPr/>
          <a:lstStyle/>
          <a:p>
            <a:fld id="{2976971F-43B1-46B8-9D66-6B5D13DCED28}" type="slidenum">
              <a:rPr lang="en-US" smtClean="0"/>
              <a:pPr/>
              <a:t>27</a:t>
            </a:fld>
            <a:endParaRPr lang="en-US" dirty="0"/>
          </a:p>
        </p:txBody>
      </p:sp>
    </p:spTree>
    <p:extLst>
      <p:ext uri="{BB962C8B-B14F-4D97-AF65-F5344CB8AC3E}">
        <p14:creationId xmlns:p14="http://schemas.microsoft.com/office/powerpoint/2010/main" val="38693866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then using the Balanced Scorecard becomes a cycle for implementing the strategy and communicating the results throughout the business that are in line with the Mission and Vision.</a:t>
            </a:r>
          </a:p>
          <a:p>
            <a:endParaRPr lang="en-US" baseline="0" dirty="0" smtClean="0"/>
          </a:p>
          <a:p>
            <a:pPr defTabSz="942289"/>
            <a:r>
              <a:rPr lang="en-US" baseline="0" dirty="0" smtClean="0"/>
              <a:t>This is a great way to Strategically Plan. Remember, these are challenging times. Brave Leaders also find away to use the following  to move things forward….  </a:t>
            </a:r>
            <a:endParaRPr lang="en-US" dirty="0" smtClean="0"/>
          </a:p>
        </p:txBody>
      </p:sp>
      <p:sp>
        <p:nvSpPr>
          <p:cNvPr id="4" name="Slide Number Placeholder 3"/>
          <p:cNvSpPr>
            <a:spLocks noGrp="1"/>
          </p:cNvSpPr>
          <p:nvPr>
            <p:ph type="sldNum" sz="quarter" idx="10"/>
          </p:nvPr>
        </p:nvSpPr>
        <p:spPr/>
        <p:txBody>
          <a:bodyPr/>
          <a:lstStyle/>
          <a:p>
            <a:fld id="{2976971F-43B1-46B8-9D66-6B5D13DCED28}" type="slidenum">
              <a:rPr lang="en-US" smtClean="0"/>
              <a:pPr/>
              <a:t>28</a:t>
            </a:fld>
            <a:endParaRPr lang="en-US" dirty="0"/>
          </a:p>
        </p:txBody>
      </p:sp>
    </p:spTree>
    <p:extLst>
      <p:ext uri="{BB962C8B-B14F-4D97-AF65-F5344CB8AC3E}">
        <p14:creationId xmlns:p14="http://schemas.microsoft.com/office/powerpoint/2010/main" val="38693866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Taking Risks are critical in challenging times for businesses.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29</a:t>
            </a:fld>
            <a:endParaRPr lang="en-US"/>
          </a:p>
        </p:txBody>
      </p:sp>
    </p:spTree>
    <p:extLst>
      <p:ext uri="{BB962C8B-B14F-4D97-AF65-F5344CB8AC3E}">
        <p14:creationId xmlns:p14="http://schemas.microsoft.com/office/powerpoint/2010/main" val="2016200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a:t>
            </a:fld>
            <a:endParaRPr lang="en-US"/>
          </a:p>
        </p:txBody>
      </p:sp>
    </p:spTree>
    <p:extLst>
      <p:ext uri="{BB962C8B-B14F-4D97-AF65-F5344CB8AC3E}">
        <p14:creationId xmlns:p14="http://schemas.microsoft.com/office/powerpoint/2010/main" val="8143250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Jim Collins,</a:t>
            </a:r>
            <a:r>
              <a:rPr lang="en-US" baseline="0" dirty="0" smtClean="0"/>
              <a:t> in his book, Good to Great (one of the leading business books of all time), calls this Risk a BHAG or Big Hairy Audacious Goal.  It’s a statement or focus that’s likely to externally questionable but not internally regarded as impossible. </a:t>
            </a:r>
          </a:p>
          <a:p>
            <a:endParaRPr lang="en-US" baseline="0" dirty="0" smtClean="0"/>
          </a:p>
          <a:p>
            <a:r>
              <a:rPr lang="en-US" baseline="0" dirty="0" smtClean="0"/>
              <a:t>But a BHAG or Risky goal does not put the company at risk.  It rallies the team and the stakeholders and is implemented in a very strategic “safe” way.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30</a:t>
            </a:fld>
            <a:endParaRPr lang="en-US"/>
          </a:p>
        </p:txBody>
      </p:sp>
    </p:spTree>
    <p:extLst>
      <p:ext uri="{BB962C8B-B14F-4D97-AF65-F5344CB8AC3E}">
        <p14:creationId xmlns:p14="http://schemas.microsoft.com/office/powerpoint/2010/main" val="39303784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Lean Approach started in manufacturing and has been popularized in the startup community as a way to minimize risk through validated learning.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31</a:t>
            </a:fld>
            <a:endParaRPr lang="en-US"/>
          </a:p>
        </p:txBody>
      </p:sp>
    </p:spTree>
    <p:extLst>
      <p:ext uri="{BB962C8B-B14F-4D97-AF65-F5344CB8AC3E}">
        <p14:creationId xmlns:p14="http://schemas.microsoft.com/office/powerpoint/2010/main" val="1699074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this is how they cycle looks. </a:t>
            </a:r>
          </a:p>
          <a:p>
            <a:r>
              <a:rPr lang="en-US" dirty="0" smtClean="0"/>
              <a:t>You should be spending</a:t>
            </a:r>
            <a:r>
              <a:rPr lang="en-US" baseline="0" dirty="0" smtClean="0"/>
              <a:t> more time with your customers and stakeholders validating the learning than in your office.   </a:t>
            </a:r>
          </a:p>
          <a:p>
            <a:endParaRPr lang="en-US" baseline="0" dirty="0" smtClean="0"/>
          </a:p>
          <a:p>
            <a:r>
              <a:rPr lang="en-US" baseline="0" dirty="0" smtClean="0"/>
              <a:t>But this hard and often times we feel the following…</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32</a:t>
            </a:fld>
            <a:endParaRPr lang="en-US"/>
          </a:p>
        </p:txBody>
      </p:sp>
    </p:spTree>
    <p:extLst>
      <p:ext uri="{BB962C8B-B14F-4D97-AF65-F5344CB8AC3E}">
        <p14:creationId xmlns:p14="http://schemas.microsoft.com/office/powerpoint/2010/main" val="22843486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Brave Leaders feel</a:t>
            </a:r>
            <a:r>
              <a:rPr lang="en-US" baseline="0" dirty="0" smtClean="0"/>
              <a:t> FEAR but don’t let FEAR get in their way.  Often times we think of the following when we experience FEAR…</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33</a:t>
            </a:fld>
            <a:endParaRPr lang="en-US"/>
          </a:p>
        </p:txBody>
      </p:sp>
    </p:spTree>
    <p:extLst>
      <p:ext uri="{BB962C8B-B14F-4D97-AF65-F5344CB8AC3E}">
        <p14:creationId xmlns:p14="http://schemas.microsoft.com/office/powerpoint/2010/main" val="23544369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 want to encourage</a:t>
            </a:r>
            <a:r>
              <a:rPr lang="en-US" baseline="0" dirty="0" smtClean="0"/>
              <a:t> you to think about it this way…</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34</a:t>
            </a:fld>
            <a:endParaRPr lang="en-US"/>
          </a:p>
        </p:txBody>
      </p:sp>
    </p:spTree>
    <p:extLst>
      <p:ext uri="{BB962C8B-B14F-4D97-AF65-F5344CB8AC3E}">
        <p14:creationId xmlns:p14="http://schemas.microsoft.com/office/powerpoint/2010/main" val="265351826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35</a:t>
            </a:fld>
            <a:endParaRPr lang="en-US"/>
          </a:p>
        </p:txBody>
      </p:sp>
    </p:spTree>
    <p:extLst>
      <p:ext uri="{BB962C8B-B14F-4D97-AF65-F5344CB8AC3E}">
        <p14:creationId xmlns:p14="http://schemas.microsoft.com/office/powerpoint/2010/main" val="11817002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36</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37</a:t>
            </a:fld>
            <a:endParaRPr lang="en-US"/>
          </a:p>
        </p:txBody>
      </p:sp>
    </p:spTree>
    <p:extLst>
      <p:ext uri="{BB962C8B-B14F-4D97-AF65-F5344CB8AC3E}">
        <p14:creationId xmlns:p14="http://schemas.microsoft.com/office/powerpoint/2010/main" val="5711383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38</a:t>
            </a:fld>
            <a:endParaRPr lang="en-US"/>
          </a:p>
        </p:txBody>
      </p:sp>
    </p:spTree>
    <p:extLst>
      <p:ext uri="{BB962C8B-B14F-4D97-AF65-F5344CB8AC3E}">
        <p14:creationId xmlns:p14="http://schemas.microsoft.com/office/powerpoint/2010/main" val="10423024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39</a:t>
            </a:fld>
            <a:endParaRPr lang="en-US"/>
          </a:p>
        </p:txBody>
      </p:sp>
    </p:spTree>
    <p:extLst>
      <p:ext uri="{BB962C8B-B14F-4D97-AF65-F5344CB8AC3E}">
        <p14:creationId xmlns:p14="http://schemas.microsoft.com/office/powerpoint/2010/main" val="131481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40</a:t>
            </a:fld>
            <a:endParaRPr lang="en-US"/>
          </a:p>
        </p:txBody>
      </p:sp>
    </p:spTree>
    <p:extLst>
      <p:ext uri="{BB962C8B-B14F-4D97-AF65-F5344CB8AC3E}">
        <p14:creationId xmlns:p14="http://schemas.microsoft.com/office/powerpoint/2010/main" val="27128078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41</a:t>
            </a:fld>
            <a:endParaRPr lang="en-US"/>
          </a:p>
        </p:txBody>
      </p:sp>
    </p:spTree>
    <p:extLst>
      <p:ext uri="{BB962C8B-B14F-4D97-AF65-F5344CB8AC3E}">
        <p14:creationId xmlns:p14="http://schemas.microsoft.com/office/powerpoint/2010/main" val="14054188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42</a:t>
            </a:fld>
            <a:endParaRPr lang="en-US"/>
          </a:p>
        </p:txBody>
      </p:sp>
    </p:spTree>
    <p:extLst>
      <p:ext uri="{BB962C8B-B14F-4D97-AF65-F5344CB8AC3E}">
        <p14:creationId xmlns:p14="http://schemas.microsoft.com/office/powerpoint/2010/main" val="7229434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43</a:t>
            </a:fld>
            <a:endParaRPr lang="en-US"/>
          </a:p>
        </p:txBody>
      </p:sp>
    </p:spTree>
    <p:extLst>
      <p:ext uri="{BB962C8B-B14F-4D97-AF65-F5344CB8AC3E}">
        <p14:creationId xmlns:p14="http://schemas.microsoft.com/office/powerpoint/2010/main" val="196084376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44</a:t>
            </a:fld>
            <a:endParaRPr lang="en-US"/>
          </a:p>
        </p:txBody>
      </p:sp>
    </p:spTree>
    <p:extLst>
      <p:ext uri="{BB962C8B-B14F-4D97-AF65-F5344CB8AC3E}">
        <p14:creationId xmlns:p14="http://schemas.microsoft.com/office/powerpoint/2010/main" val="1315651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45</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many people here feel like they are in sales?</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46</a:t>
            </a:fld>
            <a:endParaRPr lang="en-US"/>
          </a:p>
        </p:txBody>
      </p:sp>
    </p:spTree>
    <p:extLst>
      <p:ext uri="{BB962C8B-B14F-4D97-AF65-F5344CB8AC3E}">
        <p14:creationId xmlns:p14="http://schemas.microsoft.com/office/powerpoint/2010/main" val="39161830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are selling everyday.</a:t>
            </a:r>
            <a:r>
              <a:rPr lang="en-US" baseline="0" dirty="0" smtClean="0"/>
              <a:t>  Whether it’s to your customers, you staff, your stakeholders.  Your wife or husband, boyfriend or girlfriend, or children.  You are constantly trying to move people or get your point across.  </a:t>
            </a:r>
          </a:p>
          <a:p>
            <a:endParaRPr lang="en-US" baseline="0" dirty="0" smtClean="0"/>
          </a:p>
          <a:p>
            <a:r>
              <a:rPr lang="en-US" baseline="0" dirty="0" smtClean="0"/>
              <a:t>Luckily, all of us have the capacity to sell…</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47</a:t>
            </a:fld>
            <a:endParaRPr lang="en-US"/>
          </a:p>
        </p:txBody>
      </p:sp>
    </p:spTree>
    <p:extLst>
      <p:ext uri="{BB962C8B-B14F-4D97-AF65-F5344CB8AC3E}">
        <p14:creationId xmlns:p14="http://schemas.microsoft.com/office/powerpoint/2010/main" val="13261751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traditionally think of the world as being divided up by both Extroverts and Introverts.  But the reality is that the majority of us are </a:t>
            </a:r>
            <a:r>
              <a:rPr lang="en-US" baseline="0" dirty="0" err="1" smtClean="0"/>
              <a:t>Ambiverts</a:t>
            </a:r>
            <a:r>
              <a:rPr lang="en-US" baseline="0" dirty="0" smtClean="0"/>
              <a:t>…somewhere in the middle.   We also typically think of Extroverts as the best sales people.  But there’s one tiny flaw, there’s almost no evidence to suggest this is true. </a:t>
            </a:r>
          </a:p>
          <a:p>
            <a:endParaRPr lang="en-US" baseline="0" dirty="0" smtClean="0"/>
          </a:p>
        </p:txBody>
      </p:sp>
      <p:sp>
        <p:nvSpPr>
          <p:cNvPr id="4" name="Slide Number Placeholder 3"/>
          <p:cNvSpPr>
            <a:spLocks noGrp="1"/>
          </p:cNvSpPr>
          <p:nvPr>
            <p:ph type="sldNum" sz="quarter" idx="10"/>
          </p:nvPr>
        </p:nvSpPr>
        <p:spPr/>
        <p:txBody>
          <a:bodyPr/>
          <a:lstStyle/>
          <a:p>
            <a:fld id="{7FF72E2F-67C9-432E-ACE8-B47BAB418542}" type="slidenum">
              <a:rPr lang="en-US" smtClean="0"/>
              <a:t>48</a:t>
            </a:fld>
            <a:endParaRPr lang="en-US"/>
          </a:p>
        </p:txBody>
      </p:sp>
    </p:spTree>
    <p:extLst>
      <p:ext uri="{BB962C8B-B14F-4D97-AF65-F5344CB8AC3E}">
        <p14:creationId xmlns:p14="http://schemas.microsoft.com/office/powerpoint/2010/main" val="27455096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5572" indent="-235572">
              <a:buAutoNum type="arabicParenR"/>
            </a:pPr>
            <a:r>
              <a:rPr lang="en-US" dirty="0" smtClean="0"/>
              <a:t>A study by Adam Grant at the University of PA showed that Extroverts salespeople at a software company who displayed middle of the road “extraversion” had the highest revenue per hour.</a:t>
            </a:r>
          </a:p>
          <a:p>
            <a:pPr marL="235572" indent="-235572">
              <a:buAutoNum type="arabicParenR"/>
            </a:pP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49</a:t>
            </a:fld>
            <a:endParaRPr lang="en-US"/>
          </a:p>
        </p:txBody>
      </p:sp>
    </p:spTree>
    <p:extLst>
      <p:ext uri="{BB962C8B-B14F-4D97-AF65-F5344CB8AC3E}">
        <p14:creationId xmlns:p14="http://schemas.microsoft.com/office/powerpoint/2010/main" val="1185770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5</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5572" indent="-235572">
              <a:buAutoNum type="arabicParenR"/>
            </a:pPr>
            <a:r>
              <a:rPr lang="en-US" dirty="0" smtClean="0"/>
              <a:t>And total revenue</a:t>
            </a:r>
            <a:r>
              <a:rPr lang="en-US" baseline="0" dirty="0" smtClean="0"/>
              <a:t> peeked between 4 and 4.5 – and fell off as the personality moved toward either the introvert or extrovert pole. </a:t>
            </a:r>
          </a:p>
          <a:p>
            <a:pPr marL="235572" indent="-235572">
              <a:buAutoNum type="arabicParenR"/>
            </a:pPr>
            <a:endParaRPr lang="en-US" baseline="0" dirty="0" smtClean="0"/>
          </a:p>
          <a:p>
            <a:pPr defTabSz="942289"/>
            <a:r>
              <a:rPr lang="en-US" baseline="0" dirty="0" smtClean="0"/>
              <a:t>So, A few of us are extraverts.  A few of us are introverts.  But most of us are </a:t>
            </a:r>
            <a:r>
              <a:rPr lang="en-US" baseline="0" dirty="0" err="1" smtClean="0"/>
              <a:t>ambiverts</a:t>
            </a:r>
            <a:r>
              <a:rPr lang="en-US" baseline="0" dirty="0" smtClean="0"/>
              <a:t>, sitting near the middle, no the edges, happily attuned to those around us.  In some sense we are born to sell. </a:t>
            </a:r>
          </a:p>
          <a:p>
            <a:pPr defTabSz="942289"/>
            <a:endParaRPr lang="en-US" baseline="0" dirty="0" smtClean="0"/>
          </a:p>
          <a:p>
            <a:pPr defTabSz="942289"/>
            <a:r>
              <a:rPr lang="en-US" baseline="0" dirty="0" smtClean="0"/>
              <a:t>But what is the best way to get our message across?</a:t>
            </a:r>
            <a:endParaRPr lang="en-US" dirty="0" smtClean="0"/>
          </a:p>
          <a:p>
            <a:pPr marL="235572" indent="-235572">
              <a:buAutoNum type="arabicParenR"/>
            </a:pP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50</a:t>
            </a:fld>
            <a:endParaRPr lang="en-US"/>
          </a:p>
        </p:txBody>
      </p:sp>
    </p:spTree>
    <p:extLst>
      <p:ext uri="{BB962C8B-B14F-4D97-AF65-F5344CB8AC3E}">
        <p14:creationId xmlns:p14="http://schemas.microsoft.com/office/powerpoint/2010/main" val="11857702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First, we need to understand the other party’s perspective. </a:t>
            </a:r>
          </a:p>
          <a:p>
            <a:pPr marL="235572" indent="-235572">
              <a:buAutoNum type="arabicParenR"/>
            </a:pPr>
            <a:endParaRPr lang="en-US" baseline="0" dirty="0" smtClean="0"/>
          </a:p>
          <a:p>
            <a:pPr marL="235572" indent="-235572">
              <a:buAutoNum type="arabicParenR"/>
            </a:pPr>
            <a:r>
              <a:rPr lang="en-US" baseline="0" dirty="0" smtClean="0"/>
              <a:t>Start your encounters with the assumption that you’re in a position of lower power.  That will help you see the other side’s perspective more accurately, which, in turn, will help you move them.  </a:t>
            </a:r>
          </a:p>
          <a:p>
            <a:pPr marL="235572" indent="-235572">
              <a:buAutoNum type="arabicParenR"/>
            </a:pPr>
            <a:endParaRPr lang="en-US" baseline="0" dirty="0" smtClean="0"/>
          </a:p>
          <a:p>
            <a:pPr marL="235572" indent="-235572" defTabSz="942289">
              <a:buFontTx/>
              <a:buAutoNum type="arabicParenR"/>
            </a:pPr>
            <a:r>
              <a:rPr lang="en-US" baseline="0" dirty="0" smtClean="0"/>
              <a:t>Perspective and Empathy are like fraternal twins when it comes to moving people.  While empathy has been shown to move more people than the control (no real direction given), Perspective has been shown to be more effective in moving others than empathy. Those using empathy tend to sacrifice more than necessary to reach an agreement.</a:t>
            </a:r>
          </a:p>
          <a:p>
            <a:pPr marL="235572" indent="-235572" defTabSz="942289">
              <a:buFontTx/>
              <a:buAutoNum type="arabicParenR"/>
            </a:pPr>
            <a:endParaRPr lang="en-US" baseline="0" dirty="0" smtClean="0"/>
          </a:p>
          <a:p>
            <a:pPr marL="235572" indent="-235572" defTabSz="942289">
              <a:buFontTx/>
              <a:buAutoNum type="arabicParenR"/>
            </a:pPr>
            <a:r>
              <a:rPr lang="en-US" baseline="0" dirty="0" smtClean="0"/>
              <a:t>Human beings are natural </a:t>
            </a:r>
            <a:r>
              <a:rPr lang="en-US" baseline="0" dirty="0" err="1" smtClean="0"/>
              <a:t>mimikers</a:t>
            </a:r>
            <a:r>
              <a:rPr lang="en-US" baseline="0" dirty="0" smtClean="0"/>
              <a:t>.  Without realizing, it we often do what others do.  Subtle Mimicry has shown to be very powerful in moving others by creating an atmosphere of attunement or trust.  (Ex. Sip of water, arm positions, scratch of the head).  However when notices, it can be viewed as negative.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51</a:t>
            </a:fld>
            <a:endParaRPr lang="en-US"/>
          </a:p>
        </p:txBody>
      </p:sp>
    </p:spTree>
    <p:extLst>
      <p:ext uri="{BB962C8B-B14F-4D97-AF65-F5344CB8AC3E}">
        <p14:creationId xmlns:p14="http://schemas.microsoft.com/office/powerpoint/2010/main" val="11857702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need a “Pitch”</a:t>
            </a:r>
          </a:p>
          <a:p>
            <a:endParaRPr lang="en-US" dirty="0" smtClean="0"/>
          </a:p>
          <a:p>
            <a:r>
              <a:rPr lang="en-US" dirty="0" smtClean="0"/>
              <a:t>Elisha Otis – In</a:t>
            </a:r>
            <a:r>
              <a:rPr lang="en-US" baseline="0" dirty="0" smtClean="0"/>
              <a:t> 1853 came up with the idea to publicly demonstrate his safety mechanism on elevators that would solve long standing problems of cost and safety.  It became know as “The Elevator Pitch”. Simple, succinct, and effective</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52</a:t>
            </a:fld>
            <a:endParaRPr lang="en-US"/>
          </a:p>
        </p:txBody>
      </p:sp>
    </p:spTree>
    <p:extLst>
      <p:ext uri="{BB962C8B-B14F-4D97-AF65-F5344CB8AC3E}">
        <p14:creationId xmlns:p14="http://schemas.microsoft.com/office/powerpoint/2010/main" val="13078682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Business leaders have been using what’s now know as “The</a:t>
            </a:r>
            <a:r>
              <a:rPr lang="en-US" baseline="0" dirty="0" smtClean="0"/>
              <a:t> Pixar Pitch”</a:t>
            </a:r>
          </a:p>
          <a:p>
            <a:endParaRPr lang="en-US" baseline="0" dirty="0" smtClean="0"/>
          </a:p>
          <a:p>
            <a:r>
              <a:rPr lang="en-US" dirty="0" smtClean="0"/>
              <a:t>No Movie studio can compete with Pixar’s record of success…14 movies and 14 No.1 Box office Hits.  This type of success in highly creative and innovative environment where the work is both complex and competitive</a:t>
            </a:r>
            <a:r>
              <a:rPr lang="en-US" baseline="0" dirty="0" smtClean="0"/>
              <a:t> does not happen on accident.  They do this by creating great stories by dealing with conflict and encouraging collaboration through the creation of the </a:t>
            </a:r>
            <a:r>
              <a:rPr lang="en-US" baseline="0" dirty="0" err="1" smtClean="0"/>
              <a:t>Braintrust</a:t>
            </a:r>
            <a:r>
              <a:rPr lang="en-US" baseline="0" dirty="0" smtClean="0"/>
              <a:t>.  The result…they tell their stories very effectively.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53</a:t>
            </a:fld>
            <a:endParaRPr lang="en-US"/>
          </a:p>
        </p:txBody>
      </p:sp>
    </p:spTree>
    <p:extLst>
      <p:ext uri="{BB962C8B-B14F-4D97-AF65-F5344CB8AC3E}">
        <p14:creationId xmlns:p14="http://schemas.microsoft.com/office/powerpoint/2010/main" val="4163021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54</a:t>
            </a:fld>
            <a:endParaRPr lang="en-US"/>
          </a:p>
        </p:txBody>
      </p:sp>
    </p:spTree>
    <p:extLst>
      <p:ext uri="{BB962C8B-B14F-4D97-AF65-F5344CB8AC3E}">
        <p14:creationId xmlns:p14="http://schemas.microsoft.com/office/powerpoint/2010/main" val="1094665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55</a:t>
            </a:fld>
            <a:endParaRPr lang="en-US"/>
          </a:p>
        </p:txBody>
      </p:sp>
    </p:spTree>
    <p:extLst>
      <p:ext uri="{BB962C8B-B14F-4D97-AF65-F5344CB8AC3E}">
        <p14:creationId xmlns:p14="http://schemas.microsoft.com/office/powerpoint/2010/main" val="9134564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56</a:t>
            </a:fld>
            <a:endParaRPr lang="en-US"/>
          </a:p>
        </p:txBody>
      </p:sp>
    </p:spTree>
    <p:extLst>
      <p:ext uri="{BB962C8B-B14F-4D97-AF65-F5344CB8AC3E}">
        <p14:creationId xmlns:p14="http://schemas.microsoft.com/office/powerpoint/2010/main" val="379067011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6</a:t>
            </a:r>
            <a:r>
              <a:rPr lang="en-US" baseline="30000" dirty="0" smtClean="0"/>
              <a:t>th</a:t>
            </a:r>
            <a:r>
              <a:rPr lang="en-US" dirty="0" smtClean="0"/>
              <a:t> and final idea</a:t>
            </a:r>
            <a:r>
              <a:rPr lang="en-US" baseline="0" dirty="0" smtClean="0"/>
              <a:t> for Brave Leadership is the concept of FOCUS and FLEXIBLITY – two contrasting qualities.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57</a:t>
            </a:fld>
            <a:endParaRPr lang="en-US"/>
          </a:p>
        </p:txBody>
      </p:sp>
    </p:spTree>
    <p:extLst>
      <p:ext uri="{BB962C8B-B14F-4D97-AF65-F5344CB8AC3E}">
        <p14:creationId xmlns:p14="http://schemas.microsoft.com/office/powerpoint/2010/main" val="24040223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58</a:t>
            </a:fld>
            <a:endParaRPr lang="en-US"/>
          </a:p>
        </p:txBody>
      </p:sp>
    </p:spTree>
    <p:extLst>
      <p:ext uri="{BB962C8B-B14F-4D97-AF65-F5344CB8AC3E}">
        <p14:creationId xmlns:p14="http://schemas.microsoft.com/office/powerpoint/2010/main" val="55004582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we talk</a:t>
            </a:r>
            <a:r>
              <a:rPr lang="en-US" baseline="0" dirty="0" smtClean="0"/>
              <a:t> about focus, we want to focus on our customers needs and not the organization’s wants.  Kodak is a great example of why not to focus on the organization’s wants.  </a:t>
            </a:r>
            <a:endParaRPr lang="en-US" dirty="0" smtClean="0"/>
          </a:p>
          <a:p>
            <a:endParaRPr lang="en-US" dirty="0" smtClean="0"/>
          </a:p>
          <a:p>
            <a:r>
              <a:rPr lang="en-US" dirty="0" smtClean="0"/>
              <a:t>Kodak was founded by </a:t>
            </a:r>
            <a:r>
              <a:rPr lang="en-US" dirty="0" smtClean="0">
                <a:hlinkClick r:id="rId3" tooltip="George Eastman"/>
              </a:rPr>
              <a:t>George Eastman</a:t>
            </a:r>
            <a:r>
              <a:rPr lang="en-US" dirty="0" smtClean="0"/>
              <a:t> in 1888. </a:t>
            </a:r>
          </a:p>
          <a:p>
            <a:r>
              <a:rPr lang="en-US" dirty="0" smtClean="0"/>
              <a:t>Steve </a:t>
            </a:r>
            <a:r>
              <a:rPr lang="en-US" dirty="0" err="1" smtClean="0"/>
              <a:t>Sasson</a:t>
            </a:r>
            <a:r>
              <a:rPr lang="en-US" dirty="0" smtClean="0"/>
              <a:t>, the Kodak engineer who invented the first digital camera in 1975, characterized the initial corporate response to his invention this way:</a:t>
            </a:r>
          </a:p>
          <a:p>
            <a:r>
              <a:rPr lang="en-US" dirty="0" smtClean="0"/>
              <a:t>But it was filmless photography, so management’s reaction was, ‘that’s cute—but don’t tell anyone about it.’  </a:t>
            </a:r>
          </a:p>
          <a:p>
            <a:r>
              <a:rPr lang="en-US" dirty="0" smtClean="0"/>
              <a:t>As late as 1981, the CEO supported a market study focused on Sony’s new digital technology</a:t>
            </a:r>
            <a:r>
              <a:rPr lang="en-US" baseline="0" dirty="0" smtClean="0"/>
              <a:t>.  </a:t>
            </a:r>
            <a:r>
              <a:rPr lang="en-US" dirty="0" smtClean="0"/>
              <a:t>The “bad” news was that digital photography had the potential capability to replace Kodak’s established film based business. The “good” news was that it would take some time for that to occur and that Kodak had roughly ten years to prepare for the </a:t>
            </a:r>
          </a:p>
          <a:p>
            <a:endParaRPr lang="en-US" dirty="0" smtClean="0"/>
          </a:p>
          <a:p>
            <a:r>
              <a:rPr lang="en-US" dirty="0" smtClean="0"/>
              <a:t>In January 2012, Kodak filed for </a:t>
            </a:r>
            <a:r>
              <a:rPr lang="en-US" dirty="0" smtClean="0">
                <a:hlinkClick r:id="rId4" tooltip="Chapter 11, Title 11, United States Code"/>
              </a:rPr>
              <a:t>Chapter 11</a:t>
            </a:r>
            <a:r>
              <a:rPr lang="en-US" dirty="0" smtClean="0"/>
              <a:t> bankruptcy protection in the </a:t>
            </a:r>
            <a:r>
              <a:rPr lang="en-US" dirty="0" smtClean="0">
                <a:hlinkClick r:id="rId5" tooltip="United States District Court for the Southern District of New York"/>
              </a:rPr>
              <a:t>United States District Court for the Southern District of New York</a:t>
            </a:r>
            <a:r>
              <a:rPr lang="en-US" dirty="0" smtClean="0"/>
              <a:t>.</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59</a:t>
            </a:fld>
            <a:endParaRPr lang="en-US"/>
          </a:p>
        </p:txBody>
      </p:sp>
    </p:spTree>
    <p:extLst>
      <p:ext uri="{BB962C8B-B14F-4D97-AF65-F5344CB8AC3E}">
        <p14:creationId xmlns:p14="http://schemas.microsoft.com/office/powerpoint/2010/main" val="591889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6</a:t>
            </a:fld>
            <a:endParaRPr lang="en-US"/>
          </a:p>
        </p:txBody>
      </p:sp>
    </p:spTree>
    <p:extLst>
      <p:ext uri="{BB962C8B-B14F-4D97-AF65-F5344CB8AC3E}">
        <p14:creationId xmlns:p14="http://schemas.microsoft.com/office/powerpoint/2010/main" val="393691299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reminder that you should not be too flexible.  Don’t chase butterflies.  Flexibility should not replace your goals.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60</a:t>
            </a:fld>
            <a:endParaRPr lang="en-US"/>
          </a:p>
        </p:txBody>
      </p:sp>
    </p:spTree>
    <p:extLst>
      <p:ext uri="{BB962C8B-B14F-4D97-AF65-F5344CB8AC3E}">
        <p14:creationId xmlns:p14="http://schemas.microsoft.com/office/powerpoint/2010/main" val="3341979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Staying the course requires organizational discipline both personally and within your business. There are many tools to help.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61</a:t>
            </a:fld>
            <a:endParaRPr lang="en-US"/>
          </a:p>
        </p:txBody>
      </p:sp>
    </p:spTree>
    <p:extLst>
      <p:ext uri="{BB962C8B-B14F-4D97-AF65-F5344CB8AC3E}">
        <p14:creationId xmlns:p14="http://schemas.microsoft.com/office/powerpoint/2010/main" val="242210819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62</a:t>
            </a:fld>
            <a:endParaRPr lang="en-US"/>
          </a:p>
        </p:txBody>
      </p:sp>
    </p:spTree>
    <p:extLst>
      <p:ext uri="{BB962C8B-B14F-4D97-AF65-F5344CB8AC3E}">
        <p14:creationId xmlns:p14="http://schemas.microsoft.com/office/powerpoint/2010/main" val="396005197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63</a:t>
            </a:fld>
            <a:endParaRPr lang="en-US"/>
          </a:p>
        </p:txBody>
      </p:sp>
    </p:spTree>
    <p:extLst>
      <p:ext uri="{BB962C8B-B14F-4D97-AF65-F5344CB8AC3E}">
        <p14:creationId xmlns:p14="http://schemas.microsoft.com/office/powerpoint/2010/main" val="161094684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64</a:t>
            </a:fld>
            <a:endParaRPr lang="en-US"/>
          </a:p>
        </p:txBody>
      </p:sp>
    </p:spTree>
    <p:extLst>
      <p:ext uri="{BB962C8B-B14F-4D97-AF65-F5344CB8AC3E}">
        <p14:creationId xmlns:p14="http://schemas.microsoft.com/office/powerpoint/2010/main" val="80381720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 couple Brave Leaders to further bring home</a:t>
            </a:r>
            <a:r>
              <a:rPr lang="en-US" baseline="0" dirty="0" smtClean="0"/>
              <a:t> some of the points we discussed</a:t>
            </a:r>
          </a:p>
          <a:p>
            <a:r>
              <a:rPr lang="en-US" baseline="0" dirty="0" smtClean="0"/>
              <a:t>Teamwork and bottom up thinking</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65</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Taking Risk.  BHAGS.</a:t>
            </a:r>
            <a:r>
              <a:rPr lang="en-US" baseline="0" dirty="0" smtClean="0"/>
              <a:t> Make it ok to fail.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66</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people with</a:t>
            </a:r>
            <a:r>
              <a:rPr lang="en-US" baseline="0" dirty="0" smtClean="0"/>
              <a:t> your message and pitch.  </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67</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Staying flexible and focused</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68</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FEAR – False</a:t>
            </a:r>
            <a:r>
              <a:rPr lang="en-US" baseline="0" dirty="0" smtClean="0"/>
              <a:t> Evidence Appearing Real</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69</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7</a:t>
            </a:fld>
            <a:endParaRPr lang="en-US"/>
          </a:p>
        </p:txBody>
      </p:sp>
    </p:spTree>
    <p:extLst>
      <p:ext uri="{BB962C8B-B14F-4D97-AF65-F5344CB8AC3E}">
        <p14:creationId xmlns:p14="http://schemas.microsoft.com/office/powerpoint/2010/main" val="413418562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the connection, Find</a:t>
            </a:r>
            <a:r>
              <a:rPr lang="en-US" baseline="0" dirty="0" smtClean="0"/>
              <a:t> your “Why”</a:t>
            </a:r>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70</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71</a:t>
            </a:fld>
            <a:endParaRPr lang="en-US"/>
          </a:p>
        </p:txBody>
      </p:sp>
    </p:spTree>
    <p:extLst>
      <p:ext uri="{BB962C8B-B14F-4D97-AF65-F5344CB8AC3E}">
        <p14:creationId xmlns:p14="http://schemas.microsoft.com/office/powerpoint/2010/main" val="19275956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FF72E2F-67C9-432E-ACE8-B47BAB418542}" type="slidenum">
              <a:rPr lang="en-US" smtClean="0"/>
              <a:t>72</a:t>
            </a:fld>
            <a:endParaRPr lang="en-US"/>
          </a:p>
        </p:txBody>
      </p:sp>
    </p:spTree>
    <p:extLst>
      <p:ext uri="{BB962C8B-B14F-4D97-AF65-F5344CB8AC3E}">
        <p14:creationId xmlns:p14="http://schemas.microsoft.com/office/powerpoint/2010/main" val="181265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8</a:t>
            </a:fld>
            <a:endParaRPr lang="en-US"/>
          </a:p>
        </p:txBody>
      </p:sp>
    </p:spTree>
    <p:extLst>
      <p:ext uri="{BB962C8B-B14F-4D97-AF65-F5344CB8AC3E}">
        <p14:creationId xmlns:p14="http://schemas.microsoft.com/office/powerpoint/2010/main" val="2775806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FF72E2F-67C9-432E-ACE8-B47BAB418542}" type="slidenum">
              <a:rPr lang="en-US" smtClean="0"/>
              <a:t>9</a:t>
            </a:fld>
            <a:endParaRPr lang="en-US"/>
          </a:p>
        </p:txBody>
      </p:sp>
    </p:spTree>
    <p:extLst>
      <p:ext uri="{BB962C8B-B14F-4D97-AF65-F5344CB8AC3E}">
        <p14:creationId xmlns:p14="http://schemas.microsoft.com/office/powerpoint/2010/main" val="984861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A7F2CC0-70E1-4E1A-AE21-68E176E4703A}" type="datetimeFigureOut">
              <a:rPr lang="en-US" smtClean="0"/>
              <a:t>1/12/2015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8115C8C-165A-484A-A098-BC353CEAAF16}"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7F2CC0-70E1-4E1A-AE21-68E176E4703A}"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115C8C-165A-484A-A098-BC353CEAAF16}"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18115C8C-165A-484A-A098-BC353CEAAF16}"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7F2CC0-70E1-4E1A-AE21-68E176E4703A}"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5" name="Text Placeholder 9"/>
          <p:cNvSpPr>
            <a:spLocks noGrp="1"/>
          </p:cNvSpPr>
          <p:nvPr>
            <p:ph type="body" sz="quarter" idx="11" hasCustomPrompt="1"/>
          </p:nvPr>
        </p:nvSpPr>
        <p:spPr>
          <a:xfrm>
            <a:off x="228600" y="609600"/>
            <a:ext cx="3962400" cy="609600"/>
          </a:xfrm>
          <a:prstGeom prst="rect">
            <a:avLst/>
          </a:prstGeom>
          <a:ln>
            <a:noFill/>
          </a:ln>
        </p:spPr>
        <p:txBody>
          <a:bodyPr vert="horz"/>
          <a:lstStyle>
            <a:lvl1pPr marL="0" indent="0">
              <a:buNone/>
              <a:defRPr sz="3600">
                <a:solidFill>
                  <a:srgbClr val="21418E"/>
                </a:solidFill>
              </a:defRPr>
            </a:lvl1pPr>
            <a:lvl2pPr marL="0" indent="0">
              <a:buNone/>
              <a:defRPr sz="2400">
                <a:solidFill>
                  <a:srgbClr val="21418E"/>
                </a:solidFill>
              </a:defRPr>
            </a:lvl2pPr>
            <a:lvl3pPr marL="0" indent="0">
              <a:buNone/>
              <a:defRPr sz="2400">
                <a:solidFill>
                  <a:srgbClr val="21418E"/>
                </a:solidFill>
              </a:defRPr>
            </a:lvl3pPr>
            <a:lvl4pPr marL="0" indent="0">
              <a:buNone/>
              <a:defRPr sz="2400">
                <a:solidFill>
                  <a:srgbClr val="21418E"/>
                </a:solidFill>
              </a:defRPr>
            </a:lvl4pPr>
            <a:lvl5pPr marL="0" indent="0">
              <a:buNone/>
              <a:defRPr sz="2400">
                <a:solidFill>
                  <a:srgbClr val="21418E"/>
                </a:solidFill>
              </a:defRPr>
            </a:lvl5pPr>
          </a:lstStyle>
          <a:p>
            <a:pPr lvl="0"/>
            <a:r>
              <a:rPr lang="en-US" dirty="0" smtClean="0"/>
              <a:t>Title of Slide</a:t>
            </a:r>
            <a:endParaRPr lang="en-US" dirty="0"/>
          </a:p>
        </p:txBody>
      </p:sp>
      <p:sp>
        <p:nvSpPr>
          <p:cNvPr id="9" name="Text Placeholder 11"/>
          <p:cNvSpPr>
            <a:spLocks noGrp="1"/>
          </p:cNvSpPr>
          <p:nvPr>
            <p:ph type="body" sz="quarter" idx="12" hasCustomPrompt="1"/>
          </p:nvPr>
        </p:nvSpPr>
        <p:spPr>
          <a:xfrm>
            <a:off x="228600" y="1219200"/>
            <a:ext cx="2590800" cy="457200"/>
          </a:xfrm>
          <a:prstGeom prst="rect">
            <a:avLst/>
          </a:prstGeom>
        </p:spPr>
        <p:txBody>
          <a:bodyPr vert="horz"/>
          <a:lstStyle>
            <a:lvl1pPr marL="0" indent="0">
              <a:buNone/>
              <a:defRPr sz="2400" b="0" i="1" spc="0">
                <a:solidFill>
                  <a:schemeClr val="tx1">
                    <a:lumMod val="75000"/>
                    <a:lumOff val="25000"/>
                  </a:schemeClr>
                </a:solidFill>
                <a:latin typeface="Times"/>
                <a:cs typeface="Times"/>
              </a:defRPr>
            </a:lvl1pPr>
            <a:lvl2pPr marL="0" indent="0">
              <a:buNone/>
              <a:defRPr sz="1400" b="0" i="1">
                <a:solidFill>
                  <a:schemeClr val="tx1">
                    <a:lumMod val="75000"/>
                    <a:lumOff val="25000"/>
                  </a:schemeClr>
                </a:solidFill>
                <a:latin typeface="Times"/>
                <a:cs typeface="Times"/>
              </a:defRPr>
            </a:lvl2pPr>
            <a:lvl3pPr marL="0" indent="0">
              <a:buNone/>
              <a:defRPr sz="1400" b="0" i="1">
                <a:solidFill>
                  <a:schemeClr val="tx1">
                    <a:lumMod val="75000"/>
                    <a:lumOff val="25000"/>
                  </a:schemeClr>
                </a:solidFill>
                <a:latin typeface="Times"/>
                <a:cs typeface="Times"/>
              </a:defRPr>
            </a:lvl3pPr>
            <a:lvl4pPr marL="0" indent="0">
              <a:buNone/>
              <a:defRPr sz="1400" b="0" i="1">
                <a:solidFill>
                  <a:schemeClr val="tx1">
                    <a:lumMod val="75000"/>
                    <a:lumOff val="25000"/>
                  </a:schemeClr>
                </a:solidFill>
                <a:latin typeface="Times"/>
                <a:cs typeface="Times"/>
              </a:defRPr>
            </a:lvl4pPr>
            <a:lvl5pPr marL="0" indent="0">
              <a:buNone/>
              <a:defRPr sz="1400" b="0" i="1">
                <a:solidFill>
                  <a:schemeClr val="tx1">
                    <a:lumMod val="75000"/>
                    <a:lumOff val="25000"/>
                  </a:schemeClr>
                </a:solidFill>
                <a:latin typeface="Times"/>
                <a:cs typeface="Times"/>
              </a:defRPr>
            </a:lvl5pPr>
          </a:lstStyle>
          <a:p>
            <a:pPr lvl="0"/>
            <a:r>
              <a:rPr lang="en-US" dirty="0" smtClean="0"/>
              <a:t>Subtitle of Slide</a:t>
            </a:r>
            <a:endParaRPr lang="en-US" dirty="0"/>
          </a:p>
        </p:txBody>
      </p:sp>
      <p:sp>
        <p:nvSpPr>
          <p:cNvPr id="13" name="Text Placeholder 12"/>
          <p:cNvSpPr>
            <a:spLocks noGrp="1"/>
          </p:cNvSpPr>
          <p:nvPr>
            <p:ph type="body" sz="quarter" idx="13"/>
          </p:nvPr>
        </p:nvSpPr>
        <p:spPr>
          <a:xfrm>
            <a:off x="228600" y="1905000"/>
            <a:ext cx="8686800" cy="3733800"/>
          </a:xfrm>
          <a:prstGeom prst="rect">
            <a:avLst/>
          </a:prstGeom>
        </p:spPr>
        <p:txBody>
          <a:bodyPr vert="horz"/>
          <a:lstStyle>
            <a:lvl1pPr>
              <a:buClr>
                <a:schemeClr val="tx2">
                  <a:lumMod val="60000"/>
                  <a:lumOff val="40000"/>
                </a:schemeClr>
              </a:buClr>
              <a:defRPr>
                <a:solidFill>
                  <a:schemeClr val="tx1">
                    <a:lumMod val="75000"/>
                    <a:lumOff val="25000"/>
                  </a:schemeClr>
                </a:solidFill>
              </a:defRPr>
            </a:lvl1pPr>
            <a:lvl2pPr>
              <a:buClr>
                <a:schemeClr val="tx2">
                  <a:lumMod val="60000"/>
                  <a:lumOff val="40000"/>
                </a:schemeClr>
              </a:buClr>
              <a:buFont typeface="Courier New"/>
              <a:buChar char="o"/>
              <a:defRPr>
                <a:solidFill>
                  <a:schemeClr val="tx1">
                    <a:lumMod val="75000"/>
                    <a:lumOff val="25000"/>
                  </a:schemeClr>
                </a:solidFill>
              </a:defRPr>
            </a:lvl2pPr>
            <a:lvl3pPr>
              <a:buClr>
                <a:schemeClr val="tx2">
                  <a:lumMod val="60000"/>
                  <a:lumOff val="40000"/>
                </a:schemeClr>
              </a:buClr>
              <a:buFont typeface="Wingdings" charset="2"/>
              <a:buChar char="§"/>
              <a:defRPr>
                <a:solidFill>
                  <a:schemeClr val="tx1">
                    <a:lumMod val="75000"/>
                    <a:lumOff val="25000"/>
                  </a:schemeClr>
                </a:solidFill>
              </a:defRPr>
            </a:lvl3pPr>
            <a:lvl4pPr>
              <a:buClr>
                <a:schemeClr val="tx2">
                  <a:lumMod val="60000"/>
                  <a:lumOff val="40000"/>
                </a:schemeClr>
              </a:buClr>
              <a:defRPr>
                <a:solidFill>
                  <a:schemeClr val="tx1">
                    <a:lumMod val="75000"/>
                    <a:lumOff val="25000"/>
                  </a:schemeClr>
                </a:solidFill>
              </a:defRPr>
            </a:lvl4pPr>
            <a:lvl5pPr>
              <a:buClr>
                <a:schemeClr val="tx2">
                  <a:lumMod val="60000"/>
                  <a:lumOff val="40000"/>
                </a:schemeClr>
              </a:buClr>
              <a:defRPr>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51499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A7F2CC0-70E1-4E1A-AE21-68E176E4703A}" type="datetimeFigureOut">
              <a:rPr lang="en-US" smtClean="0"/>
              <a:t>1/12/2015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18115C8C-165A-484A-A098-BC353CEAAF16}"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3A7F2CC0-70E1-4E1A-AE21-68E176E4703A}" type="datetimeFigureOut">
              <a:rPr lang="en-US" smtClean="0"/>
              <a:t>1/12/2015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8115C8C-165A-484A-A098-BC353CEAAF16}"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A7F2CC0-70E1-4E1A-AE21-68E176E4703A}" type="datetimeFigureOut">
              <a:rPr lang="en-US" smtClean="0"/>
              <a:t>1/12/2015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115C8C-165A-484A-A098-BC353CEAAF16}"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A7F2CC0-70E1-4E1A-AE21-68E176E4703A}" type="datetimeFigureOut">
              <a:rPr lang="en-US" smtClean="0"/>
              <a:t>1/12/2015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18115C8C-165A-484A-A098-BC353CEAAF16}"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7F2CC0-70E1-4E1A-AE21-68E176E4703A}" type="datetimeFigureOut">
              <a:rPr lang="en-US" smtClean="0"/>
              <a:t>1/12/2015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18115C8C-165A-484A-A098-BC353CEAAF1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3A7F2CC0-70E1-4E1A-AE21-68E176E4703A}" type="datetimeFigureOut">
              <a:rPr lang="en-US" smtClean="0"/>
              <a:t>1/12/2015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8115C8C-165A-484A-A098-BC353CEAAF1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8115C8C-165A-484A-A098-BC353CEAAF16}"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3A7F2CC0-70E1-4E1A-AE21-68E176E4703A}" type="datetimeFigureOut">
              <a:rPr lang="en-US" smtClean="0"/>
              <a:t>1/12/2015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18115C8C-165A-484A-A098-BC353CEAAF16}"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A7F2CC0-70E1-4E1A-AE21-68E176E4703A}" type="datetimeFigureOut">
              <a:rPr lang="en-US" smtClean="0"/>
              <a:t>1/12/2015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A7F2CC0-70E1-4E1A-AE21-68E176E4703A}" type="datetimeFigureOut">
              <a:rPr lang="en-US" smtClean="0"/>
              <a:t>1/12/2015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8115C8C-165A-484A-A098-BC353CEAAF16}"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ruralresourcecenter.com/"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hyperlink" Target="http://www.cla.com/" TargetMode="External"/><Relationship Id="rId5" Type="http://schemas.openxmlformats.org/officeDocument/2006/relationships/hyperlink" Target="http://www.kenagyassociates.com/" TargetMode="External"/><Relationship Id="rId4" Type="http://schemas.openxmlformats.org/officeDocument/2006/relationships/hyperlink" Target="http://www.stroudwater.com/"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0.jpg"/><Relationship Id="rId7" Type="http://schemas.openxmlformats.org/officeDocument/2006/relationships/image" Target="../media/image34.pn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jp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2015 NCHN Annual Leadership Summit</a:t>
            </a:r>
          </a:p>
          <a:p>
            <a:r>
              <a:rPr lang="en-US" dirty="0" smtClean="0"/>
              <a:t>Clearwater Beach, </a:t>
            </a:r>
            <a:r>
              <a:rPr lang="en-US" dirty="0" err="1" smtClean="0"/>
              <a:t>fL.</a:t>
            </a:r>
            <a:endParaRPr lang="en-US" dirty="0" smtClean="0"/>
          </a:p>
          <a:p>
            <a:r>
              <a:rPr lang="en-US" dirty="0" smtClean="0"/>
              <a:t>Monday, January 19,2015</a:t>
            </a:r>
            <a:endParaRPr lang="en-US" dirty="0"/>
          </a:p>
        </p:txBody>
      </p:sp>
      <p:sp>
        <p:nvSpPr>
          <p:cNvPr id="2" name="Title 1"/>
          <p:cNvSpPr>
            <a:spLocks noGrp="1"/>
          </p:cNvSpPr>
          <p:nvPr>
            <p:ph type="ctrTitle"/>
          </p:nvPr>
        </p:nvSpPr>
        <p:spPr/>
        <p:txBody>
          <a:bodyPr>
            <a:normAutofit fontScale="90000"/>
          </a:bodyPr>
          <a:lstStyle/>
          <a:p>
            <a:r>
              <a:rPr lang="en-US" dirty="0"/>
              <a:t>6 Ideas for Brave Leadership: </a:t>
            </a:r>
            <a:r>
              <a:rPr lang="en-US" dirty="0" smtClean="0"/>
              <a:t/>
            </a:r>
            <a:br>
              <a:rPr lang="en-US" dirty="0" smtClean="0"/>
            </a:br>
            <a:r>
              <a:rPr lang="en-US" dirty="0" smtClean="0"/>
              <a:t>You </a:t>
            </a:r>
            <a:r>
              <a:rPr lang="en-US" dirty="0"/>
              <a:t>are a Brave Rural Health Network </a:t>
            </a:r>
            <a:r>
              <a:rPr lang="en-US" dirty="0" smtClean="0"/>
              <a:t>Leader!</a:t>
            </a:r>
            <a:endParaRPr lang="en-US" dirty="0"/>
          </a:p>
        </p:txBody>
      </p:sp>
    </p:spTree>
    <p:extLst>
      <p:ext uri="{BB962C8B-B14F-4D97-AF65-F5344CB8AC3E}">
        <p14:creationId xmlns:p14="http://schemas.microsoft.com/office/powerpoint/2010/main" val="1717209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sp>
        <p:nvSpPr>
          <p:cNvPr id="4" name="TextBox 3"/>
          <p:cNvSpPr txBox="1"/>
          <p:nvPr/>
        </p:nvSpPr>
        <p:spPr>
          <a:xfrm>
            <a:off x="1295400" y="2895600"/>
            <a:ext cx="6705600" cy="523220"/>
          </a:xfrm>
          <a:prstGeom prst="rect">
            <a:avLst/>
          </a:prstGeom>
          <a:noFill/>
        </p:spPr>
        <p:txBody>
          <a:bodyPr wrap="square" rtlCol="0">
            <a:spAutoFit/>
          </a:bodyPr>
          <a:lstStyle/>
          <a:p>
            <a:pPr algn="ctr"/>
            <a:r>
              <a:rPr lang="en-US" sz="2800" dirty="0" smtClean="0"/>
              <a:t>Our Body Can Change Our Minds</a:t>
            </a:r>
            <a:endParaRPr lang="en-US" sz="2800" dirty="0"/>
          </a:p>
        </p:txBody>
      </p:sp>
    </p:spTree>
    <p:extLst>
      <p:ext uri="{BB962C8B-B14F-4D97-AF65-F5344CB8AC3E}">
        <p14:creationId xmlns:p14="http://schemas.microsoft.com/office/powerpoint/2010/main" val="1960727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8276" y="1828800"/>
            <a:ext cx="6329020" cy="4211675"/>
          </a:xfrm>
          <a:prstGeom prst="rect">
            <a:avLst/>
          </a:prstGeom>
        </p:spPr>
      </p:pic>
    </p:spTree>
    <p:extLst>
      <p:ext uri="{BB962C8B-B14F-4D97-AF65-F5344CB8AC3E}">
        <p14:creationId xmlns:p14="http://schemas.microsoft.com/office/powerpoint/2010/main" val="31352542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8526" y="1684565"/>
            <a:ext cx="4556406" cy="4229392"/>
          </a:xfrm>
          <a:prstGeom prst="rect">
            <a:avLst/>
          </a:prstGeom>
        </p:spPr>
      </p:pic>
    </p:spTree>
    <p:extLst>
      <p:ext uri="{BB962C8B-B14F-4D97-AF65-F5344CB8AC3E}">
        <p14:creationId xmlns:p14="http://schemas.microsoft.com/office/powerpoint/2010/main" val="3424104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887" y="1447800"/>
            <a:ext cx="6629400" cy="5137785"/>
          </a:xfrm>
          <a:prstGeom prst="rect">
            <a:avLst/>
          </a:prstGeom>
        </p:spPr>
      </p:pic>
    </p:spTree>
    <p:extLst>
      <p:ext uri="{BB962C8B-B14F-4D97-AF65-F5344CB8AC3E}">
        <p14:creationId xmlns:p14="http://schemas.microsoft.com/office/powerpoint/2010/main" val="35669053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628774"/>
            <a:ext cx="2951396" cy="443515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623296"/>
            <a:ext cx="3196702" cy="4440636"/>
          </a:xfrm>
          <a:prstGeom prst="rect">
            <a:avLst/>
          </a:prstGeom>
        </p:spPr>
      </p:pic>
    </p:spTree>
    <p:extLst>
      <p:ext uri="{BB962C8B-B14F-4D97-AF65-F5344CB8AC3E}">
        <p14:creationId xmlns:p14="http://schemas.microsoft.com/office/powerpoint/2010/main" val="1224686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Brave </a:t>
            </a:r>
            <a:r>
              <a:rPr lang="en-US" dirty="0" smtClean="0"/>
              <a:t>Leadership Traits</a:t>
            </a:r>
            <a:endParaRPr lang="en-US" dirty="0"/>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1894272" y="1828800"/>
            <a:ext cx="5420928" cy="4044846"/>
          </a:xfrm>
        </p:spPr>
      </p:pic>
    </p:spTree>
    <p:extLst>
      <p:ext uri="{BB962C8B-B14F-4D97-AF65-F5344CB8AC3E}">
        <p14:creationId xmlns:p14="http://schemas.microsoft.com/office/powerpoint/2010/main" val="3979204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1600200"/>
            <a:ext cx="5486400" cy="4738254"/>
          </a:xfrm>
          <a:prstGeom prst="rect">
            <a:avLst/>
          </a:prstGeom>
        </p:spPr>
      </p:pic>
    </p:spTree>
    <p:extLst>
      <p:ext uri="{BB962C8B-B14F-4D97-AF65-F5344CB8AC3E}">
        <p14:creationId xmlns:p14="http://schemas.microsoft.com/office/powerpoint/2010/main" val="3308777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dirty="0" smtClean="0"/>
              <a:t>Brave Leadership Traits</a:t>
            </a:r>
          </a:p>
          <a:p>
            <a:pPr marL="514350" indent="-514350">
              <a:buAutoNum type="arabicParenR"/>
            </a:pPr>
            <a:r>
              <a:rPr lang="en-US" sz="3200" b="1" u="sng" dirty="0"/>
              <a:t>Your Behaviors Impact How You </a:t>
            </a:r>
            <a:r>
              <a:rPr lang="en-US" sz="3200" b="1" u="sng" dirty="0" smtClean="0"/>
              <a:t>Lead</a:t>
            </a:r>
          </a:p>
          <a:p>
            <a:pPr marL="514350" indent="-514350">
              <a:buAutoNum type="arabicParenR"/>
            </a:pPr>
            <a:r>
              <a:rPr lang="en-US" sz="3200" dirty="0"/>
              <a:t>No Strategy, No </a:t>
            </a:r>
            <a:r>
              <a:rPr lang="en-US" sz="3200" dirty="0" smtClean="0"/>
              <a:t>Mission</a:t>
            </a:r>
          </a:p>
          <a:p>
            <a:pPr marL="514350" indent="-514350">
              <a:buAutoNum type="arabicParenR"/>
            </a:pPr>
            <a:r>
              <a:rPr lang="en-US" sz="3200" dirty="0"/>
              <a:t>Make the </a:t>
            </a:r>
            <a:r>
              <a:rPr lang="en-US" sz="3200" dirty="0" smtClean="0"/>
              <a:t>Connection</a:t>
            </a:r>
          </a:p>
          <a:p>
            <a:pPr marL="514350" indent="-514350">
              <a:buAutoNum type="arabicParenR"/>
            </a:pPr>
            <a:r>
              <a:rPr lang="en-US" sz="3200" dirty="0"/>
              <a:t>To Sell is </a:t>
            </a:r>
            <a:r>
              <a:rPr lang="en-US" sz="3200" dirty="0" smtClean="0"/>
              <a:t>Rural</a:t>
            </a:r>
          </a:p>
          <a:p>
            <a:pPr marL="514350" indent="-514350">
              <a:buAutoNum type="arabicParenR"/>
            </a:pPr>
            <a:r>
              <a:rPr lang="en-US" sz="3200" dirty="0"/>
              <a:t>Staying the course requires </a:t>
            </a:r>
            <a:br>
              <a:rPr lang="en-US" sz="3200" dirty="0"/>
            </a:br>
            <a:r>
              <a:rPr lang="en-US" sz="3200" dirty="0"/>
              <a:t>flexibility, focus, and accountability</a:t>
            </a:r>
            <a:endParaRPr lang="en-US" sz="3200"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2039406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28600" y="152400"/>
            <a:ext cx="8610600" cy="990600"/>
          </a:xfrm>
        </p:spPr>
        <p:txBody>
          <a:bodyPr>
            <a:normAutofit fontScale="85000" lnSpcReduction="20000"/>
          </a:bodyPr>
          <a:lstStyle/>
          <a:p>
            <a:pPr algn="ctr"/>
            <a:r>
              <a:rPr lang="en-US" dirty="0"/>
              <a:t>2) Your Behaviors Impact How You Lead: </a:t>
            </a:r>
            <a:endParaRPr lang="en-US" dirty="0" smtClean="0"/>
          </a:p>
          <a:p>
            <a:pPr algn="ctr"/>
            <a:r>
              <a:rPr lang="en-US" dirty="0" smtClean="0"/>
              <a:t>The Power of Habit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6465" y="1447800"/>
            <a:ext cx="4724400" cy="3538740"/>
          </a:xfrm>
          <a:prstGeom prst="rect">
            <a:avLst/>
          </a:prstGeom>
        </p:spPr>
      </p:pic>
      <p:sp>
        <p:nvSpPr>
          <p:cNvPr id="7" name="TextBox 6"/>
          <p:cNvSpPr txBox="1"/>
          <p:nvPr/>
        </p:nvSpPr>
        <p:spPr>
          <a:xfrm>
            <a:off x="152400" y="5410200"/>
            <a:ext cx="5257800" cy="954107"/>
          </a:xfrm>
          <a:prstGeom prst="rect">
            <a:avLst/>
          </a:prstGeom>
          <a:noFill/>
        </p:spPr>
        <p:txBody>
          <a:bodyPr wrap="square" rtlCol="0">
            <a:spAutoFit/>
          </a:bodyPr>
          <a:lstStyle/>
          <a:p>
            <a:r>
              <a:rPr lang="en-US" sz="1400" i="1" dirty="0" smtClean="0"/>
              <a:t>The Power of Habit – Why </a:t>
            </a:r>
            <a:r>
              <a:rPr lang="en-US" sz="1400" i="1" dirty="0"/>
              <a:t>W</a:t>
            </a:r>
            <a:r>
              <a:rPr lang="en-US" sz="1400" i="1" dirty="0" smtClean="0"/>
              <a:t>e </a:t>
            </a:r>
            <a:r>
              <a:rPr lang="en-US" sz="1400" i="1" dirty="0"/>
              <a:t>D</a:t>
            </a:r>
            <a:r>
              <a:rPr lang="en-US" sz="1400" i="1" dirty="0" smtClean="0"/>
              <a:t>o </a:t>
            </a:r>
            <a:r>
              <a:rPr lang="en-US" sz="1400" i="1" dirty="0"/>
              <a:t>W</a:t>
            </a:r>
            <a:r>
              <a:rPr lang="en-US" sz="1400" i="1" dirty="0" smtClean="0"/>
              <a:t>hat </a:t>
            </a:r>
            <a:r>
              <a:rPr lang="en-US" sz="1400" i="1" dirty="0"/>
              <a:t>W</a:t>
            </a:r>
            <a:r>
              <a:rPr lang="en-US" sz="1400" i="1" dirty="0" smtClean="0"/>
              <a:t>e </a:t>
            </a:r>
            <a:r>
              <a:rPr lang="en-US" sz="1400" i="1" dirty="0"/>
              <a:t>D</a:t>
            </a:r>
            <a:r>
              <a:rPr lang="en-US" sz="1400" i="1" dirty="0" smtClean="0"/>
              <a:t>o In Life and Business</a:t>
            </a:r>
            <a:r>
              <a:rPr lang="en-US" sz="1400" dirty="0" smtClean="0"/>
              <a:t> by Charles Duhig</a:t>
            </a:r>
          </a:p>
          <a:p>
            <a:endParaRPr lang="en-US" sz="1400" dirty="0" smtClean="0"/>
          </a:p>
          <a:p>
            <a:r>
              <a:rPr lang="en-US" sz="1400" dirty="0" smtClean="0"/>
              <a:t>Ann </a:t>
            </a:r>
            <a:r>
              <a:rPr lang="en-US" sz="1400" dirty="0"/>
              <a:t>M. Graybiel, Rosenblith Professor of Neuroscience at </a:t>
            </a:r>
            <a:r>
              <a:rPr lang="en-US" sz="1400" dirty="0" smtClean="0"/>
              <a:t>MIT</a:t>
            </a:r>
            <a:endParaRPr lang="en-US" sz="1400" dirty="0"/>
          </a:p>
        </p:txBody>
      </p:sp>
    </p:spTree>
    <p:extLst>
      <p:ext uri="{BB962C8B-B14F-4D97-AF65-F5344CB8AC3E}">
        <p14:creationId xmlns:p14="http://schemas.microsoft.com/office/powerpoint/2010/main" val="3118397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28600" y="152400"/>
            <a:ext cx="8610600" cy="990600"/>
          </a:xfrm>
        </p:spPr>
        <p:txBody>
          <a:bodyPr>
            <a:normAutofit fontScale="85000" lnSpcReduction="20000"/>
          </a:bodyPr>
          <a:lstStyle/>
          <a:p>
            <a:pPr algn="ctr"/>
            <a:r>
              <a:rPr lang="en-US" dirty="0"/>
              <a:t>2) Your Behaviors Impact How You Lead: </a:t>
            </a:r>
            <a:endParaRPr lang="en-US" dirty="0" smtClean="0"/>
          </a:p>
          <a:p>
            <a:pPr algn="ctr"/>
            <a:r>
              <a:rPr lang="en-US" dirty="0" smtClean="0"/>
              <a:t>ALCOA’s Institutional Habit Loop</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1634836"/>
            <a:ext cx="5254128" cy="2907284"/>
          </a:xfrm>
          <a:prstGeom prst="rect">
            <a:avLst/>
          </a:prstGeom>
        </p:spPr>
      </p:pic>
      <p:sp>
        <p:nvSpPr>
          <p:cNvPr id="3" name="TextBox 2"/>
          <p:cNvSpPr txBox="1"/>
          <p:nvPr/>
        </p:nvSpPr>
        <p:spPr>
          <a:xfrm>
            <a:off x="683964" y="4665021"/>
            <a:ext cx="7848600" cy="369332"/>
          </a:xfrm>
          <a:prstGeom prst="rect">
            <a:avLst/>
          </a:prstGeom>
          <a:noFill/>
        </p:spPr>
        <p:txBody>
          <a:bodyPr wrap="square" rtlCol="0">
            <a:spAutoFit/>
          </a:bodyPr>
          <a:lstStyle/>
          <a:p>
            <a:pPr algn="ctr"/>
            <a:r>
              <a:rPr lang="en-US" b="1" dirty="0"/>
              <a:t>Keystone </a:t>
            </a:r>
            <a:r>
              <a:rPr lang="en-US" b="1" dirty="0" smtClean="0"/>
              <a:t>Habit focused on Employee Safety</a:t>
            </a:r>
            <a:endParaRPr lang="en-US" b="1" dirty="0"/>
          </a:p>
        </p:txBody>
      </p:sp>
    </p:spTree>
    <p:extLst>
      <p:ext uri="{BB962C8B-B14F-4D97-AF65-F5344CB8AC3E}">
        <p14:creationId xmlns:p14="http://schemas.microsoft.com/office/powerpoint/2010/main" val="3829181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758952"/>
          </a:xfrm>
        </p:spPr>
        <p:txBody>
          <a:bodyPr>
            <a:normAutofit/>
          </a:bodyPr>
          <a:lstStyle/>
          <a:p>
            <a:r>
              <a:rPr lang="en-US" dirty="0" smtClean="0"/>
              <a:t>The Shadow of Challenge</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657350"/>
            <a:ext cx="5786437" cy="1771650"/>
          </a:xfrm>
          <a:prstGeom prst="rect">
            <a:avLst/>
          </a:prstGeom>
        </p:spPr>
      </p:pic>
      <p:sp>
        <p:nvSpPr>
          <p:cNvPr id="4" name="TextBox 3"/>
          <p:cNvSpPr txBox="1"/>
          <p:nvPr/>
        </p:nvSpPr>
        <p:spPr>
          <a:xfrm>
            <a:off x="685800" y="3886200"/>
            <a:ext cx="3276600" cy="1754326"/>
          </a:xfrm>
          <a:prstGeom prst="rect">
            <a:avLst/>
          </a:prstGeom>
          <a:noFill/>
        </p:spPr>
        <p:txBody>
          <a:bodyPr wrap="square" rtlCol="0">
            <a:spAutoFit/>
          </a:bodyPr>
          <a:lstStyle/>
          <a:p>
            <a:pPr algn="ctr"/>
            <a:r>
              <a:rPr lang="en-US" b="1" u="sng" dirty="0" smtClean="0"/>
              <a:t>Challenges</a:t>
            </a:r>
          </a:p>
          <a:p>
            <a:r>
              <a:rPr lang="en-US" dirty="0" smtClean="0"/>
              <a:t>“Survival Mode”</a:t>
            </a:r>
          </a:p>
          <a:p>
            <a:r>
              <a:rPr lang="en-US" dirty="0" smtClean="0"/>
              <a:t>Merger &amp; Acquisition Trend</a:t>
            </a:r>
          </a:p>
          <a:p>
            <a:r>
              <a:rPr lang="en-US" dirty="0" smtClean="0"/>
              <a:t>Lack of Resources</a:t>
            </a:r>
          </a:p>
          <a:p>
            <a:r>
              <a:rPr lang="en-US" dirty="0" smtClean="0"/>
              <a:t>Funding Concerns</a:t>
            </a:r>
          </a:p>
          <a:p>
            <a:r>
              <a:rPr lang="en-US" dirty="0" smtClean="0"/>
              <a:t>Risk Averse</a:t>
            </a:r>
            <a:endParaRPr lang="en-US" dirty="0"/>
          </a:p>
        </p:txBody>
      </p:sp>
      <p:sp>
        <p:nvSpPr>
          <p:cNvPr id="5" name="TextBox 4"/>
          <p:cNvSpPr txBox="1"/>
          <p:nvPr/>
        </p:nvSpPr>
        <p:spPr>
          <a:xfrm>
            <a:off x="5715000" y="3870960"/>
            <a:ext cx="3048000" cy="2031325"/>
          </a:xfrm>
          <a:prstGeom prst="rect">
            <a:avLst/>
          </a:prstGeom>
          <a:noFill/>
        </p:spPr>
        <p:txBody>
          <a:bodyPr wrap="square" rtlCol="0">
            <a:spAutoFit/>
          </a:bodyPr>
          <a:lstStyle/>
          <a:p>
            <a:pPr algn="ctr"/>
            <a:r>
              <a:rPr lang="en-US" b="1" u="sng" dirty="0" smtClean="0"/>
              <a:t>Opportunity</a:t>
            </a:r>
          </a:p>
          <a:p>
            <a:r>
              <a:rPr lang="en-US" dirty="0" smtClean="0"/>
              <a:t>“Value-Added Mode”</a:t>
            </a:r>
          </a:p>
          <a:p>
            <a:r>
              <a:rPr lang="en-US" dirty="0" smtClean="0"/>
              <a:t>Flexible</a:t>
            </a:r>
          </a:p>
          <a:p>
            <a:r>
              <a:rPr lang="en-US" dirty="0" smtClean="0"/>
              <a:t>Entrepreneurial</a:t>
            </a:r>
          </a:p>
          <a:p>
            <a:r>
              <a:rPr lang="en-US" dirty="0" smtClean="0"/>
              <a:t>Resource Rich</a:t>
            </a:r>
          </a:p>
          <a:p>
            <a:r>
              <a:rPr lang="en-US" dirty="0" smtClean="0"/>
              <a:t>Knowledge and Experience</a:t>
            </a:r>
          </a:p>
          <a:p>
            <a:endParaRPr lang="en-US" dirty="0" smtClean="0"/>
          </a:p>
        </p:txBody>
      </p:sp>
      <p:sp>
        <p:nvSpPr>
          <p:cNvPr id="6" name="Right Arrow 5"/>
          <p:cNvSpPr/>
          <p:nvPr/>
        </p:nvSpPr>
        <p:spPr>
          <a:xfrm>
            <a:off x="3733800" y="4172381"/>
            <a:ext cx="1839276" cy="1181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BUSINESS</a:t>
            </a:r>
            <a:endParaRPr lang="en-US" b="1" dirty="0"/>
          </a:p>
        </p:txBody>
      </p:sp>
      <p:sp>
        <p:nvSpPr>
          <p:cNvPr id="7" name="Isosceles Triangle 6"/>
          <p:cNvSpPr/>
          <p:nvPr/>
        </p:nvSpPr>
        <p:spPr>
          <a:xfrm>
            <a:off x="3068478" y="5251428"/>
            <a:ext cx="3154680" cy="119681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Brave Leadership</a:t>
            </a:r>
            <a:endParaRPr lang="en-US" b="1" dirty="0"/>
          </a:p>
        </p:txBody>
      </p:sp>
    </p:spTree>
    <p:extLst>
      <p:ext uri="{BB962C8B-B14F-4D97-AF65-F5344CB8AC3E}">
        <p14:creationId xmlns:p14="http://schemas.microsoft.com/office/powerpoint/2010/main" val="9047471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02964" y="152400"/>
            <a:ext cx="8610600" cy="1066800"/>
          </a:xfrm>
        </p:spPr>
        <p:txBody>
          <a:bodyPr>
            <a:normAutofit fontScale="62500" lnSpcReduction="20000"/>
          </a:bodyPr>
          <a:lstStyle/>
          <a:p>
            <a:pPr algn="ctr"/>
            <a:r>
              <a:rPr lang="en-US" dirty="0"/>
              <a:t>2) Your Behaviors Impact How You Lead: </a:t>
            </a:r>
            <a:endParaRPr lang="en-US" dirty="0" smtClean="0"/>
          </a:p>
          <a:p>
            <a:pPr algn="ctr"/>
            <a:r>
              <a:rPr lang="en-US" dirty="0" smtClean="0"/>
              <a:t>Creating new habits:</a:t>
            </a:r>
          </a:p>
          <a:p>
            <a:pPr algn="ctr"/>
            <a:r>
              <a:rPr lang="en-US" sz="2800" dirty="0" smtClean="0"/>
              <a:t>Identify the Rewards and Isolate the Cue</a:t>
            </a:r>
            <a:endParaRPr lang="en-US" sz="2800" dirty="0"/>
          </a:p>
        </p:txBody>
      </p:sp>
      <p:sp>
        <p:nvSpPr>
          <p:cNvPr id="3" name="TextBox 2"/>
          <p:cNvSpPr txBox="1"/>
          <p:nvPr/>
        </p:nvSpPr>
        <p:spPr>
          <a:xfrm>
            <a:off x="683964" y="4665021"/>
            <a:ext cx="7848600" cy="369332"/>
          </a:xfrm>
          <a:prstGeom prst="rect">
            <a:avLst/>
          </a:prstGeom>
          <a:noFill/>
        </p:spPr>
        <p:txBody>
          <a:bodyPr wrap="square" rtlCol="0">
            <a:spAutoFit/>
          </a:bodyPr>
          <a:lstStyle/>
          <a:p>
            <a:pPr algn="ctr"/>
            <a:r>
              <a:rPr lang="en-US" b="1" dirty="0" smtClean="0"/>
              <a:t>Febreze habit loop</a:t>
            </a:r>
            <a:endParaRPr lang="en-US"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6842" y="1771293"/>
            <a:ext cx="5122843" cy="2872946"/>
          </a:xfrm>
          <a:prstGeom prst="rect">
            <a:avLst/>
          </a:prstGeom>
        </p:spPr>
      </p:pic>
    </p:spTree>
    <p:extLst>
      <p:ext uri="{BB962C8B-B14F-4D97-AF65-F5344CB8AC3E}">
        <p14:creationId xmlns:p14="http://schemas.microsoft.com/office/powerpoint/2010/main" val="30744515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2) Your Behaviors Impact How You Lead: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1162" y="1965008"/>
            <a:ext cx="5660366" cy="3749992"/>
          </a:xfrm>
          <a:prstGeom prst="rect">
            <a:avLst/>
          </a:prstGeom>
        </p:spPr>
      </p:pic>
    </p:spTree>
    <p:extLst>
      <p:ext uri="{BB962C8B-B14F-4D97-AF65-F5344CB8AC3E}">
        <p14:creationId xmlns:p14="http://schemas.microsoft.com/office/powerpoint/2010/main" val="12218196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2) Your Behaviors Impact How You Lead:</a:t>
            </a:r>
            <a:br>
              <a:rPr lang="en-US" dirty="0" smtClean="0"/>
            </a:br>
            <a:r>
              <a:rPr lang="en-US" dirty="0" smtClean="0"/>
              <a:t>Transparency and Communication </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958478"/>
            <a:ext cx="5638800" cy="3752365"/>
          </a:xfrm>
          <a:prstGeom prst="rect">
            <a:avLst/>
          </a:prstGeom>
        </p:spPr>
      </p:pic>
    </p:spTree>
    <p:extLst>
      <p:ext uri="{BB962C8B-B14F-4D97-AF65-F5344CB8AC3E}">
        <p14:creationId xmlns:p14="http://schemas.microsoft.com/office/powerpoint/2010/main" val="2958318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2) Your Behaviors Impact How You Lead:</a:t>
            </a:r>
            <a:br>
              <a:rPr lang="en-US" dirty="0" smtClean="0"/>
            </a:br>
            <a:r>
              <a:rPr lang="en-US" dirty="0" smtClean="0"/>
              <a:t>Transparency and Communication </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3281" y="1981200"/>
            <a:ext cx="6374042" cy="3581400"/>
          </a:xfrm>
          <a:prstGeom prst="rect">
            <a:avLst/>
          </a:prstGeom>
        </p:spPr>
      </p:pic>
    </p:spTree>
    <p:extLst>
      <p:ext uri="{BB962C8B-B14F-4D97-AF65-F5344CB8AC3E}">
        <p14:creationId xmlns:p14="http://schemas.microsoft.com/office/powerpoint/2010/main" val="3073428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dirty="0" smtClean="0"/>
              <a:t>Brave Leadership Traits</a:t>
            </a:r>
          </a:p>
          <a:p>
            <a:pPr marL="514350" indent="-514350">
              <a:buAutoNum type="arabicParenR"/>
            </a:pPr>
            <a:r>
              <a:rPr lang="en-US" sz="3200" dirty="0"/>
              <a:t>Your Behaviors Impact How You </a:t>
            </a:r>
            <a:r>
              <a:rPr lang="en-US" sz="3200" dirty="0" smtClean="0"/>
              <a:t>Lead</a:t>
            </a:r>
          </a:p>
          <a:p>
            <a:pPr marL="514350" indent="-514350">
              <a:buAutoNum type="arabicParenR"/>
            </a:pPr>
            <a:r>
              <a:rPr lang="en-US" sz="3200" b="1" u="sng" dirty="0"/>
              <a:t>No Strategy, No </a:t>
            </a:r>
            <a:r>
              <a:rPr lang="en-US" sz="3200" b="1" u="sng" dirty="0" smtClean="0"/>
              <a:t>Mission</a:t>
            </a:r>
          </a:p>
          <a:p>
            <a:pPr marL="514350" indent="-514350">
              <a:buAutoNum type="arabicParenR"/>
            </a:pPr>
            <a:r>
              <a:rPr lang="en-US" sz="3200" dirty="0"/>
              <a:t>Make the </a:t>
            </a:r>
            <a:r>
              <a:rPr lang="en-US" sz="3200" dirty="0" smtClean="0"/>
              <a:t>Connection</a:t>
            </a:r>
          </a:p>
          <a:p>
            <a:pPr marL="514350" indent="-514350">
              <a:buAutoNum type="arabicParenR"/>
            </a:pPr>
            <a:r>
              <a:rPr lang="en-US" sz="3200" dirty="0"/>
              <a:t>To Sell is </a:t>
            </a:r>
            <a:r>
              <a:rPr lang="en-US" sz="3200" dirty="0" smtClean="0"/>
              <a:t>Rural</a:t>
            </a:r>
          </a:p>
          <a:p>
            <a:pPr marL="514350" indent="-514350">
              <a:buAutoNum type="arabicParenR"/>
            </a:pPr>
            <a:r>
              <a:rPr lang="en-US" sz="3200" dirty="0"/>
              <a:t>Staying the course requires </a:t>
            </a:r>
            <a:br>
              <a:rPr lang="en-US" sz="3200" dirty="0"/>
            </a:br>
            <a:r>
              <a:rPr lang="en-US" sz="3200" dirty="0"/>
              <a:t>flexibility, focus, and accountability</a:t>
            </a:r>
            <a:endParaRPr lang="en-US" sz="3200"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4206329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02964" y="152400"/>
            <a:ext cx="8610600" cy="1066800"/>
          </a:xfrm>
        </p:spPr>
        <p:txBody>
          <a:bodyPr>
            <a:normAutofit/>
          </a:bodyPr>
          <a:lstStyle/>
          <a:p>
            <a:pPr algn="ctr"/>
            <a:r>
              <a:rPr lang="en-US" dirty="0" smtClean="0"/>
              <a:t>3) No Strategy, No Mission</a:t>
            </a:r>
            <a:endParaRPr lang="en-US"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1600200"/>
            <a:ext cx="4953000" cy="4333875"/>
          </a:xfrm>
          <a:prstGeom prst="rect">
            <a:avLst/>
          </a:prstGeom>
        </p:spPr>
      </p:pic>
    </p:spTree>
    <p:extLst>
      <p:ext uri="{BB962C8B-B14F-4D97-AF65-F5344CB8AC3E}">
        <p14:creationId xmlns:p14="http://schemas.microsoft.com/office/powerpoint/2010/main" val="32281257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07181" y="152400"/>
            <a:ext cx="8534400" cy="758952"/>
          </a:xfrm>
        </p:spPr>
        <p:txBody>
          <a:bodyPr>
            <a:normAutofit/>
          </a:bodyPr>
          <a:lstStyle/>
          <a:p>
            <a:r>
              <a:rPr lang="en-US" dirty="0"/>
              <a:t>3) No Strategy, No Mission</a:t>
            </a:r>
            <a:endParaRPr lang="en-US" sz="2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90600"/>
            <a:ext cx="9148762" cy="6024261"/>
          </a:xfrm>
          <a:prstGeom prst="rect">
            <a:avLst/>
          </a:prstGeom>
        </p:spPr>
      </p:pic>
      <p:sp>
        <p:nvSpPr>
          <p:cNvPr id="3" name="Content Placeholder 2"/>
          <p:cNvSpPr>
            <a:spLocks noGrp="1"/>
          </p:cNvSpPr>
          <p:nvPr>
            <p:ph sz="quarter" idx="1"/>
          </p:nvPr>
        </p:nvSpPr>
        <p:spPr>
          <a:xfrm>
            <a:off x="33337" y="5791200"/>
            <a:ext cx="5638800" cy="762000"/>
          </a:xfrm>
          <a:solidFill>
            <a:schemeClr val="bg1"/>
          </a:solidFill>
        </p:spPr>
        <p:txBody>
          <a:bodyPr>
            <a:normAutofit fontScale="85000" lnSpcReduction="10000"/>
          </a:bodyPr>
          <a:lstStyle/>
          <a:p>
            <a:pPr marL="0" indent="0" algn="ctr">
              <a:buNone/>
            </a:pPr>
            <a:r>
              <a:rPr lang="en-US" sz="1800" b="1" i="1" dirty="0" smtClean="0"/>
              <a:t>“People don’t buy what you do they buy why you do it”</a:t>
            </a:r>
          </a:p>
          <a:p>
            <a:pPr marL="0" indent="0" algn="ctr">
              <a:buNone/>
            </a:pPr>
            <a:r>
              <a:rPr lang="en-US" sz="1800" b="1" i="1" dirty="0" smtClean="0"/>
              <a:t>-Simon </a:t>
            </a:r>
            <a:r>
              <a:rPr lang="en-US" sz="1800" b="1" i="1" dirty="0" err="1" smtClean="0"/>
              <a:t>Sinek</a:t>
            </a:r>
            <a:r>
              <a:rPr lang="en-US" sz="1800" b="1" i="1" dirty="0" smtClean="0"/>
              <a:t>, Start with Why</a:t>
            </a:r>
          </a:p>
          <a:p>
            <a:pPr marL="0" indent="0" algn="ctr">
              <a:buNone/>
            </a:pPr>
            <a:endParaRPr lang="en-US" dirty="0" smtClean="0"/>
          </a:p>
        </p:txBody>
      </p:sp>
    </p:spTree>
    <p:extLst>
      <p:ext uri="{BB962C8B-B14F-4D97-AF65-F5344CB8AC3E}">
        <p14:creationId xmlns:p14="http://schemas.microsoft.com/office/powerpoint/2010/main" val="5133522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02964" y="152400"/>
            <a:ext cx="8610600" cy="1066800"/>
          </a:xfrm>
        </p:spPr>
        <p:txBody>
          <a:bodyPr>
            <a:normAutofit/>
          </a:bodyPr>
          <a:lstStyle/>
          <a:p>
            <a:pPr algn="ctr"/>
            <a:r>
              <a:rPr lang="en-US" dirty="0" smtClean="0"/>
              <a:t>3) No Strategy, No Mission</a:t>
            </a:r>
            <a:endParaRPr lang="en-US"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1810" y="990600"/>
            <a:ext cx="6760590" cy="5003991"/>
          </a:xfrm>
          <a:prstGeom prst="rect">
            <a:avLst/>
          </a:prstGeom>
        </p:spPr>
      </p:pic>
      <p:sp>
        <p:nvSpPr>
          <p:cNvPr id="3" name="TextBox 2"/>
          <p:cNvSpPr txBox="1"/>
          <p:nvPr/>
        </p:nvSpPr>
        <p:spPr>
          <a:xfrm>
            <a:off x="381000" y="5334000"/>
            <a:ext cx="2286000" cy="1277273"/>
          </a:xfrm>
          <a:prstGeom prst="rect">
            <a:avLst/>
          </a:prstGeom>
          <a:noFill/>
        </p:spPr>
        <p:txBody>
          <a:bodyPr wrap="square" rtlCol="0">
            <a:spAutoFit/>
          </a:bodyPr>
          <a:lstStyle/>
          <a:p>
            <a:r>
              <a:rPr lang="en-US" sz="1100" dirty="0"/>
              <a:t>Managing Strategy: Four </a:t>
            </a:r>
            <a:r>
              <a:rPr lang="en-US" sz="1100" dirty="0" smtClean="0"/>
              <a:t>Processes</a:t>
            </a:r>
          </a:p>
          <a:p>
            <a:endParaRPr lang="en-US" sz="1100" dirty="0"/>
          </a:p>
          <a:p>
            <a:r>
              <a:rPr lang="en-US" sz="1100" dirty="0" smtClean="0"/>
              <a:t>Robert </a:t>
            </a:r>
            <a:r>
              <a:rPr lang="en-US" sz="1100" dirty="0"/>
              <a:t>S. Kaplan</a:t>
            </a:r>
          </a:p>
          <a:p>
            <a:r>
              <a:rPr lang="en-US" sz="1100" dirty="0"/>
              <a:t> and David P. </a:t>
            </a:r>
            <a:r>
              <a:rPr lang="en-US" sz="1100" dirty="0" smtClean="0"/>
              <a:t>Norton – Harvard  Business School</a:t>
            </a:r>
            <a:endParaRPr lang="en-US" sz="1100" dirty="0"/>
          </a:p>
          <a:p>
            <a:endParaRPr lang="en-US" sz="1100" dirty="0"/>
          </a:p>
        </p:txBody>
      </p:sp>
    </p:spTree>
    <p:extLst>
      <p:ext uri="{BB962C8B-B14F-4D97-AF65-F5344CB8AC3E}">
        <p14:creationId xmlns:p14="http://schemas.microsoft.com/office/powerpoint/2010/main" val="2429259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02964" y="152400"/>
            <a:ext cx="8610600" cy="1066800"/>
          </a:xfrm>
        </p:spPr>
        <p:txBody>
          <a:bodyPr>
            <a:normAutofit/>
          </a:bodyPr>
          <a:lstStyle/>
          <a:p>
            <a:pPr algn="ctr"/>
            <a:r>
              <a:rPr lang="en-US" dirty="0" smtClean="0"/>
              <a:t>3) No Strategy, No Mission</a:t>
            </a:r>
            <a:endParaRPr lang="en-US" sz="2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0" y="943048"/>
            <a:ext cx="5149922" cy="5229152"/>
          </a:xfrm>
          <a:prstGeom prst="rect">
            <a:avLst/>
          </a:prstGeom>
        </p:spPr>
      </p:pic>
      <p:sp>
        <p:nvSpPr>
          <p:cNvPr id="3" name="TextBox 2"/>
          <p:cNvSpPr txBox="1"/>
          <p:nvPr/>
        </p:nvSpPr>
        <p:spPr>
          <a:xfrm>
            <a:off x="381000" y="5334000"/>
            <a:ext cx="2286000" cy="1277273"/>
          </a:xfrm>
          <a:prstGeom prst="rect">
            <a:avLst/>
          </a:prstGeom>
          <a:noFill/>
        </p:spPr>
        <p:txBody>
          <a:bodyPr wrap="square" rtlCol="0">
            <a:spAutoFit/>
          </a:bodyPr>
          <a:lstStyle/>
          <a:p>
            <a:r>
              <a:rPr lang="en-US" sz="1100" dirty="0"/>
              <a:t>Managing Strategy: Four </a:t>
            </a:r>
            <a:r>
              <a:rPr lang="en-US" sz="1100" dirty="0" smtClean="0"/>
              <a:t>Processes</a:t>
            </a:r>
          </a:p>
          <a:p>
            <a:endParaRPr lang="en-US" sz="1100" dirty="0"/>
          </a:p>
          <a:p>
            <a:r>
              <a:rPr lang="en-US" sz="1100" dirty="0" smtClean="0"/>
              <a:t>Robert </a:t>
            </a:r>
            <a:r>
              <a:rPr lang="en-US" sz="1100" dirty="0"/>
              <a:t>S. Kaplan</a:t>
            </a:r>
          </a:p>
          <a:p>
            <a:r>
              <a:rPr lang="en-US" sz="1100" dirty="0"/>
              <a:t> and David P. </a:t>
            </a:r>
            <a:r>
              <a:rPr lang="en-US" sz="1100" dirty="0" smtClean="0"/>
              <a:t>Norton – Harvard  Business School</a:t>
            </a:r>
            <a:endParaRPr lang="en-US" sz="1100" dirty="0"/>
          </a:p>
          <a:p>
            <a:endParaRPr lang="en-US" sz="1100" dirty="0"/>
          </a:p>
        </p:txBody>
      </p:sp>
    </p:spTree>
    <p:extLst>
      <p:ext uri="{BB962C8B-B14F-4D97-AF65-F5344CB8AC3E}">
        <p14:creationId xmlns:p14="http://schemas.microsoft.com/office/powerpoint/2010/main" val="4564485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2667000"/>
            <a:ext cx="8503920" cy="914400"/>
          </a:xfrm>
        </p:spPr>
        <p:txBody>
          <a:bodyPr/>
          <a:lstStyle/>
          <a:p>
            <a:pPr marL="0" indent="0" algn="ctr">
              <a:buNone/>
            </a:pPr>
            <a:r>
              <a:rPr lang="en-US" dirty="0" smtClean="0"/>
              <a:t>RISK</a:t>
            </a:r>
          </a:p>
          <a:p>
            <a:pPr marL="0" indent="0" algn="ctr">
              <a:buNone/>
            </a:pPr>
            <a:endParaRPr lang="en-US" dirty="0" smtClean="0"/>
          </a:p>
          <a:p>
            <a:pPr marL="0" indent="0">
              <a:buNone/>
            </a:pPr>
            <a:endParaRPr lang="en-US" dirty="0"/>
          </a:p>
        </p:txBody>
      </p:sp>
    </p:spTree>
    <p:extLst>
      <p:ext uri="{BB962C8B-B14F-4D97-AF65-F5344CB8AC3E}">
        <p14:creationId xmlns:p14="http://schemas.microsoft.com/office/powerpoint/2010/main" val="3171278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Brave Leadership</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276359087"/>
              </p:ext>
            </p:extLst>
          </p:nvPr>
        </p:nvGraphicFramePr>
        <p:xfrm>
          <a:off x="838200" y="1726724"/>
          <a:ext cx="7620000" cy="4289182"/>
        </p:xfrm>
        <a:graphic>
          <a:graphicData uri="http://schemas.openxmlformats.org/drawingml/2006/table">
            <a:tbl>
              <a:tblPr firstRow="1" bandRow="1">
                <a:tableStyleId>{5C22544A-7EE6-4342-B048-85BDC9FD1C3A}</a:tableStyleId>
              </a:tblPr>
              <a:tblGrid>
                <a:gridCol w="2540000"/>
                <a:gridCol w="2540000"/>
                <a:gridCol w="2540000"/>
              </a:tblGrid>
              <a:tr h="516213">
                <a:tc>
                  <a:txBody>
                    <a:bodyPr/>
                    <a:lstStyle/>
                    <a:p>
                      <a:endParaRPr lang="en-US" dirty="0"/>
                    </a:p>
                  </a:txBody>
                  <a:tcPr/>
                </a:tc>
                <a:tc>
                  <a:txBody>
                    <a:bodyPr/>
                    <a:lstStyle/>
                    <a:p>
                      <a:pPr algn="ctr"/>
                      <a:r>
                        <a:rPr lang="en-US" dirty="0" smtClean="0"/>
                        <a:t>Traditional</a:t>
                      </a:r>
                      <a:r>
                        <a:rPr lang="en-US" baseline="0" dirty="0" smtClean="0"/>
                        <a:t> </a:t>
                      </a:r>
                      <a:endParaRPr lang="en-US" dirty="0"/>
                    </a:p>
                  </a:txBody>
                  <a:tcPr/>
                </a:tc>
                <a:tc>
                  <a:txBody>
                    <a:bodyPr/>
                    <a:lstStyle/>
                    <a:p>
                      <a:pPr algn="ctr"/>
                      <a:r>
                        <a:rPr lang="en-US" dirty="0" smtClean="0"/>
                        <a:t>Brave</a:t>
                      </a:r>
                      <a:endParaRPr lang="en-US" dirty="0"/>
                    </a:p>
                  </a:txBody>
                  <a:tcPr/>
                </a:tc>
              </a:tr>
              <a:tr h="516213">
                <a:tc>
                  <a:txBody>
                    <a:bodyPr/>
                    <a:lstStyle/>
                    <a:p>
                      <a:r>
                        <a:rPr lang="en-US" dirty="0" smtClean="0"/>
                        <a:t>Power</a:t>
                      </a:r>
                      <a:endParaRPr lang="en-US" dirty="0"/>
                    </a:p>
                  </a:txBody>
                  <a:tcPr/>
                </a:tc>
                <a:tc>
                  <a:txBody>
                    <a:bodyPr/>
                    <a:lstStyle/>
                    <a:p>
                      <a:pPr algn="ctr"/>
                      <a:r>
                        <a:rPr lang="en-US" dirty="0" smtClean="0">
                          <a:solidFill>
                            <a:srgbClr val="0066CC"/>
                          </a:solidFill>
                        </a:rPr>
                        <a:t>Authority</a:t>
                      </a:r>
                      <a:endParaRPr lang="en-US" dirty="0">
                        <a:solidFill>
                          <a:srgbClr val="0066CC"/>
                        </a:solidFill>
                      </a:endParaRPr>
                    </a:p>
                  </a:txBody>
                  <a:tcPr/>
                </a:tc>
                <a:tc>
                  <a:txBody>
                    <a:bodyPr/>
                    <a:lstStyle/>
                    <a:p>
                      <a:pPr algn="ctr"/>
                      <a:r>
                        <a:rPr lang="en-US" dirty="0" smtClean="0">
                          <a:solidFill>
                            <a:srgbClr val="0066CC"/>
                          </a:solidFill>
                        </a:rPr>
                        <a:t>Team Approach</a:t>
                      </a:r>
                      <a:endParaRPr lang="en-US" dirty="0">
                        <a:solidFill>
                          <a:srgbClr val="0066CC"/>
                        </a:solidFill>
                      </a:endParaRPr>
                    </a:p>
                  </a:txBody>
                  <a:tcPr/>
                </a:tc>
              </a:tr>
              <a:tr h="516213">
                <a:tc>
                  <a:txBody>
                    <a:bodyPr/>
                    <a:lstStyle/>
                    <a:p>
                      <a:r>
                        <a:rPr lang="en-US" dirty="0" smtClean="0"/>
                        <a:t>Information</a:t>
                      </a:r>
                      <a:endParaRPr lang="en-US" dirty="0"/>
                    </a:p>
                  </a:txBody>
                  <a:tcPr/>
                </a:tc>
                <a:tc>
                  <a:txBody>
                    <a:bodyPr/>
                    <a:lstStyle/>
                    <a:p>
                      <a:pPr algn="ctr"/>
                      <a:r>
                        <a:rPr lang="en-US" dirty="0" smtClean="0">
                          <a:solidFill>
                            <a:srgbClr val="0066CC"/>
                          </a:solidFill>
                        </a:rPr>
                        <a:t>Need to</a:t>
                      </a:r>
                      <a:r>
                        <a:rPr lang="en-US" baseline="0" dirty="0" smtClean="0">
                          <a:solidFill>
                            <a:srgbClr val="0066CC"/>
                          </a:solidFill>
                        </a:rPr>
                        <a:t> Know</a:t>
                      </a:r>
                      <a:endParaRPr lang="en-US" dirty="0">
                        <a:solidFill>
                          <a:srgbClr val="0066CC"/>
                        </a:solidFill>
                      </a:endParaRPr>
                    </a:p>
                  </a:txBody>
                  <a:tcPr/>
                </a:tc>
                <a:tc>
                  <a:txBody>
                    <a:bodyPr/>
                    <a:lstStyle/>
                    <a:p>
                      <a:pPr algn="ctr"/>
                      <a:r>
                        <a:rPr lang="en-US" dirty="0" smtClean="0">
                          <a:solidFill>
                            <a:srgbClr val="0066CC"/>
                          </a:solidFill>
                        </a:rPr>
                        <a:t>Transparency</a:t>
                      </a:r>
                      <a:endParaRPr lang="en-US" dirty="0">
                        <a:solidFill>
                          <a:srgbClr val="0066CC"/>
                        </a:solidFill>
                      </a:endParaRPr>
                    </a:p>
                  </a:txBody>
                  <a:tcPr/>
                </a:tc>
              </a:tr>
              <a:tr h="516213">
                <a:tc>
                  <a:txBody>
                    <a:bodyPr/>
                    <a:lstStyle/>
                    <a:p>
                      <a:r>
                        <a:rPr lang="en-US" dirty="0" smtClean="0"/>
                        <a:t>Idea Generation</a:t>
                      </a:r>
                      <a:endParaRPr lang="en-US" dirty="0"/>
                    </a:p>
                  </a:txBody>
                  <a:tcPr/>
                </a:tc>
                <a:tc>
                  <a:txBody>
                    <a:bodyPr/>
                    <a:lstStyle/>
                    <a:p>
                      <a:pPr algn="ctr"/>
                      <a:r>
                        <a:rPr lang="en-US" dirty="0" smtClean="0">
                          <a:solidFill>
                            <a:srgbClr val="0066CC"/>
                          </a:solidFill>
                        </a:rPr>
                        <a:t>Top Down</a:t>
                      </a:r>
                      <a:endParaRPr lang="en-US" dirty="0">
                        <a:solidFill>
                          <a:srgbClr val="0066CC"/>
                        </a:solidFill>
                      </a:endParaRPr>
                    </a:p>
                  </a:txBody>
                  <a:tcPr/>
                </a:tc>
                <a:tc>
                  <a:txBody>
                    <a:bodyPr/>
                    <a:lstStyle/>
                    <a:p>
                      <a:pPr algn="ctr"/>
                      <a:r>
                        <a:rPr lang="en-US" dirty="0" smtClean="0">
                          <a:solidFill>
                            <a:srgbClr val="0066CC"/>
                          </a:solidFill>
                        </a:rPr>
                        <a:t>Bottom Up</a:t>
                      </a:r>
                      <a:endParaRPr lang="en-US" dirty="0">
                        <a:solidFill>
                          <a:srgbClr val="0066CC"/>
                        </a:solidFill>
                      </a:endParaRPr>
                    </a:p>
                  </a:txBody>
                  <a:tcPr/>
                </a:tc>
              </a:tr>
              <a:tr h="551824">
                <a:tc>
                  <a:txBody>
                    <a:bodyPr/>
                    <a:lstStyle/>
                    <a:p>
                      <a:r>
                        <a:rPr lang="en-US" dirty="0" smtClean="0"/>
                        <a:t>Resource Allocation</a:t>
                      </a:r>
                      <a:endParaRPr lang="en-US" dirty="0"/>
                    </a:p>
                  </a:txBody>
                  <a:tcPr/>
                </a:tc>
                <a:tc>
                  <a:txBody>
                    <a:bodyPr/>
                    <a:lstStyle/>
                    <a:p>
                      <a:pPr algn="ctr"/>
                      <a:r>
                        <a:rPr lang="en-US" dirty="0" smtClean="0">
                          <a:solidFill>
                            <a:srgbClr val="0066CC"/>
                          </a:solidFill>
                        </a:rPr>
                        <a:t>Reactive</a:t>
                      </a:r>
                      <a:endParaRPr lang="en-US" dirty="0">
                        <a:solidFill>
                          <a:srgbClr val="0066CC"/>
                        </a:solidFill>
                      </a:endParaRPr>
                    </a:p>
                  </a:txBody>
                  <a:tcPr/>
                </a:tc>
                <a:tc>
                  <a:txBody>
                    <a:bodyPr/>
                    <a:lstStyle/>
                    <a:p>
                      <a:pPr algn="ctr"/>
                      <a:r>
                        <a:rPr lang="en-US" dirty="0" smtClean="0">
                          <a:solidFill>
                            <a:srgbClr val="0066CC"/>
                          </a:solidFill>
                        </a:rPr>
                        <a:t>Proactive</a:t>
                      </a:r>
                      <a:endParaRPr lang="en-US" dirty="0">
                        <a:solidFill>
                          <a:srgbClr val="0066CC"/>
                        </a:solidFill>
                      </a:endParaRPr>
                    </a:p>
                  </a:txBody>
                  <a:tcPr/>
                </a:tc>
              </a:tr>
              <a:tr h="516213">
                <a:tc>
                  <a:txBody>
                    <a:bodyPr/>
                    <a:lstStyle/>
                    <a:p>
                      <a:r>
                        <a:rPr lang="en-US" dirty="0" smtClean="0"/>
                        <a:t>Conflict Resolution</a:t>
                      </a:r>
                      <a:endParaRPr lang="en-US" dirty="0"/>
                    </a:p>
                  </a:txBody>
                  <a:tcPr/>
                </a:tc>
                <a:tc>
                  <a:txBody>
                    <a:bodyPr/>
                    <a:lstStyle/>
                    <a:p>
                      <a:pPr algn="ctr"/>
                      <a:r>
                        <a:rPr lang="en-US" dirty="0" smtClean="0">
                          <a:solidFill>
                            <a:srgbClr val="0066CC"/>
                          </a:solidFill>
                        </a:rPr>
                        <a:t>Top Down</a:t>
                      </a:r>
                      <a:endParaRPr lang="en-US" dirty="0">
                        <a:solidFill>
                          <a:srgbClr val="0066CC"/>
                        </a:solidFill>
                      </a:endParaRPr>
                    </a:p>
                  </a:txBody>
                  <a:tcPr/>
                </a:tc>
                <a:tc>
                  <a:txBody>
                    <a:bodyPr/>
                    <a:lstStyle/>
                    <a:p>
                      <a:pPr algn="ctr"/>
                      <a:r>
                        <a:rPr lang="en-US" dirty="0" smtClean="0">
                          <a:solidFill>
                            <a:srgbClr val="0066CC"/>
                          </a:solidFill>
                        </a:rPr>
                        <a:t>Bottom</a:t>
                      </a:r>
                      <a:r>
                        <a:rPr lang="en-US" baseline="0" dirty="0" smtClean="0">
                          <a:solidFill>
                            <a:srgbClr val="0066CC"/>
                          </a:solidFill>
                        </a:rPr>
                        <a:t> Up</a:t>
                      </a:r>
                      <a:endParaRPr lang="en-US" dirty="0">
                        <a:solidFill>
                          <a:srgbClr val="0066CC"/>
                        </a:solidFill>
                      </a:endParaRPr>
                    </a:p>
                  </a:txBody>
                  <a:tcPr/>
                </a:tc>
              </a:tr>
              <a:tr h="516213">
                <a:tc>
                  <a:txBody>
                    <a:bodyPr/>
                    <a:lstStyle/>
                    <a:p>
                      <a:r>
                        <a:rPr lang="en-US" dirty="0" smtClean="0"/>
                        <a:t>Feedback</a:t>
                      </a:r>
                      <a:endParaRPr lang="en-US" dirty="0"/>
                    </a:p>
                  </a:txBody>
                  <a:tcPr/>
                </a:tc>
                <a:tc>
                  <a:txBody>
                    <a:bodyPr/>
                    <a:lstStyle/>
                    <a:p>
                      <a:pPr algn="ctr"/>
                      <a:r>
                        <a:rPr lang="en-US" dirty="0" smtClean="0">
                          <a:solidFill>
                            <a:srgbClr val="0066CC"/>
                          </a:solidFill>
                        </a:rPr>
                        <a:t>Annual</a:t>
                      </a:r>
                      <a:endParaRPr lang="en-US" dirty="0">
                        <a:solidFill>
                          <a:srgbClr val="0066CC"/>
                        </a:solidFill>
                      </a:endParaRPr>
                    </a:p>
                  </a:txBody>
                  <a:tcPr/>
                </a:tc>
                <a:tc>
                  <a:txBody>
                    <a:bodyPr/>
                    <a:lstStyle/>
                    <a:p>
                      <a:pPr algn="ctr"/>
                      <a:r>
                        <a:rPr lang="en-US" dirty="0" smtClean="0">
                          <a:solidFill>
                            <a:srgbClr val="0066CC"/>
                          </a:solidFill>
                        </a:rPr>
                        <a:t>Immediate</a:t>
                      </a:r>
                      <a:endParaRPr lang="en-US" dirty="0">
                        <a:solidFill>
                          <a:srgbClr val="0066CC"/>
                        </a:solidFill>
                      </a:endParaRPr>
                    </a:p>
                  </a:txBody>
                  <a:tcPr/>
                </a:tc>
              </a:tr>
              <a:tr h="516213">
                <a:tc>
                  <a:txBody>
                    <a:bodyPr/>
                    <a:lstStyle/>
                    <a:p>
                      <a:r>
                        <a:rPr lang="en-US" dirty="0" smtClean="0"/>
                        <a:t>Confidence and Optimism</a:t>
                      </a:r>
                      <a:endParaRPr lang="en-US" dirty="0"/>
                    </a:p>
                  </a:txBody>
                  <a:tcPr/>
                </a:tc>
                <a:tc>
                  <a:txBody>
                    <a:bodyPr/>
                    <a:lstStyle/>
                    <a:p>
                      <a:pPr algn="ctr"/>
                      <a:r>
                        <a:rPr lang="en-US" dirty="0" smtClean="0">
                          <a:solidFill>
                            <a:srgbClr val="0066CC"/>
                          </a:solidFill>
                        </a:rPr>
                        <a:t>Yes</a:t>
                      </a:r>
                      <a:endParaRPr lang="en-US" dirty="0">
                        <a:solidFill>
                          <a:srgbClr val="0066CC"/>
                        </a:solidFill>
                      </a:endParaRPr>
                    </a:p>
                  </a:txBody>
                  <a:tcPr/>
                </a:tc>
                <a:tc>
                  <a:txBody>
                    <a:bodyPr/>
                    <a:lstStyle/>
                    <a:p>
                      <a:pPr algn="ctr"/>
                      <a:r>
                        <a:rPr lang="en-US" dirty="0" smtClean="0">
                          <a:solidFill>
                            <a:srgbClr val="0066CC"/>
                          </a:solidFill>
                        </a:rPr>
                        <a:t>Yes</a:t>
                      </a:r>
                      <a:endParaRPr lang="en-US" dirty="0">
                        <a:solidFill>
                          <a:srgbClr val="0066CC"/>
                        </a:solidFill>
                      </a:endParaRPr>
                    </a:p>
                  </a:txBody>
                  <a:tcPr/>
                </a:tc>
              </a:tr>
            </a:tbl>
          </a:graphicData>
        </a:graphic>
      </p:graphicFrame>
    </p:spTree>
    <p:extLst>
      <p:ext uri="{BB962C8B-B14F-4D97-AF65-F5344CB8AC3E}">
        <p14:creationId xmlns:p14="http://schemas.microsoft.com/office/powerpoint/2010/main" val="9105461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2667000"/>
            <a:ext cx="8503920" cy="914400"/>
          </a:xfrm>
        </p:spPr>
        <p:txBody>
          <a:bodyPr/>
          <a:lstStyle/>
          <a:p>
            <a:pPr marL="0" indent="0" algn="ctr">
              <a:buNone/>
            </a:pPr>
            <a:r>
              <a:rPr lang="en-US" dirty="0"/>
              <a:t>Big Hairy Audacious Goals</a:t>
            </a:r>
          </a:p>
          <a:p>
            <a:pPr marL="0" indent="0" algn="ctr">
              <a:buNone/>
            </a:pPr>
            <a:endParaRPr lang="en-US" dirty="0" smtClean="0"/>
          </a:p>
          <a:p>
            <a:pPr marL="0" indent="0">
              <a:buNone/>
            </a:pPr>
            <a:endParaRPr lang="en-US" dirty="0"/>
          </a:p>
        </p:txBody>
      </p:sp>
      <p:sp>
        <p:nvSpPr>
          <p:cNvPr id="3" name="TextBox 2"/>
          <p:cNvSpPr txBox="1"/>
          <p:nvPr/>
        </p:nvSpPr>
        <p:spPr>
          <a:xfrm>
            <a:off x="533400" y="5181600"/>
            <a:ext cx="2895600" cy="738664"/>
          </a:xfrm>
          <a:prstGeom prst="rect">
            <a:avLst/>
          </a:prstGeom>
          <a:noFill/>
        </p:spPr>
        <p:txBody>
          <a:bodyPr wrap="square" rtlCol="0">
            <a:spAutoFit/>
          </a:bodyPr>
          <a:lstStyle/>
          <a:p>
            <a:r>
              <a:rPr lang="en-US" sz="1400" dirty="0" smtClean="0"/>
              <a:t>James C. Collins: </a:t>
            </a:r>
            <a:r>
              <a:rPr lang="en-US" sz="1400" i="1" dirty="0" smtClean="0"/>
              <a:t>Good to Great: Why Some Companies Make the Leap…and Others Don’t</a:t>
            </a:r>
            <a:endParaRPr lang="en-US" sz="1400" i="1" dirty="0"/>
          </a:p>
        </p:txBody>
      </p:sp>
    </p:spTree>
    <p:extLst>
      <p:ext uri="{BB962C8B-B14F-4D97-AF65-F5344CB8AC3E}">
        <p14:creationId xmlns:p14="http://schemas.microsoft.com/office/powerpoint/2010/main" val="3604613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1981200"/>
            <a:ext cx="8503920" cy="2971800"/>
          </a:xfrm>
        </p:spPr>
        <p:txBody>
          <a:bodyPr>
            <a:normAutofit/>
          </a:bodyPr>
          <a:lstStyle/>
          <a:p>
            <a:pPr marL="0" indent="0" algn="ctr">
              <a:buNone/>
            </a:pPr>
            <a:r>
              <a:rPr lang="en-US" dirty="0" smtClean="0"/>
              <a:t>Lean Approach</a:t>
            </a:r>
          </a:p>
          <a:p>
            <a:pPr marL="0" indent="0" algn="ctr">
              <a:buNone/>
            </a:pPr>
            <a:r>
              <a:rPr lang="en-US" dirty="0" smtClean="0"/>
              <a:t>Minimum Viable Product (MVP)</a:t>
            </a:r>
          </a:p>
          <a:p>
            <a:pPr marL="0" indent="0" algn="ctr">
              <a:buNone/>
            </a:pPr>
            <a:endParaRPr lang="en-US" dirty="0" smtClean="0"/>
          </a:p>
          <a:p>
            <a:pPr marL="0" indent="0" algn="ctr">
              <a:buNone/>
            </a:pPr>
            <a:r>
              <a:rPr lang="en-US" dirty="0" smtClean="0"/>
              <a:t>MVP allows </a:t>
            </a:r>
            <a:r>
              <a:rPr lang="en-US" dirty="0"/>
              <a:t>a team to collect </a:t>
            </a:r>
            <a:endParaRPr lang="en-US" dirty="0" smtClean="0"/>
          </a:p>
          <a:p>
            <a:pPr marL="0" indent="0" algn="ctr">
              <a:buNone/>
            </a:pPr>
            <a:r>
              <a:rPr lang="en-US" smtClean="0"/>
              <a:t>the maximum amount </a:t>
            </a:r>
            <a:r>
              <a:rPr lang="en-US" dirty="0"/>
              <a:t>of validated learning </a:t>
            </a:r>
            <a:endParaRPr lang="en-US" dirty="0" smtClean="0"/>
          </a:p>
          <a:p>
            <a:pPr marL="0" indent="0" algn="ctr">
              <a:buNone/>
            </a:pPr>
            <a:r>
              <a:rPr lang="en-US" dirty="0" smtClean="0"/>
              <a:t>about </a:t>
            </a:r>
            <a:r>
              <a:rPr lang="en-US" dirty="0"/>
              <a:t>customers </a:t>
            </a:r>
            <a:r>
              <a:rPr lang="en-US" dirty="0" smtClean="0"/>
              <a:t>with </a:t>
            </a:r>
            <a:r>
              <a:rPr lang="en-US" dirty="0"/>
              <a:t>the least effort. </a:t>
            </a:r>
          </a:p>
          <a:p>
            <a:pPr marL="0" indent="0" algn="ctr">
              <a:buNone/>
            </a:pPr>
            <a:endParaRPr lang="en-US" dirty="0" smtClean="0"/>
          </a:p>
          <a:p>
            <a:pPr marL="0" indent="0">
              <a:buNone/>
            </a:pPr>
            <a:endParaRPr lang="en-US" dirty="0"/>
          </a:p>
        </p:txBody>
      </p:sp>
      <p:sp>
        <p:nvSpPr>
          <p:cNvPr id="3" name="TextBox 2"/>
          <p:cNvSpPr txBox="1"/>
          <p:nvPr/>
        </p:nvSpPr>
        <p:spPr>
          <a:xfrm>
            <a:off x="304800" y="5685768"/>
            <a:ext cx="4572000" cy="523220"/>
          </a:xfrm>
          <a:prstGeom prst="rect">
            <a:avLst/>
          </a:prstGeom>
          <a:noFill/>
        </p:spPr>
        <p:txBody>
          <a:bodyPr wrap="square" rtlCol="0">
            <a:spAutoFit/>
          </a:bodyPr>
          <a:lstStyle/>
          <a:p>
            <a:r>
              <a:rPr lang="en-US" sz="1400" dirty="0"/>
              <a:t>The term was coined and defined by Frank Robinson, and popularized by Steve Blank, and Eric </a:t>
            </a:r>
            <a:r>
              <a:rPr lang="en-US" sz="1400" dirty="0" err="1"/>
              <a:t>Ries</a:t>
            </a:r>
            <a:endParaRPr lang="en-US" sz="1400" i="1" dirty="0"/>
          </a:p>
        </p:txBody>
      </p:sp>
    </p:spTree>
    <p:extLst>
      <p:ext uri="{BB962C8B-B14F-4D97-AF65-F5344CB8AC3E}">
        <p14:creationId xmlns:p14="http://schemas.microsoft.com/office/powerpoint/2010/main" val="23958855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0800" y="1977885"/>
            <a:ext cx="4038600" cy="3845450"/>
          </a:xfrm>
          <a:prstGeom prst="rect">
            <a:avLst/>
          </a:prstGeom>
        </p:spPr>
      </p:pic>
    </p:spTree>
    <p:extLst>
      <p:ext uri="{BB962C8B-B14F-4D97-AF65-F5344CB8AC3E}">
        <p14:creationId xmlns:p14="http://schemas.microsoft.com/office/powerpoint/2010/main" val="32289169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3048000"/>
            <a:ext cx="8503920" cy="682752"/>
          </a:xfrm>
        </p:spPr>
        <p:txBody>
          <a:bodyPr/>
          <a:lstStyle/>
          <a:p>
            <a:pPr marL="0" indent="0" algn="ctr">
              <a:buNone/>
            </a:pPr>
            <a:r>
              <a:rPr lang="en-US" dirty="0" smtClean="0"/>
              <a:t>FEAR</a:t>
            </a:r>
          </a:p>
          <a:p>
            <a:pPr marL="0" indent="0">
              <a:buNone/>
            </a:pPr>
            <a:endParaRPr lang="en-US" dirty="0"/>
          </a:p>
        </p:txBody>
      </p:sp>
    </p:spTree>
    <p:extLst>
      <p:ext uri="{BB962C8B-B14F-4D97-AF65-F5344CB8AC3E}">
        <p14:creationId xmlns:p14="http://schemas.microsoft.com/office/powerpoint/2010/main" val="35952799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3048000"/>
            <a:ext cx="8503920" cy="682752"/>
          </a:xfrm>
        </p:spPr>
        <p:txBody>
          <a:bodyPr>
            <a:normAutofit/>
          </a:bodyPr>
          <a:lstStyle/>
          <a:p>
            <a:pPr marL="0" indent="0" algn="ctr">
              <a:buNone/>
            </a:pPr>
            <a:r>
              <a:rPr lang="en-US" sz="3600" u="sng" dirty="0" smtClean="0">
                <a:solidFill>
                  <a:srgbClr val="C00000"/>
                </a:solidFill>
              </a:rPr>
              <a:t>F</a:t>
            </a:r>
            <a:r>
              <a:rPr lang="en-US" sz="3600" dirty="0" smtClean="0"/>
              <a:t>orget </a:t>
            </a:r>
            <a:r>
              <a:rPr lang="en-US" sz="3600" u="sng" dirty="0" smtClean="0">
                <a:solidFill>
                  <a:srgbClr val="C00000"/>
                </a:solidFill>
              </a:rPr>
              <a:t>E</a:t>
            </a:r>
            <a:r>
              <a:rPr lang="en-US" sz="3600" dirty="0" smtClean="0"/>
              <a:t>verything </a:t>
            </a:r>
            <a:r>
              <a:rPr lang="en-US" sz="3600" u="sng" dirty="0" smtClean="0">
                <a:solidFill>
                  <a:srgbClr val="C00000"/>
                </a:solidFill>
              </a:rPr>
              <a:t>A</a:t>
            </a:r>
            <a:r>
              <a:rPr lang="en-US" sz="3600" dirty="0" smtClean="0"/>
              <a:t>nd </a:t>
            </a:r>
            <a:r>
              <a:rPr lang="en-US" sz="3600" u="sng" dirty="0" smtClean="0">
                <a:solidFill>
                  <a:srgbClr val="C00000"/>
                </a:solidFill>
              </a:rPr>
              <a:t>R</a:t>
            </a:r>
            <a:r>
              <a:rPr lang="en-US" sz="3600" dirty="0" smtClean="0"/>
              <a:t>un</a:t>
            </a:r>
            <a:endParaRPr lang="en-US" sz="3600" dirty="0"/>
          </a:p>
        </p:txBody>
      </p:sp>
    </p:spTree>
    <p:extLst>
      <p:ext uri="{BB962C8B-B14F-4D97-AF65-F5344CB8AC3E}">
        <p14:creationId xmlns:p14="http://schemas.microsoft.com/office/powerpoint/2010/main" val="39835419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a:t>3) No Strategy, No Mission</a:t>
            </a:r>
            <a:endParaRPr lang="en-US" sz="2400" dirty="0"/>
          </a:p>
        </p:txBody>
      </p:sp>
      <p:sp>
        <p:nvSpPr>
          <p:cNvPr id="5" name="Content Placeholder 4"/>
          <p:cNvSpPr>
            <a:spLocks noGrp="1"/>
          </p:cNvSpPr>
          <p:nvPr>
            <p:ph sz="quarter" idx="1"/>
          </p:nvPr>
        </p:nvSpPr>
        <p:spPr>
          <a:xfrm>
            <a:off x="381000" y="3048000"/>
            <a:ext cx="8503920" cy="682752"/>
          </a:xfrm>
        </p:spPr>
        <p:txBody>
          <a:bodyPr>
            <a:normAutofit/>
          </a:bodyPr>
          <a:lstStyle/>
          <a:p>
            <a:pPr marL="0" indent="0" algn="ctr">
              <a:buNone/>
            </a:pPr>
            <a:r>
              <a:rPr lang="en-US" sz="3600" u="sng" dirty="0" smtClean="0">
                <a:solidFill>
                  <a:srgbClr val="C00000"/>
                </a:solidFill>
              </a:rPr>
              <a:t>F</a:t>
            </a:r>
            <a:r>
              <a:rPr lang="en-US" sz="3600" dirty="0" smtClean="0"/>
              <a:t>alse </a:t>
            </a:r>
            <a:r>
              <a:rPr lang="en-US" sz="3600" u="sng" dirty="0" smtClean="0">
                <a:solidFill>
                  <a:srgbClr val="C00000"/>
                </a:solidFill>
              </a:rPr>
              <a:t>E</a:t>
            </a:r>
            <a:r>
              <a:rPr lang="en-US" sz="3600" dirty="0" smtClean="0"/>
              <a:t>vidence </a:t>
            </a:r>
            <a:r>
              <a:rPr lang="en-US" sz="3600" u="sng" dirty="0" smtClean="0">
                <a:solidFill>
                  <a:srgbClr val="C00000"/>
                </a:solidFill>
              </a:rPr>
              <a:t>A</a:t>
            </a:r>
            <a:r>
              <a:rPr lang="en-US" sz="3600" dirty="0" smtClean="0"/>
              <a:t>ppearing </a:t>
            </a:r>
            <a:r>
              <a:rPr lang="en-US" sz="3600" u="sng" dirty="0" smtClean="0">
                <a:solidFill>
                  <a:srgbClr val="C00000"/>
                </a:solidFill>
              </a:rPr>
              <a:t>R</a:t>
            </a:r>
            <a:r>
              <a:rPr lang="en-US" sz="3600" dirty="0" smtClean="0"/>
              <a:t>eal</a:t>
            </a:r>
            <a:endParaRPr lang="en-US" sz="3600" dirty="0"/>
          </a:p>
        </p:txBody>
      </p:sp>
    </p:spTree>
    <p:extLst>
      <p:ext uri="{BB962C8B-B14F-4D97-AF65-F5344CB8AC3E}">
        <p14:creationId xmlns:p14="http://schemas.microsoft.com/office/powerpoint/2010/main" val="15425201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dirty="0" smtClean="0"/>
              <a:t>Brave Leadership Traits</a:t>
            </a:r>
          </a:p>
          <a:p>
            <a:pPr marL="514350" indent="-514350">
              <a:buAutoNum type="arabicParenR"/>
            </a:pPr>
            <a:r>
              <a:rPr lang="en-US" sz="3200" dirty="0"/>
              <a:t>Your Behaviors Impact How You </a:t>
            </a:r>
            <a:r>
              <a:rPr lang="en-US" sz="3200" dirty="0" smtClean="0"/>
              <a:t>Lead</a:t>
            </a:r>
          </a:p>
          <a:p>
            <a:pPr marL="514350" indent="-514350">
              <a:buAutoNum type="arabicParenR"/>
            </a:pPr>
            <a:r>
              <a:rPr lang="en-US" sz="3200" dirty="0"/>
              <a:t>No Strategy, No </a:t>
            </a:r>
            <a:r>
              <a:rPr lang="en-US" sz="3200" dirty="0" smtClean="0"/>
              <a:t>Mission</a:t>
            </a:r>
          </a:p>
          <a:p>
            <a:pPr marL="514350" indent="-514350">
              <a:buAutoNum type="arabicParenR"/>
            </a:pPr>
            <a:r>
              <a:rPr lang="en-US" sz="3200" b="1" u="sng" dirty="0"/>
              <a:t>Make the </a:t>
            </a:r>
            <a:r>
              <a:rPr lang="en-US" sz="3200" b="1" u="sng" dirty="0" smtClean="0"/>
              <a:t>Connection</a:t>
            </a:r>
          </a:p>
          <a:p>
            <a:pPr marL="514350" indent="-514350">
              <a:buAutoNum type="arabicParenR"/>
            </a:pPr>
            <a:r>
              <a:rPr lang="en-US" sz="3200" dirty="0"/>
              <a:t>To Sell is </a:t>
            </a:r>
            <a:r>
              <a:rPr lang="en-US" sz="3200" dirty="0" smtClean="0"/>
              <a:t>Rural</a:t>
            </a:r>
          </a:p>
          <a:p>
            <a:pPr marL="514350" indent="-514350">
              <a:buAutoNum type="arabicParenR"/>
            </a:pPr>
            <a:r>
              <a:rPr lang="en-US" sz="3200" dirty="0"/>
              <a:t>Staying the course requires </a:t>
            </a:r>
            <a:br>
              <a:rPr lang="en-US" sz="3200" dirty="0"/>
            </a:br>
            <a:r>
              <a:rPr lang="en-US" sz="3200" dirty="0"/>
              <a:t>flexibility, focus, and accountability</a:t>
            </a:r>
            <a:endParaRPr lang="en-US" sz="3200"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8214164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457200" y="2209800"/>
            <a:ext cx="8102389" cy="2986246"/>
          </a:xfrm>
        </p:spPr>
      </p:pic>
      <p:sp>
        <p:nvSpPr>
          <p:cNvPr id="6" name="TextBox 5"/>
          <p:cNvSpPr txBox="1"/>
          <p:nvPr/>
        </p:nvSpPr>
        <p:spPr>
          <a:xfrm>
            <a:off x="2190749" y="5486400"/>
            <a:ext cx="4919663" cy="523220"/>
          </a:xfrm>
          <a:prstGeom prst="rect">
            <a:avLst/>
          </a:prstGeom>
          <a:noFill/>
        </p:spPr>
        <p:txBody>
          <a:bodyPr wrap="square" rtlCol="0">
            <a:spAutoFit/>
          </a:bodyPr>
          <a:lstStyle/>
          <a:p>
            <a:pPr algn="ctr"/>
            <a:r>
              <a:rPr lang="en-US" sz="2800" dirty="0" smtClean="0"/>
              <a:t>Rural Health is a Team Sport</a:t>
            </a:r>
            <a:endParaRPr lang="en-US" sz="2800" dirty="0"/>
          </a:p>
        </p:txBody>
      </p:sp>
    </p:spTree>
    <p:extLst>
      <p:ext uri="{BB962C8B-B14F-4D97-AF65-F5344CB8AC3E}">
        <p14:creationId xmlns:p14="http://schemas.microsoft.com/office/powerpoint/2010/main" val="36791072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2819400"/>
            <a:ext cx="8503920" cy="3279648"/>
          </a:xfrm>
        </p:spPr>
        <p:txBody>
          <a:bodyPr/>
          <a:lstStyle/>
          <a:p>
            <a:pPr marL="0" indent="0" algn="ctr">
              <a:buNone/>
            </a:pPr>
            <a:r>
              <a:rPr lang="en-US" dirty="0"/>
              <a:t>P</a:t>
            </a:r>
            <a:r>
              <a:rPr lang="en-US" dirty="0" smtClean="0"/>
              <a:t>rivately </a:t>
            </a:r>
            <a:r>
              <a:rPr lang="en-US" dirty="0"/>
              <a:t>C</a:t>
            </a:r>
            <a:r>
              <a:rPr lang="en-US" dirty="0" smtClean="0"/>
              <a:t>oach and Publicly Acknowledge….Always</a:t>
            </a:r>
            <a:endParaRPr lang="en-US" dirty="0"/>
          </a:p>
        </p:txBody>
      </p:sp>
      <p:sp>
        <p:nvSpPr>
          <p:cNvPr id="5" name="TextBox 4"/>
          <p:cNvSpPr txBox="1"/>
          <p:nvPr/>
        </p:nvSpPr>
        <p:spPr>
          <a:xfrm>
            <a:off x="381000" y="5715000"/>
            <a:ext cx="4419600" cy="646331"/>
          </a:xfrm>
          <a:prstGeom prst="rect">
            <a:avLst/>
          </a:prstGeom>
          <a:noFill/>
        </p:spPr>
        <p:txBody>
          <a:bodyPr wrap="square" rtlCol="0">
            <a:spAutoFit/>
          </a:bodyPr>
          <a:lstStyle/>
          <a:p>
            <a:r>
              <a:rPr lang="en-US" dirty="0" smtClean="0"/>
              <a:t>The Practical Coach – Inspiring, Encouraging, &amp; Challenging Your Team</a:t>
            </a:r>
            <a:endParaRPr lang="en-US" dirty="0"/>
          </a:p>
        </p:txBody>
      </p:sp>
    </p:spTree>
    <p:extLst>
      <p:ext uri="{BB962C8B-B14F-4D97-AF65-F5344CB8AC3E}">
        <p14:creationId xmlns:p14="http://schemas.microsoft.com/office/powerpoint/2010/main" val="7339985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2819400"/>
            <a:ext cx="8503920" cy="3279648"/>
          </a:xfrm>
        </p:spPr>
        <p:txBody>
          <a:bodyPr/>
          <a:lstStyle/>
          <a:p>
            <a:pPr marL="0" indent="0" algn="ctr">
              <a:buNone/>
            </a:pPr>
            <a:r>
              <a:rPr lang="en-US" dirty="0" smtClean="0"/>
              <a:t>Good work that gets noticed, gets repeated</a:t>
            </a:r>
            <a:endParaRPr lang="en-US" dirty="0"/>
          </a:p>
        </p:txBody>
      </p:sp>
      <p:sp>
        <p:nvSpPr>
          <p:cNvPr id="4" name="TextBox 3"/>
          <p:cNvSpPr txBox="1"/>
          <p:nvPr/>
        </p:nvSpPr>
        <p:spPr>
          <a:xfrm>
            <a:off x="381000" y="5715000"/>
            <a:ext cx="4419600" cy="646331"/>
          </a:xfrm>
          <a:prstGeom prst="rect">
            <a:avLst/>
          </a:prstGeom>
          <a:noFill/>
        </p:spPr>
        <p:txBody>
          <a:bodyPr wrap="square" rtlCol="0">
            <a:spAutoFit/>
          </a:bodyPr>
          <a:lstStyle/>
          <a:p>
            <a:r>
              <a:rPr lang="en-US" dirty="0" smtClean="0"/>
              <a:t>The Practical Coach – Inspiring, Encouraging, &amp; Challenging Your Team</a:t>
            </a:r>
            <a:endParaRPr lang="en-US" dirty="0"/>
          </a:p>
        </p:txBody>
      </p:sp>
    </p:spTree>
    <p:extLst>
      <p:ext uri="{BB962C8B-B14F-4D97-AF65-F5344CB8AC3E}">
        <p14:creationId xmlns:p14="http://schemas.microsoft.com/office/powerpoint/2010/main" val="1289275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b="1" u="sng" dirty="0" smtClean="0"/>
              <a:t>Brave Leadership Traits</a:t>
            </a:r>
          </a:p>
          <a:p>
            <a:pPr marL="514350" indent="-514350">
              <a:buAutoNum type="arabicParenR"/>
            </a:pPr>
            <a:r>
              <a:rPr lang="en-US" sz="3200" dirty="0"/>
              <a:t>Your Behaviors Impact How You </a:t>
            </a:r>
            <a:r>
              <a:rPr lang="en-US" sz="3200" dirty="0" smtClean="0"/>
              <a:t>Lead</a:t>
            </a:r>
          </a:p>
          <a:p>
            <a:pPr marL="514350" indent="-514350">
              <a:buAutoNum type="arabicParenR"/>
            </a:pPr>
            <a:r>
              <a:rPr lang="en-US" sz="3200" dirty="0"/>
              <a:t>No Strategy, No </a:t>
            </a:r>
            <a:r>
              <a:rPr lang="en-US" sz="3200" dirty="0" smtClean="0"/>
              <a:t>Mission</a:t>
            </a:r>
          </a:p>
          <a:p>
            <a:pPr marL="514350" indent="-514350">
              <a:buAutoNum type="arabicParenR"/>
            </a:pPr>
            <a:r>
              <a:rPr lang="en-US" sz="3200" dirty="0"/>
              <a:t>Make the </a:t>
            </a:r>
            <a:r>
              <a:rPr lang="en-US" sz="3200" dirty="0" smtClean="0"/>
              <a:t>Connection</a:t>
            </a:r>
          </a:p>
          <a:p>
            <a:pPr marL="514350" indent="-514350">
              <a:buAutoNum type="arabicParenR"/>
            </a:pPr>
            <a:r>
              <a:rPr lang="en-US" sz="3200" dirty="0"/>
              <a:t>To Sell is </a:t>
            </a:r>
            <a:r>
              <a:rPr lang="en-US" sz="3200" dirty="0" smtClean="0"/>
              <a:t>Rural</a:t>
            </a:r>
          </a:p>
          <a:p>
            <a:pPr marL="514350" indent="-514350">
              <a:buAutoNum type="arabicParenR"/>
            </a:pPr>
            <a:r>
              <a:rPr lang="en-US" sz="3200" dirty="0"/>
              <a:t>Staying the course requires </a:t>
            </a:r>
            <a:br>
              <a:rPr lang="en-US" sz="3200" dirty="0"/>
            </a:br>
            <a:r>
              <a:rPr lang="en-US" sz="3200" dirty="0"/>
              <a:t>flexibility, focus, and accountability</a:t>
            </a:r>
            <a:endParaRPr lang="en-US" sz="3200"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11634793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2819400"/>
            <a:ext cx="8503920" cy="3279648"/>
          </a:xfrm>
        </p:spPr>
        <p:txBody>
          <a:bodyPr/>
          <a:lstStyle/>
          <a:p>
            <a:pPr marL="0" indent="0" algn="ctr">
              <a:buNone/>
            </a:pPr>
            <a:r>
              <a:rPr lang="en-US" dirty="0" smtClean="0"/>
              <a:t>The only real failure is the failure to try.  </a:t>
            </a:r>
          </a:p>
          <a:p>
            <a:pPr marL="0" indent="0" algn="ctr">
              <a:buNone/>
            </a:pPr>
            <a:r>
              <a:rPr lang="en-US" dirty="0" smtClean="0"/>
              <a:t>All other failure can lead to growth</a:t>
            </a:r>
          </a:p>
          <a:p>
            <a:pPr marL="0" indent="0" algn="ctr">
              <a:buNone/>
            </a:pPr>
            <a:r>
              <a:rPr lang="en-US" dirty="0" smtClean="0"/>
              <a:t>- Make it “ok” to fail</a:t>
            </a:r>
            <a:endParaRPr lang="en-US" dirty="0"/>
          </a:p>
        </p:txBody>
      </p:sp>
      <p:sp>
        <p:nvSpPr>
          <p:cNvPr id="4" name="TextBox 3"/>
          <p:cNvSpPr txBox="1"/>
          <p:nvPr/>
        </p:nvSpPr>
        <p:spPr>
          <a:xfrm>
            <a:off x="381000" y="5715000"/>
            <a:ext cx="4419600" cy="646331"/>
          </a:xfrm>
          <a:prstGeom prst="rect">
            <a:avLst/>
          </a:prstGeom>
          <a:noFill/>
        </p:spPr>
        <p:txBody>
          <a:bodyPr wrap="square" rtlCol="0">
            <a:spAutoFit/>
          </a:bodyPr>
          <a:lstStyle/>
          <a:p>
            <a:r>
              <a:rPr lang="en-US" dirty="0" smtClean="0"/>
              <a:t>The Practical Coach – Inspiring, Encouraging, &amp; Challenging Your Team</a:t>
            </a:r>
            <a:endParaRPr lang="en-US" dirty="0"/>
          </a:p>
        </p:txBody>
      </p:sp>
    </p:spTree>
    <p:extLst>
      <p:ext uri="{BB962C8B-B14F-4D97-AF65-F5344CB8AC3E}">
        <p14:creationId xmlns:p14="http://schemas.microsoft.com/office/powerpoint/2010/main" val="17302293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2819400"/>
            <a:ext cx="8503920" cy="3279648"/>
          </a:xfrm>
        </p:spPr>
        <p:txBody>
          <a:bodyPr/>
          <a:lstStyle/>
          <a:p>
            <a:pPr marL="0" indent="0" algn="ctr">
              <a:buNone/>
            </a:pPr>
            <a:r>
              <a:rPr lang="en-US" dirty="0" smtClean="0"/>
              <a:t>Get over it fast. </a:t>
            </a:r>
          </a:p>
          <a:p>
            <a:pPr marL="0" indent="0" algn="ctr">
              <a:buNone/>
            </a:pPr>
            <a:r>
              <a:rPr lang="en-US" dirty="0" smtClean="0"/>
              <a:t>Don’t dwell on failures and don’t let others do so. </a:t>
            </a:r>
            <a:endParaRPr lang="en-US" dirty="0"/>
          </a:p>
        </p:txBody>
      </p:sp>
      <p:sp>
        <p:nvSpPr>
          <p:cNvPr id="4" name="TextBox 3"/>
          <p:cNvSpPr txBox="1"/>
          <p:nvPr/>
        </p:nvSpPr>
        <p:spPr>
          <a:xfrm>
            <a:off x="381000" y="5715000"/>
            <a:ext cx="4419600" cy="646331"/>
          </a:xfrm>
          <a:prstGeom prst="rect">
            <a:avLst/>
          </a:prstGeom>
          <a:noFill/>
        </p:spPr>
        <p:txBody>
          <a:bodyPr wrap="square" rtlCol="0">
            <a:spAutoFit/>
          </a:bodyPr>
          <a:lstStyle/>
          <a:p>
            <a:r>
              <a:rPr lang="en-US" dirty="0" smtClean="0"/>
              <a:t>The Practical Coach – Inspiring, Encouraging, &amp; Challenging Your Team</a:t>
            </a:r>
            <a:endParaRPr lang="en-US" dirty="0"/>
          </a:p>
        </p:txBody>
      </p:sp>
    </p:spTree>
    <p:extLst>
      <p:ext uri="{BB962C8B-B14F-4D97-AF65-F5344CB8AC3E}">
        <p14:creationId xmlns:p14="http://schemas.microsoft.com/office/powerpoint/2010/main" val="39456297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1981200"/>
            <a:ext cx="8503920" cy="4117848"/>
          </a:xfrm>
        </p:spPr>
        <p:txBody>
          <a:bodyPr/>
          <a:lstStyle/>
          <a:p>
            <a:pPr marL="0" indent="0" algn="ctr">
              <a:buNone/>
            </a:pPr>
            <a:r>
              <a:rPr lang="en-US" dirty="0" smtClean="0"/>
              <a:t>Pride grows out of a sense</a:t>
            </a:r>
          </a:p>
          <a:p>
            <a:pPr marL="0" indent="0" algn="ctr">
              <a:buNone/>
            </a:pPr>
            <a:r>
              <a:rPr lang="en-US" dirty="0" smtClean="0"/>
              <a:t> of previous accomplishments.</a:t>
            </a:r>
          </a:p>
          <a:p>
            <a:pPr marL="0" indent="0" algn="ctr">
              <a:buNone/>
            </a:pPr>
            <a:endParaRPr lang="en-US" dirty="0" smtClean="0"/>
          </a:p>
          <a:p>
            <a:pPr marL="0" indent="0" algn="ctr">
              <a:buNone/>
            </a:pPr>
            <a:r>
              <a:rPr lang="en-US" dirty="0" smtClean="0"/>
              <a:t>- Create an environment of “celebrating small wins”</a:t>
            </a:r>
            <a:endParaRPr lang="en-US" dirty="0"/>
          </a:p>
        </p:txBody>
      </p:sp>
      <p:sp>
        <p:nvSpPr>
          <p:cNvPr id="4" name="TextBox 3"/>
          <p:cNvSpPr txBox="1"/>
          <p:nvPr/>
        </p:nvSpPr>
        <p:spPr>
          <a:xfrm>
            <a:off x="381000" y="5715000"/>
            <a:ext cx="4419600" cy="646331"/>
          </a:xfrm>
          <a:prstGeom prst="rect">
            <a:avLst/>
          </a:prstGeom>
          <a:noFill/>
        </p:spPr>
        <p:txBody>
          <a:bodyPr wrap="square" rtlCol="0">
            <a:spAutoFit/>
          </a:bodyPr>
          <a:lstStyle/>
          <a:p>
            <a:r>
              <a:rPr lang="en-US" dirty="0" smtClean="0"/>
              <a:t>The Practical Coach – Inspiring, Encouraging, &amp; Challenging Your Team</a:t>
            </a:r>
            <a:endParaRPr lang="en-US" dirty="0"/>
          </a:p>
        </p:txBody>
      </p:sp>
    </p:spTree>
    <p:extLst>
      <p:ext uri="{BB962C8B-B14F-4D97-AF65-F5344CB8AC3E}">
        <p14:creationId xmlns:p14="http://schemas.microsoft.com/office/powerpoint/2010/main" val="5316251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1981200"/>
            <a:ext cx="8503920" cy="4117848"/>
          </a:xfrm>
        </p:spPr>
        <p:txBody>
          <a:bodyPr/>
          <a:lstStyle/>
          <a:p>
            <a:pPr marL="0" indent="0" algn="ctr">
              <a:buNone/>
            </a:pPr>
            <a:r>
              <a:rPr lang="en-US" b="1" u="sng" dirty="0" smtClean="0">
                <a:solidFill>
                  <a:srgbClr val="C00000"/>
                </a:solidFill>
              </a:rPr>
              <a:t>REACH OUT</a:t>
            </a:r>
            <a:endParaRPr lang="en-US" b="1" u="sng" dirty="0">
              <a:solidFill>
                <a:srgbClr val="C00000"/>
              </a:solidFill>
            </a:endParaRPr>
          </a:p>
        </p:txBody>
      </p:sp>
    </p:spTree>
    <p:extLst>
      <p:ext uri="{BB962C8B-B14F-4D97-AF65-F5344CB8AC3E}">
        <p14:creationId xmlns:p14="http://schemas.microsoft.com/office/powerpoint/2010/main" val="9150161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4</a:t>
            </a:r>
            <a:r>
              <a:rPr lang="en-US" dirty="0" smtClean="0"/>
              <a:t>) Make the Connection</a:t>
            </a:r>
            <a:endParaRPr lang="en-US" sz="2400" dirty="0"/>
          </a:p>
        </p:txBody>
      </p:sp>
      <p:sp>
        <p:nvSpPr>
          <p:cNvPr id="3" name="Content Placeholder 2"/>
          <p:cNvSpPr>
            <a:spLocks noGrp="1"/>
          </p:cNvSpPr>
          <p:nvPr>
            <p:ph sz="quarter" idx="1"/>
          </p:nvPr>
        </p:nvSpPr>
        <p:spPr>
          <a:xfrm>
            <a:off x="301752" y="1524000"/>
            <a:ext cx="8503920" cy="4575048"/>
          </a:xfrm>
        </p:spPr>
        <p:txBody>
          <a:bodyPr>
            <a:normAutofit fontScale="77500" lnSpcReduction="20000"/>
          </a:bodyPr>
          <a:lstStyle/>
          <a:p>
            <a:pPr marL="0" indent="0" algn="ctr">
              <a:buNone/>
            </a:pPr>
            <a:r>
              <a:rPr lang="en-US" b="1" u="sng" dirty="0" smtClean="0"/>
              <a:t>General Consulting</a:t>
            </a:r>
          </a:p>
          <a:p>
            <a:pPr marL="0" indent="0" algn="ctr">
              <a:buNone/>
            </a:pPr>
            <a:r>
              <a:rPr lang="en-US" dirty="0" smtClean="0">
                <a:hlinkClick r:id="rId3"/>
              </a:rPr>
              <a:t>www.ruralresourcecenter.com</a:t>
            </a:r>
            <a:endParaRPr lang="en-US" dirty="0" smtClean="0"/>
          </a:p>
          <a:p>
            <a:pPr marL="0" indent="0" algn="ctr">
              <a:buNone/>
            </a:pPr>
            <a:r>
              <a:rPr lang="en-US" dirty="0" smtClean="0">
                <a:hlinkClick r:id="rId4"/>
              </a:rPr>
              <a:t>www.stroudwater.com</a:t>
            </a:r>
            <a:endParaRPr lang="en-US" dirty="0" smtClean="0"/>
          </a:p>
          <a:p>
            <a:pPr marL="0" indent="0" algn="ctr">
              <a:buNone/>
            </a:pPr>
            <a:r>
              <a:rPr lang="en-US" dirty="0" smtClean="0">
                <a:hlinkClick r:id="rId5"/>
              </a:rPr>
              <a:t>www.kenagyassociates.com</a:t>
            </a:r>
            <a:endParaRPr lang="en-US" dirty="0"/>
          </a:p>
          <a:p>
            <a:pPr marL="0" indent="0" algn="ctr">
              <a:buNone/>
            </a:pPr>
            <a:r>
              <a:rPr lang="en-US" dirty="0" smtClean="0">
                <a:hlinkClick r:id="rId6"/>
              </a:rPr>
              <a:t>www.cla.com</a:t>
            </a:r>
            <a:endParaRPr lang="en-US" dirty="0" smtClean="0"/>
          </a:p>
          <a:p>
            <a:pPr marL="0" indent="0" algn="ctr">
              <a:buNone/>
            </a:pPr>
            <a:endParaRPr lang="en-US" b="1" u="sng" dirty="0" smtClean="0"/>
          </a:p>
          <a:p>
            <a:pPr marL="0" indent="0" algn="ctr">
              <a:buNone/>
            </a:pPr>
            <a:r>
              <a:rPr lang="en-US" b="1" u="sng" dirty="0" smtClean="0"/>
              <a:t>Clinical Services</a:t>
            </a:r>
          </a:p>
          <a:p>
            <a:pPr marL="0" indent="0" algn="ctr">
              <a:buNone/>
            </a:pPr>
            <a:r>
              <a:rPr lang="en-US" dirty="0" smtClean="0">
                <a:solidFill>
                  <a:srgbClr val="00B050"/>
                </a:solidFill>
              </a:rPr>
              <a:t>Post Acute Care</a:t>
            </a:r>
          </a:p>
          <a:p>
            <a:pPr marL="0" indent="0" algn="ctr">
              <a:buNone/>
            </a:pPr>
            <a:r>
              <a:rPr lang="en-US" dirty="0" smtClean="0">
                <a:solidFill>
                  <a:srgbClr val="00B050"/>
                </a:solidFill>
              </a:rPr>
              <a:t>Outpatient Infusion</a:t>
            </a:r>
          </a:p>
          <a:p>
            <a:pPr marL="0" indent="0" algn="ctr">
              <a:buNone/>
            </a:pPr>
            <a:endParaRPr lang="en-US" b="1" u="sng" dirty="0" smtClean="0"/>
          </a:p>
          <a:p>
            <a:pPr marL="0" indent="0" algn="ctr">
              <a:buNone/>
            </a:pPr>
            <a:r>
              <a:rPr lang="en-US" b="1" u="sng" dirty="0" smtClean="0"/>
              <a:t>Groups</a:t>
            </a:r>
          </a:p>
          <a:p>
            <a:pPr marL="0" indent="0" algn="ctr">
              <a:buNone/>
            </a:pPr>
            <a:r>
              <a:rPr lang="en-US" dirty="0" smtClean="0">
                <a:solidFill>
                  <a:srgbClr val="C00000"/>
                </a:solidFill>
              </a:rPr>
              <a:t>NCHN</a:t>
            </a:r>
          </a:p>
          <a:p>
            <a:pPr marL="0" indent="0" algn="ctr">
              <a:buNone/>
            </a:pPr>
            <a:r>
              <a:rPr lang="en-US" dirty="0" smtClean="0">
                <a:solidFill>
                  <a:srgbClr val="C00000"/>
                </a:solidFill>
              </a:rPr>
              <a:t>NRHA</a:t>
            </a:r>
          </a:p>
          <a:p>
            <a:pPr marL="0" indent="0" algn="ctr">
              <a:buNone/>
            </a:pPr>
            <a:r>
              <a:rPr lang="en-US" dirty="0" smtClean="0">
                <a:solidFill>
                  <a:srgbClr val="C00000"/>
                </a:solidFill>
              </a:rPr>
              <a:t>RAC</a:t>
            </a:r>
          </a:p>
          <a:p>
            <a:pPr marL="0" indent="0" algn="ctr">
              <a:buNone/>
            </a:pPr>
            <a:endParaRPr lang="en-US" dirty="0" smtClean="0"/>
          </a:p>
          <a:p>
            <a:pPr marL="0" indent="0" algn="ctr">
              <a:buNone/>
            </a:pPr>
            <a:endParaRPr lang="en-US" dirty="0" smtClean="0"/>
          </a:p>
          <a:p>
            <a:pPr marL="0" indent="0" algn="ctr">
              <a:buNone/>
            </a:pPr>
            <a:endParaRPr lang="en-US" dirty="0" smtClean="0"/>
          </a:p>
        </p:txBody>
      </p:sp>
    </p:spTree>
    <p:extLst>
      <p:ext uri="{BB962C8B-B14F-4D97-AF65-F5344CB8AC3E}">
        <p14:creationId xmlns:p14="http://schemas.microsoft.com/office/powerpoint/2010/main" val="37609008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dirty="0" smtClean="0"/>
              <a:t>Brave Leadership Traits</a:t>
            </a:r>
          </a:p>
          <a:p>
            <a:pPr marL="514350" indent="-514350">
              <a:buAutoNum type="arabicParenR"/>
            </a:pPr>
            <a:r>
              <a:rPr lang="en-US" sz="3200" dirty="0"/>
              <a:t>Your Behaviors Impact How You </a:t>
            </a:r>
            <a:r>
              <a:rPr lang="en-US" sz="3200" dirty="0" smtClean="0"/>
              <a:t>Lead</a:t>
            </a:r>
          </a:p>
          <a:p>
            <a:pPr marL="514350" indent="-514350">
              <a:buAutoNum type="arabicParenR"/>
            </a:pPr>
            <a:r>
              <a:rPr lang="en-US" sz="3200" dirty="0"/>
              <a:t>No Strategy, No </a:t>
            </a:r>
            <a:r>
              <a:rPr lang="en-US" sz="3200" dirty="0" smtClean="0"/>
              <a:t>Mission</a:t>
            </a:r>
          </a:p>
          <a:p>
            <a:pPr marL="514350" indent="-514350">
              <a:buAutoNum type="arabicParenR"/>
            </a:pPr>
            <a:r>
              <a:rPr lang="en-US" sz="3200" dirty="0"/>
              <a:t>Make the </a:t>
            </a:r>
            <a:r>
              <a:rPr lang="en-US" sz="3200" dirty="0" smtClean="0"/>
              <a:t>Connection</a:t>
            </a:r>
          </a:p>
          <a:p>
            <a:pPr marL="514350" indent="-514350">
              <a:buAutoNum type="arabicParenR"/>
            </a:pPr>
            <a:r>
              <a:rPr lang="en-US" sz="3200" b="1" u="sng" dirty="0"/>
              <a:t>To Sell is </a:t>
            </a:r>
            <a:r>
              <a:rPr lang="en-US" sz="3200" b="1" u="sng" dirty="0" smtClean="0"/>
              <a:t>Rural</a:t>
            </a:r>
          </a:p>
          <a:p>
            <a:pPr marL="514350" indent="-514350">
              <a:buAutoNum type="arabicParenR"/>
            </a:pPr>
            <a:r>
              <a:rPr lang="en-US" sz="3200" dirty="0"/>
              <a:t>Staying the course requires </a:t>
            </a:r>
            <a:br>
              <a:rPr lang="en-US" sz="3200" dirty="0"/>
            </a:br>
            <a:r>
              <a:rPr lang="en-US" sz="3200" dirty="0"/>
              <a:t>flexibility, focus, and accountability</a:t>
            </a:r>
            <a:endParaRPr lang="en-US" sz="3200"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1352089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r>
              <a:rPr lang="en-US" dirty="0" smtClean="0"/>
              <a:t>According to the U.S. Census Bureau of Labor Statistics, 1 in 9 American works in sales…</a:t>
            </a:r>
          </a:p>
          <a:p>
            <a:pPr marL="0" indent="0" algn="ctr">
              <a:buNone/>
            </a:pPr>
            <a:endParaRPr lang="en-US" dirty="0" smtClean="0"/>
          </a:p>
          <a:p>
            <a:pPr marL="0" indent="0" algn="ctr">
              <a:buNone/>
            </a:pPr>
            <a:endParaRPr lang="en-US" dirty="0" smtClean="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spTree>
    <p:extLst>
      <p:ext uri="{BB962C8B-B14F-4D97-AF65-F5344CB8AC3E}">
        <p14:creationId xmlns:p14="http://schemas.microsoft.com/office/powerpoint/2010/main" val="36415295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r>
              <a:rPr lang="en-US" dirty="0" smtClean="0"/>
              <a:t>…But so do the other 8</a:t>
            </a:r>
          </a:p>
          <a:p>
            <a:pPr marL="0" indent="0" algn="ctr">
              <a:buNone/>
            </a:pPr>
            <a:endParaRPr lang="en-US" dirty="0"/>
          </a:p>
          <a:p>
            <a:pPr marL="0" indent="0" algn="ctr">
              <a:buNone/>
            </a:pPr>
            <a:endParaRPr lang="en-US" dirty="0" smtClean="0"/>
          </a:p>
          <a:p>
            <a:pPr marL="0" indent="0" algn="ctr">
              <a:buNone/>
            </a:pPr>
            <a:endParaRPr lang="en-US" dirty="0" smtClean="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spTree>
    <p:extLst>
      <p:ext uri="{BB962C8B-B14F-4D97-AF65-F5344CB8AC3E}">
        <p14:creationId xmlns:p14="http://schemas.microsoft.com/office/powerpoint/2010/main" val="41245912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smtClean="0"/>
          </a:p>
        </p:txBody>
      </p:sp>
      <p:sp>
        <p:nvSpPr>
          <p:cNvPr id="4" name="TextBox 3"/>
          <p:cNvSpPr txBox="1"/>
          <p:nvPr/>
        </p:nvSpPr>
        <p:spPr>
          <a:xfrm>
            <a:off x="228599" y="5867400"/>
            <a:ext cx="4143375" cy="646331"/>
          </a:xfrm>
          <a:prstGeom prst="rect">
            <a:avLst/>
          </a:prstGeom>
          <a:noFill/>
        </p:spPr>
        <p:txBody>
          <a:bodyPr wrap="square" rtlCol="0">
            <a:spAutoFit/>
          </a:bodyPr>
          <a:lstStyle/>
          <a:p>
            <a:r>
              <a:rPr lang="en-US" sz="1200" dirty="0" smtClean="0"/>
              <a:t>Carl Jung . The Wharton School – </a:t>
            </a:r>
            <a:r>
              <a:rPr lang="en-US" sz="1200" i="1" dirty="0" smtClean="0"/>
              <a:t>Rethinking the Extraverted Sales Ideal: The Ambivert Advantage</a:t>
            </a:r>
          </a:p>
          <a:p>
            <a:r>
              <a:rPr lang="en-US" sz="1200" dirty="0" smtClean="0"/>
              <a:t>Daniel H. Pink – </a:t>
            </a:r>
            <a:r>
              <a:rPr lang="en-US" sz="1200" i="1" dirty="0" smtClean="0"/>
              <a:t>To Sell is Human</a:t>
            </a:r>
            <a:endParaRPr lang="en-US" sz="1200" i="1" dirty="0"/>
          </a:p>
        </p:txBody>
      </p:sp>
      <p:graphicFrame>
        <p:nvGraphicFramePr>
          <p:cNvPr id="5" name="Diagram 4"/>
          <p:cNvGraphicFramePr/>
          <p:nvPr>
            <p:extLst>
              <p:ext uri="{D42A27DB-BD31-4B8C-83A1-F6EECF244321}">
                <p14:modId xmlns:p14="http://schemas.microsoft.com/office/powerpoint/2010/main" val="1925109785"/>
              </p:ext>
            </p:extLst>
          </p:nvPr>
        </p:nvGraphicFramePr>
        <p:xfrm>
          <a:off x="1143000" y="1252150"/>
          <a:ext cx="6934200" cy="4772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149684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4" name="TextBox 3"/>
          <p:cNvSpPr txBox="1"/>
          <p:nvPr/>
        </p:nvSpPr>
        <p:spPr>
          <a:xfrm>
            <a:off x="228598" y="6144399"/>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pic>
        <p:nvPicPr>
          <p:cNvPr id="6" name="Content Placeholder 5"/>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1371600" y="1409113"/>
            <a:ext cx="6629400" cy="4735286"/>
          </a:xfrm>
        </p:spPr>
      </p:pic>
    </p:spTree>
    <p:extLst>
      <p:ext uri="{BB962C8B-B14F-4D97-AF65-F5344CB8AC3E}">
        <p14:creationId xmlns:p14="http://schemas.microsoft.com/office/powerpoint/2010/main" val="1243304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sp>
        <p:nvSpPr>
          <p:cNvPr id="5" name="Content Placeholder 4"/>
          <p:cNvSpPr>
            <a:spLocks noGrp="1"/>
          </p:cNvSpPr>
          <p:nvPr>
            <p:ph sz="quarter" idx="1"/>
          </p:nvPr>
        </p:nvSpPr>
        <p:spPr/>
        <p:txBody>
          <a:bodyPr/>
          <a:lstStyle/>
          <a:p>
            <a:r>
              <a:rPr lang="en-US" dirty="0" smtClean="0"/>
              <a:t>An exercise in Power, Confidence, Positivity, and Optimism</a:t>
            </a:r>
            <a:endParaRPr lang="en-US" dirty="0"/>
          </a:p>
        </p:txBody>
      </p:sp>
    </p:spTree>
    <p:extLst>
      <p:ext uri="{BB962C8B-B14F-4D97-AF65-F5344CB8AC3E}">
        <p14:creationId xmlns:p14="http://schemas.microsoft.com/office/powerpoint/2010/main" val="30311852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pic>
        <p:nvPicPr>
          <p:cNvPr id="6" name="Content Placeholder 5"/>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914400" y="1493537"/>
            <a:ext cx="7450825" cy="4373863"/>
          </a:xfrm>
        </p:spPr>
      </p:pic>
    </p:spTree>
    <p:extLst>
      <p:ext uri="{BB962C8B-B14F-4D97-AF65-F5344CB8AC3E}">
        <p14:creationId xmlns:p14="http://schemas.microsoft.com/office/powerpoint/2010/main" val="196732525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r>
              <a:rPr lang="en-US" dirty="0" smtClean="0"/>
              <a:t>3 Rules for Understanding Another’s Perspective</a:t>
            </a:r>
          </a:p>
          <a:p>
            <a:pPr marL="0" indent="0" algn="ctr">
              <a:buNone/>
            </a:pPr>
            <a:endParaRPr lang="en-US" dirty="0" smtClean="0"/>
          </a:p>
          <a:p>
            <a:pPr>
              <a:buFontTx/>
              <a:buChar char="-"/>
            </a:pPr>
            <a:r>
              <a:rPr lang="en-US" dirty="0" smtClean="0"/>
              <a:t>Reduce your power to sharpen your perspective</a:t>
            </a:r>
          </a:p>
          <a:p>
            <a:pPr>
              <a:buFontTx/>
              <a:buChar char="-"/>
            </a:pPr>
            <a:r>
              <a:rPr lang="en-US" dirty="0" smtClean="0"/>
              <a:t>Don’t confuse perspective with empathy</a:t>
            </a:r>
          </a:p>
          <a:p>
            <a:pPr>
              <a:buFontTx/>
              <a:buChar char="-"/>
            </a:pPr>
            <a:r>
              <a:rPr lang="en-US" dirty="0" smtClean="0"/>
              <a:t>Subtle Mimicry</a:t>
            </a:r>
          </a:p>
          <a:p>
            <a:pPr marL="0" indent="0" algn="ctr">
              <a:buNone/>
            </a:pPr>
            <a:endParaRPr lang="en-US" dirty="0" smtClean="0"/>
          </a:p>
          <a:p>
            <a:pPr marL="0" indent="0" algn="ctr">
              <a:buNone/>
            </a:pPr>
            <a:endParaRPr lang="en-US" dirty="0" smtClean="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spTree>
    <p:extLst>
      <p:ext uri="{BB962C8B-B14F-4D97-AF65-F5344CB8AC3E}">
        <p14:creationId xmlns:p14="http://schemas.microsoft.com/office/powerpoint/2010/main" val="6623992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r>
              <a:rPr lang="en-US" dirty="0" smtClean="0"/>
              <a:t>The Pitch</a:t>
            </a:r>
          </a:p>
          <a:p>
            <a:pPr marL="0" indent="0" algn="ctr">
              <a:buNone/>
            </a:pPr>
            <a:endParaRPr lang="en-US" dirty="0"/>
          </a:p>
          <a:p>
            <a:pPr marL="514350" indent="-514350" algn="just">
              <a:buAutoNum type="arabicParenR"/>
            </a:pPr>
            <a:r>
              <a:rPr lang="en-US" dirty="0" smtClean="0"/>
              <a:t>What do you want them to </a:t>
            </a:r>
            <a:r>
              <a:rPr lang="en-US" i="1" dirty="0" smtClean="0"/>
              <a:t>know</a:t>
            </a:r>
            <a:r>
              <a:rPr lang="en-US" dirty="0" smtClean="0"/>
              <a:t>?</a:t>
            </a:r>
          </a:p>
          <a:p>
            <a:pPr marL="514350" indent="-514350" algn="just">
              <a:buAutoNum type="arabicParenR"/>
            </a:pPr>
            <a:r>
              <a:rPr lang="en-US" dirty="0" smtClean="0"/>
              <a:t>What do you want them to </a:t>
            </a:r>
            <a:r>
              <a:rPr lang="en-US" i="1" dirty="0" smtClean="0"/>
              <a:t>feel</a:t>
            </a:r>
            <a:r>
              <a:rPr lang="en-US" dirty="0" smtClean="0"/>
              <a:t>?</a:t>
            </a:r>
          </a:p>
          <a:p>
            <a:pPr marL="514350" indent="-514350" algn="just">
              <a:buAutoNum type="arabicParenR"/>
            </a:pPr>
            <a:r>
              <a:rPr lang="en-US" dirty="0" smtClean="0"/>
              <a:t>What do you want them to </a:t>
            </a:r>
            <a:r>
              <a:rPr lang="en-US" i="1" dirty="0" smtClean="0"/>
              <a:t>do</a:t>
            </a:r>
            <a:r>
              <a:rPr lang="en-US" dirty="0" smtClean="0"/>
              <a:t>?</a:t>
            </a:r>
          </a:p>
          <a:p>
            <a:pPr marL="0" indent="0" algn="ctr">
              <a:buNone/>
            </a:pPr>
            <a:endParaRPr lang="en-US" dirty="0" smtClean="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spTree>
    <p:extLst>
      <p:ext uri="{BB962C8B-B14F-4D97-AF65-F5344CB8AC3E}">
        <p14:creationId xmlns:p14="http://schemas.microsoft.com/office/powerpoint/2010/main" val="36143779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r>
              <a:rPr lang="en-US" dirty="0" smtClean="0"/>
              <a:t>The Pixar Pitch</a:t>
            </a:r>
          </a:p>
          <a:p>
            <a:pPr marL="0" indent="0" algn="ctr">
              <a:buNone/>
            </a:pPr>
            <a:endParaRPr lang="en-US" dirty="0"/>
          </a:p>
          <a:p>
            <a:pPr marL="0" indent="0">
              <a:buNone/>
            </a:pPr>
            <a:r>
              <a:rPr lang="en-US" dirty="0" smtClean="0"/>
              <a:t>Once upon a time                                                           .  </a:t>
            </a:r>
          </a:p>
          <a:p>
            <a:pPr marL="0" indent="0">
              <a:buNone/>
            </a:pPr>
            <a:r>
              <a:rPr lang="en-US" dirty="0" smtClean="0"/>
              <a:t>Every day,                        .  One Day                             .</a:t>
            </a:r>
          </a:p>
          <a:p>
            <a:pPr marL="0" indent="0">
              <a:buNone/>
            </a:pPr>
            <a:r>
              <a:rPr lang="en-US" dirty="0" smtClean="0"/>
              <a:t>Because of that,                                .  Because of</a:t>
            </a:r>
          </a:p>
          <a:p>
            <a:pPr marL="0" indent="0">
              <a:buNone/>
            </a:pPr>
            <a:r>
              <a:rPr lang="en-US" dirty="0"/>
              <a:t>t</a:t>
            </a:r>
            <a:r>
              <a:rPr lang="en-US" dirty="0" smtClean="0"/>
              <a:t>hat,                                   .  Until finally                        . </a:t>
            </a:r>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cxnSp>
        <p:nvCxnSpPr>
          <p:cNvPr id="6" name="Straight Connector 5"/>
          <p:cNvCxnSpPr/>
          <p:nvPr/>
        </p:nvCxnSpPr>
        <p:spPr>
          <a:xfrm>
            <a:off x="3200400" y="2895600"/>
            <a:ext cx="464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7400" y="3429000"/>
            <a:ext cx="1828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715000" y="3429000"/>
            <a:ext cx="213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19400" y="3886200"/>
            <a:ext cx="2514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95400" y="44196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096000" y="4419600"/>
            <a:ext cx="18288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737813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371600"/>
            <a:ext cx="8503920" cy="4727448"/>
          </a:xfrm>
        </p:spPr>
        <p:txBody>
          <a:bodyPr>
            <a:normAutofit fontScale="92500"/>
          </a:bodyPr>
          <a:lstStyle/>
          <a:p>
            <a:pPr marL="0" indent="0" algn="ctr">
              <a:buNone/>
            </a:pPr>
            <a:r>
              <a:rPr lang="en-US" sz="2200" dirty="0" smtClean="0"/>
              <a:t>The Pixar Pitch  - Finding Nemo</a:t>
            </a:r>
            <a:endParaRPr lang="en-US" sz="2200" dirty="0"/>
          </a:p>
          <a:p>
            <a:pPr marL="0" indent="0">
              <a:buNone/>
            </a:pPr>
            <a:r>
              <a:rPr lang="en-US" sz="2600" u="sng" dirty="0" smtClean="0"/>
              <a:t>Once upon a time</a:t>
            </a:r>
            <a:r>
              <a:rPr lang="en-US" sz="2600" dirty="0" smtClean="0"/>
              <a:t> there was a widowed fish named Marlin who was extremely protective of his only son, Nemo.  </a:t>
            </a:r>
            <a:r>
              <a:rPr lang="en-US" sz="2600" u="sng" dirty="0" smtClean="0"/>
              <a:t>Every day</a:t>
            </a:r>
            <a:r>
              <a:rPr lang="en-US" sz="2600" dirty="0" smtClean="0"/>
              <a:t>, Marlin warned Nemo of the ocean’s dangers and implored him not to swim far away.  </a:t>
            </a:r>
            <a:r>
              <a:rPr lang="en-US" sz="2600" u="sng" dirty="0" smtClean="0"/>
              <a:t>One day</a:t>
            </a:r>
            <a:r>
              <a:rPr lang="en-US" sz="2600" dirty="0" smtClean="0"/>
              <a:t> in an act of defiance, Nemo ignores his father’s warnings and swims into the open water.  </a:t>
            </a:r>
            <a:r>
              <a:rPr lang="en-US" sz="2600" u="sng" dirty="0" smtClean="0"/>
              <a:t>Because of that</a:t>
            </a:r>
            <a:r>
              <a:rPr lang="en-US" sz="2600" dirty="0" smtClean="0"/>
              <a:t>, he is captured by a diver and ends up as a pet in the fish tank of a dentist in Sydney.  </a:t>
            </a:r>
            <a:r>
              <a:rPr lang="en-US" sz="2600" u="sng" dirty="0" smtClean="0"/>
              <a:t>Because of that</a:t>
            </a:r>
            <a:r>
              <a:rPr lang="en-US" sz="2600" dirty="0" smtClean="0"/>
              <a:t>, Marlin set off on a journey to recover Nemo, enlisting the help of other sea creatures along the way.  </a:t>
            </a:r>
            <a:r>
              <a:rPr lang="en-US" sz="2600" u="sng" dirty="0" smtClean="0"/>
              <a:t>Until finally</a:t>
            </a:r>
            <a:r>
              <a:rPr lang="en-US" sz="2600" dirty="0" smtClean="0"/>
              <a:t> Marlin and Nemo find each other, reunite, and learn that love depends on trust. </a:t>
            </a:r>
          </a:p>
          <a:p>
            <a:pPr marL="0" indent="0" algn="ctr">
              <a:buNone/>
            </a:pPr>
            <a:endParaRPr lang="en-US" dirty="0"/>
          </a:p>
        </p:txBody>
      </p:sp>
      <p:sp>
        <p:nvSpPr>
          <p:cNvPr id="4" name="TextBox 3"/>
          <p:cNvSpPr txBox="1"/>
          <p:nvPr/>
        </p:nvSpPr>
        <p:spPr>
          <a:xfrm>
            <a:off x="228599" y="5867400"/>
            <a:ext cx="4143375" cy="276999"/>
          </a:xfrm>
          <a:prstGeom prst="rect">
            <a:avLst/>
          </a:prstGeom>
          <a:noFill/>
        </p:spPr>
        <p:txBody>
          <a:bodyPr wrap="square" rtlCol="0">
            <a:spAutoFit/>
          </a:bodyPr>
          <a:lstStyle/>
          <a:p>
            <a:r>
              <a:rPr lang="en-US" sz="1200" dirty="0" smtClean="0"/>
              <a:t>Daniel H. Pink – </a:t>
            </a:r>
            <a:r>
              <a:rPr lang="en-US" sz="1200" i="1" dirty="0" smtClean="0"/>
              <a:t>To Sell is Human</a:t>
            </a:r>
            <a:endParaRPr lang="en-US" sz="1200" i="1" dirty="0"/>
          </a:p>
        </p:txBody>
      </p:sp>
    </p:spTree>
    <p:extLst>
      <p:ext uri="{BB962C8B-B14F-4D97-AF65-F5344CB8AC3E}">
        <p14:creationId xmlns:p14="http://schemas.microsoft.com/office/powerpoint/2010/main" val="375489721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758952"/>
          </a:xfrm>
        </p:spPr>
        <p:txBody>
          <a:bodyPr>
            <a:normAutofit/>
          </a:bodyPr>
          <a:lstStyle/>
          <a:p>
            <a:r>
              <a:rPr lang="en-US" dirty="0"/>
              <a:t>5</a:t>
            </a:r>
            <a:r>
              <a:rPr lang="en-US" dirty="0" smtClean="0"/>
              <a:t>) To Sell is Rural</a:t>
            </a:r>
            <a:endParaRPr lang="en-US" sz="2400" dirty="0"/>
          </a:p>
        </p:txBody>
      </p:sp>
      <p:sp>
        <p:nvSpPr>
          <p:cNvPr id="3" name="Content Placeholder 2"/>
          <p:cNvSpPr>
            <a:spLocks noGrp="1"/>
          </p:cNvSpPr>
          <p:nvPr>
            <p:ph sz="quarter" idx="1"/>
          </p:nvPr>
        </p:nvSpPr>
        <p:spPr>
          <a:xfrm>
            <a:off x="301752" y="1371600"/>
            <a:ext cx="8503920" cy="5029200"/>
          </a:xfrm>
        </p:spPr>
        <p:txBody>
          <a:bodyPr>
            <a:normAutofit fontScale="92500" lnSpcReduction="10000"/>
          </a:bodyPr>
          <a:lstStyle/>
          <a:p>
            <a:pPr marL="0" indent="0" algn="ctr">
              <a:buNone/>
            </a:pPr>
            <a:r>
              <a:rPr lang="en-US" sz="2200" b="1" dirty="0" smtClean="0">
                <a:solidFill>
                  <a:srgbClr val="0066CC"/>
                </a:solidFill>
              </a:rPr>
              <a:t>The Rural Pitch</a:t>
            </a:r>
            <a:endParaRPr lang="en-US" sz="2200" b="1" dirty="0">
              <a:solidFill>
                <a:srgbClr val="0066CC"/>
              </a:solidFill>
            </a:endParaRPr>
          </a:p>
          <a:p>
            <a:pPr marL="0" indent="0">
              <a:buNone/>
            </a:pPr>
            <a:r>
              <a:rPr lang="en-US" sz="2600" u="sng" dirty="0" smtClean="0"/>
              <a:t>Once upon a time</a:t>
            </a:r>
            <a:r>
              <a:rPr lang="en-US" sz="2600" dirty="0" smtClean="0"/>
              <a:t> there was a rural hospital that provided excellent care to patients and skilled jobs for the community.  </a:t>
            </a:r>
            <a:r>
              <a:rPr lang="en-US" sz="2600" u="sng" dirty="0" smtClean="0"/>
              <a:t>Every day</a:t>
            </a:r>
            <a:r>
              <a:rPr lang="en-US" sz="2600" dirty="0" smtClean="0"/>
              <a:t>, the hospital lost more and more business to urban medical centers because patients thought they would get better, cheaper care.  </a:t>
            </a:r>
            <a:r>
              <a:rPr lang="en-US" sz="2600" u="sng" dirty="0" smtClean="0"/>
              <a:t>One day</a:t>
            </a:r>
            <a:r>
              <a:rPr lang="en-US" sz="2600" dirty="0" smtClean="0"/>
              <a:t> we developed a Rural Health Network and strategic plan that helped the rural hospital develop new service lines that addressed these issues.  </a:t>
            </a:r>
            <a:r>
              <a:rPr lang="en-US" sz="2600" u="sng" dirty="0" smtClean="0"/>
              <a:t>Because of that</a:t>
            </a:r>
            <a:r>
              <a:rPr lang="en-US" sz="2600" dirty="0" smtClean="0"/>
              <a:t>, patients received more care at the rural hospital and the hospital improved financially.  </a:t>
            </a:r>
            <a:r>
              <a:rPr lang="en-US" sz="2600" u="sng" dirty="0" smtClean="0"/>
              <a:t>Because of that</a:t>
            </a:r>
            <a:r>
              <a:rPr lang="en-US" sz="2600" dirty="0" smtClean="0"/>
              <a:t>, urban hospitals, political leaders, and community leaders began supporting the rural hospital.  </a:t>
            </a:r>
            <a:r>
              <a:rPr lang="en-US" sz="2600" u="sng" dirty="0" smtClean="0"/>
              <a:t>Until finally</a:t>
            </a:r>
            <a:r>
              <a:rPr lang="en-US" sz="2600" dirty="0" smtClean="0"/>
              <a:t> the rural hospital was financially stable and had a long standing future for the community. </a:t>
            </a:r>
          </a:p>
          <a:p>
            <a:pPr marL="0" indent="0" algn="ctr">
              <a:buNone/>
            </a:pPr>
            <a:endParaRPr lang="en-US" dirty="0"/>
          </a:p>
        </p:txBody>
      </p:sp>
    </p:spTree>
    <p:extLst>
      <p:ext uri="{BB962C8B-B14F-4D97-AF65-F5344CB8AC3E}">
        <p14:creationId xmlns:p14="http://schemas.microsoft.com/office/powerpoint/2010/main" val="29241160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b="1" dirty="0" smtClean="0"/>
              <a:t>6 Ideas for Brave Leadership</a:t>
            </a:r>
            <a:endParaRPr lang="en-US" b="1" dirty="0"/>
          </a:p>
        </p:txBody>
      </p:sp>
      <p:sp>
        <p:nvSpPr>
          <p:cNvPr id="5" name="Content Placeholder 4"/>
          <p:cNvSpPr>
            <a:spLocks noGrp="1"/>
          </p:cNvSpPr>
          <p:nvPr>
            <p:ph sz="quarter" idx="1"/>
          </p:nvPr>
        </p:nvSpPr>
        <p:spPr>
          <a:solidFill>
            <a:srgbClr val="00B0F0"/>
          </a:solidFill>
        </p:spPr>
        <p:txBody>
          <a:bodyPr/>
          <a:lstStyle/>
          <a:p>
            <a:pPr marL="514350" indent="-514350">
              <a:buAutoNum type="arabicParenR"/>
            </a:pPr>
            <a:r>
              <a:rPr lang="en-US" sz="3200" dirty="0" smtClean="0"/>
              <a:t>Brave Leadership Traits</a:t>
            </a:r>
          </a:p>
          <a:p>
            <a:pPr marL="514350" indent="-514350">
              <a:buAutoNum type="arabicParenR"/>
            </a:pPr>
            <a:r>
              <a:rPr lang="en-US" sz="3200" dirty="0"/>
              <a:t>Your Behaviors Impact How You </a:t>
            </a:r>
            <a:r>
              <a:rPr lang="en-US" sz="3200" dirty="0" smtClean="0"/>
              <a:t>Lead</a:t>
            </a:r>
          </a:p>
          <a:p>
            <a:pPr marL="514350" indent="-514350">
              <a:buAutoNum type="arabicParenR"/>
            </a:pPr>
            <a:r>
              <a:rPr lang="en-US" sz="3200" dirty="0"/>
              <a:t>No Strategy, No </a:t>
            </a:r>
            <a:r>
              <a:rPr lang="en-US" sz="3200" dirty="0" smtClean="0"/>
              <a:t>Mission</a:t>
            </a:r>
          </a:p>
          <a:p>
            <a:pPr marL="514350" indent="-514350">
              <a:buAutoNum type="arabicParenR"/>
            </a:pPr>
            <a:r>
              <a:rPr lang="en-US" sz="3200" dirty="0"/>
              <a:t>Make the </a:t>
            </a:r>
            <a:r>
              <a:rPr lang="en-US" sz="3200" dirty="0" smtClean="0"/>
              <a:t>Connection</a:t>
            </a:r>
          </a:p>
          <a:p>
            <a:pPr marL="514350" indent="-514350">
              <a:buAutoNum type="arabicParenR"/>
            </a:pPr>
            <a:r>
              <a:rPr lang="en-US" sz="3200" dirty="0"/>
              <a:t>To Sell is </a:t>
            </a:r>
            <a:r>
              <a:rPr lang="en-US" sz="3200" dirty="0" smtClean="0"/>
              <a:t>Rural</a:t>
            </a:r>
          </a:p>
          <a:p>
            <a:pPr marL="514350" indent="-514350">
              <a:buAutoNum type="arabicParenR"/>
            </a:pPr>
            <a:r>
              <a:rPr lang="en-US" sz="3200" b="1" u="sng" dirty="0"/>
              <a:t>Staying the course requires </a:t>
            </a:r>
            <a:br>
              <a:rPr lang="en-US" sz="3200" b="1" u="sng" dirty="0"/>
            </a:br>
            <a:r>
              <a:rPr lang="en-US" sz="3200" b="1" u="sng" dirty="0"/>
              <a:t>flexibility, focus, and accountability</a:t>
            </a:r>
            <a:endParaRPr lang="en-US" sz="3200" b="1" u="sng"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smtClean="0"/>
          </a:p>
          <a:p>
            <a:pPr marL="514350" indent="-514350">
              <a:buAutoNum type="arabicParenR"/>
            </a:pPr>
            <a:endParaRPr lang="en-US" dirty="0"/>
          </a:p>
        </p:txBody>
      </p:sp>
    </p:spTree>
    <p:extLst>
      <p:ext uri="{BB962C8B-B14F-4D97-AF65-F5344CB8AC3E}">
        <p14:creationId xmlns:p14="http://schemas.microsoft.com/office/powerpoint/2010/main" val="2640417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676400"/>
            <a:ext cx="8503920" cy="4575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a:buNone/>
            </a:pPr>
            <a:r>
              <a:rPr lang="en-US" dirty="0" smtClean="0"/>
              <a:t>Focus and Flexibility</a:t>
            </a:r>
          </a:p>
          <a:p>
            <a:pPr marL="0" indent="0" algn="ctr">
              <a:buFont typeface="Wingdings 2"/>
              <a:buNone/>
            </a:pPr>
            <a:endParaRPr lang="en-US" dirty="0" smtClean="0"/>
          </a:p>
          <a:p>
            <a:pPr marL="0" indent="0" algn="ctr">
              <a:buFont typeface="Wingdings 2"/>
              <a:buNone/>
            </a:pPr>
            <a:endParaRPr lang="en-US" dirty="0" smtClean="0"/>
          </a:p>
        </p:txBody>
      </p:sp>
    </p:spTree>
    <p:extLst>
      <p:ext uri="{BB962C8B-B14F-4D97-AF65-F5344CB8AC3E}">
        <p14:creationId xmlns:p14="http://schemas.microsoft.com/office/powerpoint/2010/main" val="12832803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676400"/>
            <a:ext cx="8503920" cy="4575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a:buNone/>
            </a:pPr>
            <a:endParaRPr lang="en-US" dirty="0" smtClean="0"/>
          </a:p>
          <a:p>
            <a:pPr marL="0" indent="0" algn="ctr">
              <a:buFont typeface="Wingdings 2"/>
              <a:buNone/>
            </a:pPr>
            <a:r>
              <a:rPr lang="en-US" dirty="0" smtClean="0"/>
              <a:t>Navigating the tensions between two contrasting qualities takes maturity and is a foundation for </a:t>
            </a:r>
          </a:p>
          <a:p>
            <a:pPr marL="0" indent="0" algn="ctr">
              <a:buFont typeface="Wingdings 2"/>
              <a:buNone/>
            </a:pPr>
            <a:r>
              <a:rPr lang="en-US" dirty="0" smtClean="0"/>
              <a:t>Brave Leadership</a:t>
            </a:r>
          </a:p>
          <a:p>
            <a:pPr marL="0" indent="0" algn="ctr">
              <a:buFont typeface="Wingdings 2"/>
              <a:buNone/>
            </a:pPr>
            <a:endParaRPr lang="en-US" dirty="0"/>
          </a:p>
          <a:p>
            <a:pPr marL="0" indent="0" algn="ctr">
              <a:buFont typeface="Wingdings 2"/>
              <a:buNone/>
            </a:pPr>
            <a:r>
              <a:rPr lang="en-US" dirty="0" smtClean="0"/>
              <a:t>Creates Opportunity and Extends Influence</a:t>
            </a:r>
          </a:p>
          <a:p>
            <a:pPr marL="0" indent="0" algn="ctr">
              <a:buFont typeface="Wingdings 2"/>
              <a:buNone/>
            </a:pPr>
            <a:endParaRPr lang="en-US" dirty="0" smtClean="0"/>
          </a:p>
          <a:p>
            <a:pPr marL="0" indent="0" algn="ctr">
              <a:buFont typeface="Wingdings 2"/>
              <a:buNone/>
            </a:pPr>
            <a:endParaRPr lang="en-US" dirty="0" smtClean="0"/>
          </a:p>
        </p:txBody>
      </p:sp>
      <p:sp>
        <p:nvSpPr>
          <p:cNvPr id="6" name="TextBox 5"/>
          <p:cNvSpPr txBox="1"/>
          <p:nvPr/>
        </p:nvSpPr>
        <p:spPr>
          <a:xfrm>
            <a:off x="454152" y="6096000"/>
            <a:ext cx="2974848" cy="276999"/>
          </a:xfrm>
          <a:prstGeom prst="rect">
            <a:avLst/>
          </a:prstGeom>
          <a:noFill/>
        </p:spPr>
        <p:txBody>
          <a:bodyPr wrap="square" rtlCol="0">
            <a:spAutoFit/>
          </a:bodyPr>
          <a:lstStyle/>
          <a:p>
            <a:r>
              <a:rPr lang="en-US" sz="1200" dirty="0" smtClean="0"/>
              <a:t>Leadershipfreak.wordpress.com</a:t>
            </a:r>
            <a:endParaRPr lang="en-US" sz="1200" dirty="0"/>
          </a:p>
        </p:txBody>
      </p:sp>
    </p:spTree>
    <p:extLst>
      <p:ext uri="{BB962C8B-B14F-4D97-AF65-F5344CB8AC3E}">
        <p14:creationId xmlns:p14="http://schemas.microsoft.com/office/powerpoint/2010/main" val="338266810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676400"/>
            <a:ext cx="8503920" cy="4575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a:buNone/>
            </a:pPr>
            <a:r>
              <a:rPr lang="en-US" b="1" dirty="0" smtClean="0"/>
              <a:t>Stay focused on your customers needs </a:t>
            </a:r>
          </a:p>
          <a:p>
            <a:pPr marL="0" indent="0" algn="ctr">
              <a:buFont typeface="Wingdings 2"/>
              <a:buNone/>
            </a:pPr>
            <a:r>
              <a:rPr lang="en-US" b="1" dirty="0" smtClean="0"/>
              <a:t>and flexible in your  organization's wants</a:t>
            </a:r>
          </a:p>
          <a:p>
            <a:pPr marL="0" indent="0" algn="ctr">
              <a:buFont typeface="Wingdings 2"/>
              <a:buNone/>
            </a:pPr>
            <a:endParaRPr lang="en-US" dirty="0" smtClean="0"/>
          </a:p>
          <a:p>
            <a:pPr marL="0" indent="0" algn="ctr">
              <a:buFont typeface="Wingdings 2"/>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3048000"/>
            <a:ext cx="3495675" cy="2724975"/>
          </a:xfrm>
          <a:prstGeom prst="rect">
            <a:avLst/>
          </a:prstGeom>
        </p:spPr>
      </p:pic>
    </p:spTree>
    <p:extLst>
      <p:ext uri="{BB962C8B-B14F-4D97-AF65-F5344CB8AC3E}">
        <p14:creationId xmlns:p14="http://schemas.microsoft.com/office/powerpoint/2010/main" val="1336971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4" name="Content Placeholder 3"/>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a:off x="1752600" y="1752600"/>
            <a:ext cx="5363539" cy="4038186"/>
          </a:xfrm>
        </p:spPr>
      </p:pic>
    </p:spTree>
    <p:extLst>
      <p:ext uri="{BB962C8B-B14F-4D97-AF65-F5344CB8AC3E}">
        <p14:creationId xmlns:p14="http://schemas.microsoft.com/office/powerpoint/2010/main" val="408176416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295400"/>
            <a:ext cx="8503920" cy="4956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a:buNone/>
            </a:pPr>
            <a:r>
              <a:rPr lang="en-US" b="1" dirty="0" smtClean="0"/>
              <a:t>Don’t chase butterflies</a:t>
            </a:r>
          </a:p>
          <a:p>
            <a:pPr marL="0" indent="0" algn="ctr">
              <a:buFont typeface="Wingdings 2"/>
              <a:buNone/>
            </a:pPr>
            <a:r>
              <a:rPr lang="en-US" b="1" dirty="0" smtClean="0"/>
              <a:t>Flexibility should not replace your goals</a:t>
            </a:r>
          </a:p>
          <a:p>
            <a:pPr marL="0" indent="0" algn="ctr">
              <a:buFont typeface="Wingdings 2"/>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2410202"/>
            <a:ext cx="5334000" cy="4015946"/>
          </a:xfrm>
          <a:prstGeom prst="rect">
            <a:avLst/>
          </a:prstGeom>
        </p:spPr>
      </p:pic>
    </p:spTree>
    <p:extLst>
      <p:ext uri="{BB962C8B-B14F-4D97-AF65-F5344CB8AC3E}">
        <p14:creationId xmlns:p14="http://schemas.microsoft.com/office/powerpoint/2010/main" val="130537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graphicFrame>
        <p:nvGraphicFramePr>
          <p:cNvPr id="4" name="Diagram 3"/>
          <p:cNvGraphicFramePr/>
          <p:nvPr>
            <p:extLst>
              <p:ext uri="{D42A27DB-BD31-4B8C-83A1-F6EECF244321}">
                <p14:modId xmlns:p14="http://schemas.microsoft.com/office/powerpoint/2010/main" val="238411974"/>
              </p:ext>
            </p:extLst>
          </p:nvPr>
        </p:nvGraphicFramePr>
        <p:xfrm>
          <a:off x="518160" y="1218753"/>
          <a:ext cx="8001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28600" y="5970954"/>
            <a:ext cx="8305800" cy="276999"/>
          </a:xfrm>
          <a:prstGeom prst="rect">
            <a:avLst/>
          </a:prstGeom>
          <a:noFill/>
        </p:spPr>
        <p:txBody>
          <a:bodyPr wrap="square" rtlCol="0">
            <a:spAutoFit/>
          </a:bodyPr>
          <a:lstStyle/>
          <a:p>
            <a:r>
              <a:rPr lang="en-US" sz="1200" dirty="0"/>
              <a:t>http://www.fastcompany.com/3038511/get-it-together-which-new-productivity-apps-are-best-for-you</a:t>
            </a:r>
          </a:p>
        </p:txBody>
      </p:sp>
    </p:spTree>
    <p:extLst>
      <p:ext uri="{BB962C8B-B14F-4D97-AF65-F5344CB8AC3E}">
        <p14:creationId xmlns:p14="http://schemas.microsoft.com/office/powerpoint/2010/main" val="21352089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295400"/>
            <a:ext cx="8503920" cy="4956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Font typeface="Wingdings 2"/>
              <a:buNone/>
            </a:pPr>
            <a:endParaRPr lang="en-US" dirty="0" smtClean="0"/>
          </a:p>
        </p:txBody>
      </p:sp>
      <p:sp>
        <p:nvSpPr>
          <p:cNvPr id="6" name="TextBox 5"/>
          <p:cNvSpPr txBox="1"/>
          <p:nvPr/>
        </p:nvSpPr>
        <p:spPr>
          <a:xfrm>
            <a:off x="1066800" y="1663720"/>
            <a:ext cx="7891272" cy="4247317"/>
          </a:xfrm>
          <a:prstGeom prst="rect">
            <a:avLst/>
          </a:prstGeom>
          <a:noFill/>
        </p:spPr>
        <p:txBody>
          <a:bodyPr wrap="square" rtlCol="0">
            <a:spAutoFit/>
          </a:bodyPr>
          <a:lstStyle/>
          <a:p>
            <a:r>
              <a:rPr lang="en-US" u="sng" dirty="0" err="1" smtClean="0"/>
              <a:t>Toodledo</a:t>
            </a:r>
            <a:r>
              <a:rPr lang="en-US" dirty="0"/>
              <a:t> </a:t>
            </a:r>
            <a:r>
              <a:rPr lang="en-US" dirty="0" smtClean="0"/>
              <a:t>– to-do-list that provides </a:t>
            </a:r>
            <a:r>
              <a:rPr lang="en-US" dirty="0"/>
              <a:t>you with a place to store your notes, lists and outlines. You can collaborate with friends, family or your co-workers, and we'll safely store and sync all your data to your devices</a:t>
            </a:r>
            <a:r>
              <a:rPr lang="en-US" dirty="0" smtClean="0"/>
              <a:t>.</a:t>
            </a:r>
          </a:p>
          <a:p>
            <a:endParaRPr lang="en-US" dirty="0" smtClean="0"/>
          </a:p>
          <a:p>
            <a:r>
              <a:rPr lang="en-US" u="sng" dirty="0"/>
              <a:t>Action Lists GTD </a:t>
            </a:r>
            <a:r>
              <a:rPr lang="en-US" dirty="0"/>
              <a:t>- Action Lists is a task manager based on the Getting Things Done® system created by David Allen</a:t>
            </a:r>
            <a:endParaRPr lang="en-US" dirty="0" smtClean="0"/>
          </a:p>
          <a:p>
            <a:endParaRPr lang="en-US" dirty="0" smtClean="0"/>
          </a:p>
          <a:p>
            <a:r>
              <a:rPr lang="en-US" u="sng" dirty="0" smtClean="0"/>
              <a:t>Evernote</a:t>
            </a:r>
            <a:r>
              <a:rPr lang="en-US" dirty="0" smtClean="0"/>
              <a:t> - </a:t>
            </a:r>
            <a:r>
              <a:rPr lang="en-US" dirty="0"/>
              <a:t>Your life’s </a:t>
            </a:r>
            <a:r>
              <a:rPr lang="en-US" dirty="0" smtClean="0"/>
              <a:t>work, For </a:t>
            </a:r>
            <a:r>
              <a:rPr lang="en-US" dirty="0"/>
              <a:t>everything you’ll do, Evernote is the workspace to get it done</a:t>
            </a:r>
          </a:p>
          <a:p>
            <a:endParaRPr lang="en-US" dirty="0" smtClean="0"/>
          </a:p>
          <a:p>
            <a:r>
              <a:rPr lang="en-US" u="sng" dirty="0" err="1" smtClean="0"/>
              <a:t>Msecure</a:t>
            </a:r>
            <a:r>
              <a:rPr lang="en-US" dirty="0"/>
              <a:t> - </a:t>
            </a:r>
            <a:r>
              <a:rPr lang="en-US" dirty="0" smtClean="0"/>
              <a:t>password </a:t>
            </a:r>
            <a:r>
              <a:rPr lang="en-US" dirty="0"/>
              <a:t>manager and digital wallet </a:t>
            </a:r>
            <a:r>
              <a:rPr lang="en-US" dirty="0" smtClean="0"/>
              <a:t> to protect </a:t>
            </a:r>
            <a:r>
              <a:rPr lang="en-US" dirty="0"/>
              <a:t>your most personal information, account numbers, usernames, passwords and </a:t>
            </a:r>
            <a:r>
              <a:rPr lang="en-US" dirty="0" smtClean="0"/>
              <a:t>more.</a:t>
            </a:r>
          </a:p>
          <a:p>
            <a:endParaRPr lang="en-US" dirty="0" smtClean="0"/>
          </a:p>
          <a:p>
            <a:r>
              <a:rPr lang="en-US" u="sng" dirty="0" smtClean="0"/>
              <a:t>Dropbox</a:t>
            </a:r>
            <a:r>
              <a:rPr lang="en-US" dirty="0" smtClean="0"/>
              <a:t> – File sharing and storage system</a:t>
            </a:r>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647200"/>
            <a:ext cx="685800" cy="6858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513" y="2514600"/>
            <a:ext cx="623887" cy="623887"/>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600" y="3428999"/>
            <a:ext cx="703659" cy="703659"/>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8600" y="4343400"/>
            <a:ext cx="690562" cy="690562"/>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8036" y="5257800"/>
            <a:ext cx="631126" cy="631126"/>
          </a:xfrm>
          <a:prstGeom prst="rect">
            <a:avLst/>
          </a:prstGeom>
        </p:spPr>
      </p:pic>
    </p:spTree>
    <p:extLst>
      <p:ext uri="{BB962C8B-B14F-4D97-AF65-F5344CB8AC3E}">
        <p14:creationId xmlns:p14="http://schemas.microsoft.com/office/powerpoint/2010/main" val="392660163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301752" y="15240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sp>
        <p:nvSpPr>
          <p:cNvPr id="5" name="Content Placeholder 2"/>
          <p:cNvSpPr txBox="1">
            <a:spLocks/>
          </p:cNvSpPr>
          <p:nvPr/>
        </p:nvSpPr>
        <p:spPr>
          <a:xfrm>
            <a:off x="454152" y="1676400"/>
            <a:ext cx="8503920" cy="457504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marL="0" indent="0" algn="ctr">
              <a:buNone/>
            </a:pPr>
            <a:endParaRPr lang="en-US" dirty="0" smtClean="0"/>
          </a:p>
          <a:p>
            <a:pPr marL="0" indent="0" algn="ctr">
              <a:buNone/>
            </a:pPr>
            <a:r>
              <a:rPr lang="en-US" dirty="0" smtClean="0"/>
              <a:t>Accountability </a:t>
            </a:r>
            <a:r>
              <a:rPr lang="en-US" dirty="0"/>
              <a:t>breeds response-ability.</a:t>
            </a:r>
          </a:p>
          <a:p>
            <a:pPr marL="0" indent="0" algn="ctr">
              <a:buNone/>
            </a:pPr>
            <a:endParaRPr lang="en-US" dirty="0"/>
          </a:p>
          <a:p>
            <a:pPr marL="0" indent="0" algn="ctr">
              <a:buNone/>
            </a:pPr>
            <a:r>
              <a:rPr lang="en-US" dirty="0" smtClean="0"/>
              <a:t> - Stephen </a:t>
            </a:r>
            <a:r>
              <a:rPr lang="en-US" dirty="0"/>
              <a:t>Covey</a:t>
            </a:r>
          </a:p>
        </p:txBody>
      </p:sp>
    </p:spTree>
    <p:extLst>
      <p:ext uri="{BB962C8B-B14F-4D97-AF65-F5344CB8AC3E}">
        <p14:creationId xmlns:p14="http://schemas.microsoft.com/office/powerpoint/2010/main" val="93021351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99" y="381000"/>
            <a:ext cx="8534400" cy="758952"/>
          </a:xfrm>
        </p:spPr>
        <p:txBody>
          <a:bodyPr>
            <a:normAutofit fontScale="90000"/>
          </a:bodyPr>
          <a:lstStyle/>
          <a:p>
            <a:r>
              <a:rPr lang="en-US" dirty="0"/>
              <a:t>6</a:t>
            </a:r>
            <a:r>
              <a:rPr lang="en-US" dirty="0" smtClean="0"/>
              <a:t>) Staying the course requires </a:t>
            </a:r>
            <a:br>
              <a:rPr lang="en-US" dirty="0" smtClean="0"/>
            </a:br>
            <a:r>
              <a:rPr lang="en-US" dirty="0" smtClean="0"/>
              <a:t>flexibility, focus, and accountability</a:t>
            </a:r>
            <a:endParaRPr lang="en-US" sz="2400" dirty="0"/>
          </a:p>
        </p:txBody>
      </p:sp>
      <p:sp>
        <p:nvSpPr>
          <p:cNvPr id="3" name="Content Placeholder 2"/>
          <p:cNvSpPr>
            <a:spLocks noGrp="1"/>
          </p:cNvSpPr>
          <p:nvPr>
            <p:ph sz="quarter" idx="1"/>
          </p:nvPr>
        </p:nvSpPr>
        <p:spPr>
          <a:xfrm>
            <a:off x="454152" y="3505200"/>
            <a:ext cx="8503920" cy="4575048"/>
          </a:xfrm>
        </p:spPr>
        <p:txBody>
          <a:bodyPr>
            <a:normAutofit/>
          </a:bodyPr>
          <a:lstStyle/>
          <a:p>
            <a:pPr marL="0" indent="0" algn="ctr">
              <a:buNone/>
            </a:pPr>
            <a:endParaRPr lang="en-US" dirty="0" smtClean="0"/>
          </a:p>
          <a:p>
            <a:pPr marL="0" indent="0" algn="ctr">
              <a:buNone/>
            </a:pPr>
            <a:endParaRPr lang="en-US" dirty="0" smtClean="0"/>
          </a:p>
          <a:p>
            <a:pPr marL="0" indent="0" algn="ctr">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2179320"/>
            <a:ext cx="8103869" cy="2743200"/>
          </a:xfrm>
          <a:prstGeom prst="rect">
            <a:avLst/>
          </a:prstGeom>
        </p:spPr>
      </p:pic>
    </p:spTree>
    <p:extLst>
      <p:ext uri="{BB962C8B-B14F-4D97-AF65-F5344CB8AC3E}">
        <p14:creationId xmlns:p14="http://schemas.microsoft.com/office/powerpoint/2010/main" val="198410221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057399"/>
            <a:ext cx="7281062" cy="3429001"/>
          </a:xfrm>
          <a:prstGeom prst="rect">
            <a:avLst/>
          </a:prstGeom>
        </p:spPr>
      </p:pic>
    </p:spTree>
    <p:extLst>
      <p:ext uri="{BB962C8B-B14F-4D97-AF65-F5344CB8AC3E}">
        <p14:creationId xmlns:p14="http://schemas.microsoft.com/office/powerpoint/2010/main" val="201723319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828800"/>
            <a:ext cx="6629399" cy="4131704"/>
          </a:xfrm>
          <a:prstGeom prst="rect">
            <a:avLst/>
          </a:prstGeom>
        </p:spPr>
      </p:pic>
    </p:spTree>
    <p:extLst>
      <p:ext uri="{BB962C8B-B14F-4D97-AF65-F5344CB8AC3E}">
        <p14:creationId xmlns:p14="http://schemas.microsoft.com/office/powerpoint/2010/main" val="2338168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5627" y="1828800"/>
            <a:ext cx="6568945" cy="4131704"/>
          </a:xfrm>
          <a:prstGeom prst="rect">
            <a:avLst/>
          </a:prstGeom>
        </p:spPr>
      </p:pic>
    </p:spTree>
    <p:extLst>
      <p:ext uri="{BB962C8B-B14F-4D97-AF65-F5344CB8AC3E}">
        <p14:creationId xmlns:p14="http://schemas.microsoft.com/office/powerpoint/2010/main" val="6420476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6552" y="1828800"/>
            <a:ext cx="6427095" cy="4131704"/>
          </a:xfrm>
          <a:prstGeom prst="rect">
            <a:avLst/>
          </a:prstGeom>
        </p:spPr>
      </p:pic>
    </p:spTree>
    <p:extLst>
      <p:ext uri="{BB962C8B-B14F-4D97-AF65-F5344CB8AC3E}">
        <p14:creationId xmlns:p14="http://schemas.microsoft.com/office/powerpoint/2010/main" val="240024497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209800"/>
            <a:ext cx="7413813" cy="2973902"/>
          </a:xfrm>
          <a:prstGeom prst="rect">
            <a:avLst/>
          </a:prstGeom>
        </p:spPr>
      </p:pic>
    </p:spTree>
    <p:extLst>
      <p:ext uri="{BB962C8B-B14F-4D97-AF65-F5344CB8AC3E}">
        <p14:creationId xmlns:p14="http://schemas.microsoft.com/office/powerpoint/2010/main" val="255986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684565"/>
            <a:ext cx="5668258" cy="4229392"/>
          </a:xfrm>
          <a:prstGeom prst="rect">
            <a:avLst/>
          </a:prstGeom>
        </p:spPr>
      </p:pic>
    </p:spTree>
    <p:extLst>
      <p:ext uri="{BB962C8B-B14F-4D97-AF65-F5344CB8AC3E}">
        <p14:creationId xmlns:p14="http://schemas.microsoft.com/office/powerpoint/2010/main" val="60687040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 a Brave Leader?</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6062" y="2209800"/>
            <a:ext cx="5178088" cy="2973902"/>
          </a:xfrm>
          <a:prstGeom prst="rect">
            <a:avLst/>
          </a:prstGeom>
        </p:spPr>
      </p:pic>
    </p:spTree>
    <p:extLst>
      <p:ext uri="{BB962C8B-B14F-4D97-AF65-F5344CB8AC3E}">
        <p14:creationId xmlns:p14="http://schemas.microsoft.com/office/powerpoint/2010/main" val="27737192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758952"/>
          </a:xfrm>
        </p:spPr>
        <p:txBody>
          <a:bodyPr>
            <a:normAutofit/>
          </a:bodyPr>
          <a:lstStyle/>
          <a:p>
            <a:r>
              <a:rPr lang="en-US" dirty="0" smtClean="0"/>
              <a:t>A Pep Talk </a:t>
            </a:r>
            <a:endParaRPr lang="en-US" dirty="0"/>
          </a:p>
        </p:txBody>
      </p:sp>
    </p:spTree>
    <p:extLst>
      <p:ext uri="{BB962C8B-B14F-4D97-AF65-F5344CB8AC3E}">
        <p14:creationId xmlns:p14="http://schemas.microsoft.com/office/powerpoint/2010/main" val="10528948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be your </a:t>
            </a:r>
            <a:r>
              <a:rPr lang="en-US" dirty="0" err="1" smtClean="0"/>
              <a:t>SpaceJam</a:t>
            </a:r>
            <a:r>
              <a:rPr lang="en-US" dirty="0" smtClean="0"/>
              <a: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600" y="1828800"/>
            <a:ext cx="7164400" cy="4012064"/>
          </a:xfrm>
          <a:prstGeom prst="rect">
            <a:avLst/>
          </a:prstGeom>
        </p:spPr>
      </p:pic>
    </p:spTree>
    <p:extLst>
      <p:ext uri="{BB962C8B-B14F-4D97-AF65-F5344CB8AC3E}">
        <p14:creationId xmlns:p14="http://schemas.microsoft.com/office/powerpoint/2010/main" val="606397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676400"/>
            <a:ext cx="5668258" cy="4245722"/>
          </a:xfrm>
          <a:prstGeom prst="rect">
            <a:avLst/>
          </a:prstGeom>
        </p:spPr>
      </p:pic>
    </p:spTree>
    <p:extLst>
      <p:ext uri="{BB962C8B-B14F-4D97-AF65-F5344CB8AC3E}">
        <p14:creationId xmlns:p14="http://schemas.microsoft.com/office/powerpoint/2010/main" val="1590894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a:bodyPr>
          <a:lstStyle/>
          <a:p>
            <a:r>
              <a:rPr lang="en-US" dirty="0" smtClean="0"/>
              <a:t>1) Brave Leadership Traits</a:t>
            </a:r>
            <a:endParaRPr lang="en-US" dirty="0"/>
          </a:p>
        </p:txBody>
      </p:sp>
      <p:sp>
        <p:nvSpPr>
          <p:cNvPr id="5" name="Content Placeholder 4"/>
          <p:cNvSpPr>
            <a:spLocks noGrp="1"/>
          </p:cNvSpPr>
          <p:nvPr>
            <p:ph sz="quarter" idx="1"/>
          </p:nvPr>
        </p:nvSpPr>
        <p:spPr/>
        <p:txBody>
          <a:bodyPr/>
          <a:lstStyle/>
          <a:p>
            <a:pPr marL="0" indent="0" algn="ctr">
              <a:buNone/>
            </a:pPr>
            <a:endParaRPr lang="en-US" dirty="0" smtClean="0"/>
          </a:p>
          <a:p>
            <a:pPr marL="0" indent="0" algn="ctr">
              <a:buNone/>
            </a:pPr>
            <a:r>
              <a:rPr lang="en-US" dirty="0" smtClean="0"/>
              <a:t>Others are influenced by our own </a:t>
            </a:r>
            <a:r>
              <a:rPr lang="en-US" dirty="0" err="1" smtClean="0"/>
              <a:t>Nonverbals</a:t>
            </a:r>
            <a:endParaRPr lang="en-US" dirty="0" smtClean="0"/>
          </a:p>
          <a:p>
            <a:pPr marL="0" indent="0" algn="ctr">
              <a:buNone/>
            </a:pPr>
            <a:r>
              <a:rPr lang="en-US" dirty="0" smtClean="0"/>
              <a:t>But….</a:t>
            </a:r>
          </a:p>
          <a:p>
            <a:pPr marL="0" indent="0" algn="ctr">
              <a:buNone/>
            </a:pPr>
            <a:r>
              <a:rPr lang="en-US" dirty="0" smtClean="0"/>
              <a:t>So are we</a:t>
            </a:r>
            <a:endParaRPr lang="en-US" dirty="0"/>
          </a:p>
        </p:txBody>
      </p:sp>
    </p:spTree>
    <p:extLst>
      <p:ext uri="{BB962C8B-B14F-4D97-AF65-F5344CB8AC3E}">
        <p14:creationId xmlns:p14="http://schemas.microsoft.com/office/powerpoint/2010/main" val="37017795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11066</TotalTime>
  <Words>3497</Words>
  <Application>Microsoft Office PowerPoint</Application>
  <PresentationFormat>On-screen Show (4:3)</PresentationFormat>
  <Paragraphs>490</Paragraphs>
  <Slides>72</Slides>
  <Notes>72</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Civic</vt:lpstr>
      <vt:lpstr>6 Ideas for Brave Leadership:  You are a Brave Rural Health Network Leader!</vt:lpstr>
      <vt:lpstr>The Shadow of Challenge</vt:lpstr>
      <vt:lpstr>Brave Leadership</vt:lpstr>
      <vt:lpstr>6 Ideas for Brave Leadership</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1) Brave Leadership Traits</vt:lpstr>
      <vt:lpstr>6 Ideas for Brave Leadership</vt:lpstr>
      <vt:lpstr>PowerPoint Presentation</vt:lpstr>
      <vt:lpstr>PowerPoint Presentation</vt:lpstr>
      <vt:lpstr>PowerPoint Presentation</vt:lpstr>
      <vt:lpstr>   2) Your Behaviors Impact How You Lead: </vt:lpstr>
      <vt:lpstr>   2) Your Behaviors Impact How You Lead: Transparency and Communication </vt:lpstr>
      <vt:lpstr>   2) Your Behaviors Impact How You Lead: Transparency and Communication </vt:lpstr>
      <vt:lpstr>6 Ideas for Brave Leadership</vt:lpstr>
      <vt:lpstr>PowerPoint Presentation</vt:lpstr>
      <vt:lpstr>3) No Strategy, No Mission</vt:lpstr>
      <vt:lpstr>PowerPoint Presentation</vt:lpstr>
      <vt:lpstr>PowerPoint Presentation</vt:lpstr>
      <vt:lpstr>3) No Strategy, No Mission</vt:lpstr>
      <vt:lpstr>3) No Strategy, No Mission</vt:lpstr>
      <vt:lpstr>3) No Strategy, No Mission</vt:lpstr>
      <vt:lpstr>3) No Strategy, No Mission</vt:lpstr>
      <vt:lpstr>3) No Strategy, No Mission</vt:lpstr>
      <vt:lpstr>3) No Strategy, No Mission</vt:lpstr>
      <vt:lpstr>3) No Strategy, No Mission</vt:lpstr>
      <vt:lpstr>6 Ideas for Brave Leadership</vt:lpstr>
      <vt:lpstr>4) Make the Connection</vt:lpstr>
      <vt:lpstr>4) Make the Connection</vt:lpstr>
      <vt:lpstr>4) Make the Connection</vt:lpstr>
      <vt:lpstr>4) Make the Connection</vt:lpstr>
      <vt:lpstr>4) Make the Connection</vt:lpstr>
      <vt:lpstr>4) Make the Connection</vt:lpstr>
      <vt:lpstr>4) Make the Connection</vt:lpstr>
      <vt:lpstr>4) Make the Connection</vt:lpstr>
      <vt:lpstr>6 Ideas for Brave Leadership</vt:lpstr>
      <vt:lpstr>5) To Sell is Rural</vt:lpstr>
      <vt:lpstr>5) To Sell is Rural</vt:lpstr>
      <vt:lpstr>5) To Sell is Rural</vt:lpstr>
      <vt:lpstr>5) To Sell is Rural</vt:lpstr>
      <vt:lpstr>5) To Sell is Rural</vt:lpstr>
      <vt:lpstr>5) To Sell is Rural</vt:lpstr>
      <vt:lpstr>5) To Sell is Rural</vt:lpstr>
      <vt:lpstr>5) To Sell is Rural</vt:lpstr>
      <vt:lpstr>5) To Sell is Rural</vt:lpstr>
      <vt:lpstr>5) To Sell is Rural</vt:lpstr>
      <vt:lpstr>6 Ideas for Brave Leadership</vt:lpstr>
      <vt:lpstr>6) Staying the course requires  flexibility, focus, and accountability</vt:lpstr>
      <vt:lpstr>6) Staying the course requires  flexibility, focus, and accountability</vt:lpstr>
      <vt:lpstr>6) Staying the course requires  flexibility, focus, and accountability</vt:lpstr>
      <vt:lpstr>6) Staying the course requires  flexibility, focus, and accountability</vt:lpstr>
      <vt:lpstr>6) Staying the course requires  flexibility, focus, and accountability</vt:lpstr>
      <vt:lpstr>6) Staying the course requires  flexibility, focus, and accountability</vt:lpstr>
      <vt:lpstr>6) Staying the course requires  flexibility, focus, and accountability</vt:lpstr>
      <vt:lpstr>6) Staying the course requires  flexibility, focus, and accountability</vt:lpstr>
      <vt:lpstr>Who’s a Brave Leader?</vt:lpstr>
      <vt:lpstr>Who’s a Brave Leader?</vt:lpstr>
      <vt:lpstr>Who’s a Brave Leader?</vt:lpstr>
      <vt:lpstr>Who’s a Brave Leader?</vt:lpstr>
      <vt:lpstr>Who’s a Brave Leader?</vt:lpstr>
      <vt:lpstr>Who’s a Brave Leader?</vt:lpstr>
      <vt:lpstr>A Pep Talk </vt:lpstr>
      <vt:lpstr>What will be your SpaceJam?</vt:lpstr>
    </vt:vector>
  </TitlesOfParts>
  <Company>Select Medical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 Ideas for Brave Leadership:  You are a Brave Rural Health Network Leader</dc:title>
  <dc:creator>Tenenbaum, Jordan D.</dc:creator>
  <cp:lastModifiedBy>Tenenbaum, Jordan D.</cp:lastModifiedBy>
  <cp:revision>113</cp:revision>
  <cp:lastPrinted>2015-01-12T17:36:57Z</cp:lastPrinted>
  <dcterms:created xsi:type="dcterms:W3CDTF">2014-12-22T23:11:25Z</dcterms:created>
  <dcterms:modified xsi:type="dcterms:W3CDTF">2015-01-13T00:53:30Z</dcterms:modified>
</cp:coreProperties>
</file>