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Default Extension="gif" ContentType="image/gif"/>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34"/>
  </p:notesMasterIdLst>
  <p:handoutMasterIdLst>
    <p:handoutMasterId r:id="rId35"/>
  </p:handoutMasterIdLst>
  <p:sldIdLst>
    <p:sldId id="257" r:id="rId3"/>
    <p:sldId id="301" r:id="rId4"/>
    <p:sldId id="266" r:id="rId5"/>
    <p:sldId id="267" r:id="rId6"/>
    <p:sldId id="298" r:id="rId7"/>
    <p:sldId id="299" r:id="rId8"/>
    <p:sldId id="272" r:id="rId9"/>
    <p:sldId id="268" r:id="rId10"/>
    <p:sldId id="258" r:id="rId11"/>
    <p:sldId id="302" r:id="rId12"/>
    <p:sldId id="269" r:id="rId13"/>
    <p:sldId id="270" r:id="rId14"/>
    <p:sldId id="303" r:id="rId15"/>
    <p:sldId id="304" r:id="rId16"/>
    <p:sldId id="273" r:id="rId17"/>
    <p:sldId id="310" r:id="rId18"/>
    <p:sldId id="312" r:id="rId19"/>
    <p:sldId id="311" r:id="rId20"/>
    <p:sldId id="309" r:id="rId21"/>
    <p:sldId id="313" r:id="rId22"/>
    <p:sldId id="308" r:id="rId23"/>
    <p:sldId id="307" r:id="rId24"/>
    <p:sldId id="306" r:id="rId25"/>
    <p:sldId id="305" r:id="rId26"/>
    <p:sldId id="314" r:id="rId27"/>
    <p:sldId id="316" r:id="rId28"/>
    <p:sldId id="300" r:id="rId29"/>
    <p:sldId id="315" r:id="rId30"/>
    <p:sldId id="297" r:id="rId31"/>
    <p:sldId id="294" r:id="rId32"/>
    <p:sldId id="29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95" autoAdjust="0"/>
    <p:restoredTop sz="94643" autoAdjust="0"/>
  </p:normalViewPr>
  <p:slideViewPr>
    <p:cSldViewPr snapToGrid="0" showGuides="1">
      <p:cViewPr>
        <p:scale>
          <a:sx n="69" d="100"/>
          <a:sy n="69" d="100"/>
        </p:scale>
        <p:origin x="-78" y="-30"/>
      </p:cViewPr>
      <p:guideLst>
        <p:guide orient="horz" pos="2160"/>
        <p:guide pos="3840"/>
      </p:guideLst>
    </p:cSldViewPr>
  </p:slideViewPr>
  <p:outlineViewPr>
    <p:cViewPr>
      <p:scale>
        <a:sx n="33" d="100"/>
        <a:sy n="33" d="100"/>
      </p:scale>
      <p:origin x="42"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5" d="100"/>
          <a:sy n="85" d="100"/>
        </p:scale>
        <p:origin x="-315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C4EA26-E4FA-4B02-BF0C-01FD8EC3087B}"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616A9F6E-C102-4896-A880-5CE040A293BC}">
      <dgm:prSet/>
      <dgm:spPr>
        <a:solidFill>
          <a:schemeClr val="lt1">
            <a:hueOff val="0"/>
            <a:satOff val="0"/>
            <a:lumOff val="0"/>
            <a:alpha val="56000"/>
          </a:schemeClr>
        </a:solidFill>
      </dgm:spPr>
      <dgm:t>
        <a:bodyPr/>
        <a:lstStyle/>
        <a:p>
          <a:pPr rtl="0"/>
          <a:r>
            <a:rPr lang="en-US" dirty="0" smtClean="0"/>
            <a:t>We are a 501(c)3 health collaborative serving Union, Wallowa and Baker Counties, a frontier region in Northeast Oregon.</a:t>
          </a:r>
          <a:endParaRPr lang="en-US" dirty="0"/>
        </a:p>
      </dgm:t>
    </dgm:pt>
    <dgm:pt modelId="{26ADA036-8D66-4889-8E5D-92E4CF518E4D}" type="parTrans" cxnId="{D62ADF5E-F608-4DD7-BFDA-F42A7361A8AD}">
      <dgm:prSet/>
      <dgm:spPr/>
      <dgm:t>
        <a:bodyPr/>
        <a:lstStyle/>
        <a:p>
          <a:endParaRPr lang="en-US"/>
        </a:p>
      </dgm:t>
    </dgm:pt>
    <dgm:pt modelId="{34068E1D-3443-485F-B672-B7979CE56574}" type="sibTrans" cxnId="{D62ADF5E-F608-4DD7-BFDA-F42A7361A8AD}">
      <dgm:prSet/>
      <dgm:spPr/>
      <dgm:t>
        <a:bodyPr/>
        <a:lstStyle/>
        <a:p>
          <a:endParaRPr lang="en-US"/>
        </a:p>
      </dgm:t>
    </dgm:pt>
    <dgm:pt modelId="{B7490E00-AE99-4A70-9FD9-20BC0CB36695}">
      <dgm:prSet/>
      <dgm:spPr>
        <a:solidFill>
          <a:schemeClr val="lt1">
            <a:hueOff val="0"/>
            <a:satOff val="0"/>
            <a:lumOff val="0"/>
            <a:alpha val="18000"/>
          </a:schemeClr>
        </a:solidFill>
      </dgm:spPr>
      <dgm:t>
        <a:bodyPr/>
        <a:lstStyle/>
        <a:p>
          <a:pPr rtl="0"/>
          <a:r>
            <a:rPr lang="en-US" dirty="0" smtClean="0"/>
            <a:t>Our mission is to increase access to and quality of integrated health care for all Northeast Oregon residents by identifying system gaps, facilitating community developed solutions, and advocating for heath policy change.</a:t>
          </a:r>
          <a:endParaRPr lang="en-US" dirty="0"/>
        </a:p>
      </dgm:t>
    </dgm:pt>
    <dgm:pt modelId="{ED61E754-E78A-4315-8C27-67682F3760DE}" type="parTrans" cxnId="{F9D11B16-0E34-4BEB-B757-54EC5C8CBA01}">
      <dgm:prSet/>
      <dgm:spPr/>
      <dgm:t>
        <a:bodyPr/>
        <a:lstStyle/>
        <a:p>
          <a:endParaRPr lang="en-US"/>
        </a:p>
      </dgm:t>
    </dgm:pt>
    <dgm:pt modelId="{173CF526-BF18-4970-B128-9A642A31DFD5}" type="sibTrans" cxnId="{F9D11B16-0E34-4BEB-B757-54EC5C8CBA01}">
      <dgm:prSet/>
      <dgm:spPr/>
      <dgm:t>
        <a:bodyPr/>
        <a:lstStyle/>
        <a:p>
          <a:endParaRPr lang="en-US"/>
        </a:p>
      </dgm:t>
    </dgm:pt>
    <dgm:pt modelId="{33DE44E2-4004-4FA6-B277-BE2BE5BBDF72}" type="pres">
      <dgm:prSet presAssocID="{D7C4EA26-E4FA-4B02-BF0C-01FD8EC3087B}" presName="Name0" presStyleCnt="0">
        <dgm:presLayoutVars>
          <dgm:chMax val="7"/>
          <dgm:dir/>
          <dgm:animLvl val="lvl"/>
          <dgm:resizeHandles val="exact"/>
        </dgm:presLayoutVars>
      </dgm:prSet>
      <dgm:spPr/>
      <dgm:t>
        <a:bodyPr/>
        <a:lstStyle/>
        <a:p>
          <a:endParaRPr lang="en-US"/>
        </a:p>
      </dgm:t>
    </dgm:pt>
    <dgm:pt modelId="{00B04F45-DF27-422A-B450-B60AC6F3B666}" type="pres">
      <dgm:prSet presAssocID="{616A9F6E-C102-4896-A880-5CE040A293BC}" presName="circle1" presStyleLbl="node1" presStyleIdx="0" presStyleCnt="2"/>
      <dgm:spPr>
        <a:solidFill>
          <a:schemeClr val="accent2">
            <a:lumMod val="40000"/>
            <a:lumOff val="60000"/>
          </a:schemeClr>
        </a:solidFill>
        <a:ln>
          <a:solidFill>
            <a:schemeClr val="accent2">
              <a:lumMod val="40000"/>
              <a:lumOff val="60000"/>
            </a:schemeClr>
          </a:solidFill>
        </a:ln>
      </dgm:spPr>
    </dgm:pt>
    <dgm:pt modelId="{9FAE2C64-F647-4727-900E-BD8F43C37E58}" type="pres">
      <dgm:prSet presAssocID="{616A9F6E-C102-4896-A880-5CE040A293BC}" presName="space" presStyleCnt="0"/>
      <dgm:spPr/>
    </dgm:pt>
    <dgm:pt modelId="{E88DD1EC-F388-480D-ABA3-9C785D4585BF}" type="pres">
      <dgm:prSet presAssocID="{616A9F6E-C102-4896-A880-5CE040A293BC}" presName="rect1" presStyleLbl="alignAcc1" presStyleIdx="0" presStyleCnt="2"/>
      <dgm:spPr/>
      <dgm:t>
        <a:bodyPr/>
        <a:lstStyle/>
        <a:p>
          <a:endParaRPr lang="en-US"/>
        </a:p>
      </dgm:t>
    </dgm:pt>
    <dgm:pt modelId="{87DB0358-2ECB-483B-ACA5-78975219B4D7}" type="pres">
      <dgm:prSet presAssocID="{B7490E00-AE99-4A70-9FD9-20BC0CB36695}" presName="vertSpace2" presStyleLbl="node1" presStyleIdx="0" presStyleCnt="2"/>
      <dgm:spPr/>
    </dgm:pt>
    <dgm:pt modelId="{DFA0005E-1B0C-444F-BE03-D17272FE9F4A}" type="pres">
      <dgm:prSet presAssocID="{B7490E00-AE99-4A70-9FD9-20BC0CB36695}" presName="circle2" presStyleLbl="node1" presStyleIdx="1" presStyleCnt="2"/>
      <dgm:spPr>
        <a:solidFill>
          <a:schemeClr val="accent2">
            <a:lumMod val="60000"/>
            <a:lumOff val="40000"/>
          </a:schemeClr>
        </a:solidFill>
      </dgm:spPr>
    </dgm:pt>
    <dgm:pt modelId="{7B0BDC4A-1A11-43AD-B896-EE3D3F6B9BEB}" type="pres">
      <dgm:prSet presAssocID="{B7490E00-AE99-4A70-9FD9-20BC0CB36695}" presName="rect2" presStyleLbl="alignAcc1" presStyleIdx="1" presStyleCnt="2" custLinFactNeighborX="335" custLinFactNeighborY="12060"/>
      <dgm:spPr/>
      <dgm:t>
        <a:bodyPr/>
        <a:lstStyle/>
        <a:p>
          <a:endParaRPr lang="en-US"/>
        </a:p>
      </dgm:t>
    </dgm:pt>
    <dgm:pt modelId="{81AB1AC3-9F98-42D2-9974-6CC36E4B1E79}" type="pres">
      <dgm:prSet presAssocID="{616A9F6E-C102-4896-A880-5CE040A293BC}" presName="rect1ParTxNoCh" presStyleLbl="alignAcc1" presStyleIdx="1" presStyleCnt="2">
        <dgm:presLayoutVars>
          <dgm:chMax val="1"/>
          <dgm:bulletEnabled val="1"/>
        </dgm:presLayoutVars>
      </dgm:prSet>
      <dgm:spPr/>
      <dgm:t>
        <a:bodyPr/>
        <a:lstStyle/>
        <a:p>
          <a:endParaRPr lang="en-US"/>
        </a:p>
      </dgm:t>
    </dgm:pt>
    <dgm:pt modelId="{7DC46C63-2F10-4FE1-9755-53C701A7D2A0}" type="pres">
      <dgm:prSet presAssocID="{B7490E00-AE99-4A70-9FD9-20BC0CB36695}" presName="rect2ParTxNoCh" presStyleLbl="alignAcc1" presStyleIdx="1" presStyleCnt="2">
        <dgm:presLayoutVars>
          <dgm:chMax val="1"/>
          <dgm:bulletEnabled val="1"/>
        </dgm:presLayoutVars>
      </dgm:prSet>
      <dgm:spPr/>
      <dgm:t>
        <a:bodyPr/>
        <a:lstStyle/>
        <a:p>
          <a:endParaRPr lang="en-US"/>
        </a:p>
      </dgm:t>
    </dgm:pt>
  </dgm:ptLst>
  <dgm:cxnLst>
    <dgm:cxn modelId="{5042C3F9-024D-44FA-87E7-2BA1D87BE227}" type="presOf" srcId="{616A9F6E-C102-4896-A880-5CE040A293BC}" destId="{E88DD1EC-F388-480D-ABA3-9C785D4585BF}" srcOrd="0" destOrd="0" presId="urn:microsoft.com/office/officeart/2005/8/layout/target3"/>
    <dgm:cxn modelId="{C3B7EB9F-62B0-4384-96A1-F00CE8EBB473}" type="presOf" srcId="{D7C4EA26-E4FA-4B02-BF0C-01FD8EC3087B}" destId="{33DE44E2-4004-4FA6-B277-BE2BE5BBDF72}" srcOrd="0" destOrd="0" presId="urn:microsoft.com/office/officeart/2005/8/layout/target3"/>
    <dgm:cxn modelId="{488EEA99-AD7D-417A-B6A0-9DC90280272A}" type="presOf" srcId="{B7490E00-AE99-4A70-9FD9-20BC0CB36695}" destId="{7B0BDC4A-1A11-43AD-B896-EE3D3F6B9BEB}" srcOrd="0" destOrd="0" presId="urn:microsoft.com/office/officeart/2005/8/layout/target3"/>
    <dgm:cxn modelId="{13447A0E-ED65-461B-9EB0-8CC93D563743}" type="presOf" srcId="{616A9F6E-C102-4896-A880-5CE040A293BC}" destId="{81AB1AC3-9F98-42D2-9974-6CC36E4B1E79}" srcOrd="1" destOrd="0" presId="urn:microsoft.com/office/officeart/2005/8/layout/target3"/>
    <dgm:cxn modelId="{F9D11B16-0E34-4BEB-B757-54EC5C8CBA01}" srcId="{D7C4EA26-E4FA-4B02-BF0C-01FD8EC3087B}" destId="{B7490E00-AE99-4A70-9FD9-20BC0CB36695}" srcOrd="1" destOrd="0" parTransId="{ED61E754-E78A-4315-8C27-67682F3760DE}" sibTransId="{173CF526-BF18-4970-B128-9A642A31DFD5}"/>
    <dgm:cxn modelId="{1884DDBB-46A9-4902-B977-E953940ECB72}" type="presOf" srcId="{B7490E00-AE99-4A70-9FD9-20BC0CB36695}" destId="{7DC46C63-2F10-4FE1-9755-53C701A7D2A0}" srcOrd="1" destOrd="0" presId="urn:microsoft.com/office/officeart/2005/8/layout/target3"/>
    <dgm:cxn modelId="{D62ADF5E-F608-4DD7-BFDA-F42A7361A8AD}" srcId="{D7C4EA26-E4FA-4B02-BF0C-01FD8EC3087B}" destId="{616A9F6E-C102-4896-A880-5CE040A293BC}" srcOrd="0" destOrd="0" parTransId="{26ADA036-8D66-4889-8E5D-92E4CF518E4D}" sibTransId="{34068E1D-3443-485F-B672-B7979CE56574}"/>
    <dgm:cxn modelId="{350BA815-7FBA-40B8-87B8-644FE721A578}" type="presParOf" srcId="{33DE44E2-4004-4FA6-B277-BE2BE5BBDF72}" destId="{00B04F45-DF27-422A-B450-B60AC6F3B666}" srcOrd="0" destOrd="0" presId="urn:microsoft.com/office/officeart/2005/8/layout/target3"/>
    <dgm:cxn modelId="{66B6D6A8-C53E-4717-ADC9-5D13A79E44A5}" type="presParOf" srcId="{33DE44E2-4004-4FA6-B277-BE2BE5BBDF72}" destId="{9FAE2C64-F647-4727-900E-BD8F43C37E58}" srcOrd="1" destOrd="0" presId="urn:microsoft.com/office/officeart/2005/8/layout/target3"/>
    <dgm:cxn modelId="{063EBB15-3308-4B8C-90AB-62B3EBEF8A0A}" type="presParOf" srcId="{33DE44E2-4004-4FA6-B277-BE2BE5BBDF72}" destId="{E88DD1EC-F388-480D-ABA3-9C785D4585BF}" srcOrd="2" destOrd="0" presId="urn:microsoft.com/office/officeart/2005/8/layout/target3"/>
    <dgm:cxn modelId="{71461735-7539-42BD-A30F-36B518166140}" type="presParOf" srcId="{33DE44E2-4004-4FA6-B277-BE2BE5BBDF72}" destId="{87DB0358-2ECB-483B-ACA5-78975219B4D7}" srcOrd="3" destOrd="0" presId="urn:microsoft.com/office/officeart/2005/8/layout/target3"/>
    <dgm:cxn modelId="{F5CB8247-9537-4A42-9E56-C9CD6861EB21}" type="presParOf" srcId="{33DE44E2-4004-4FA6-B277-BE2BE5BBDF72}" destId="{DFA0005E-1B0C-444F-BE03-D17272FE9F4A}" srcOrd="4" destOrd="0" presId="urn:microsoft.com/office/officeart/2005/8/layout/target3"/>
    <dgm:cxn modelId="{F7625E90-66FE-43C8-B408-1424926A5E9F}" type="presParOf" srcId="{33DE44E2-4004-4FA6-B277-BE2BE5BBDF72}" destId="{7B0BDC4A-1A11-43AD-B896-EE3D3F6B9BEB}" srcOrd="5" destOrd="0" presId="urn:microsoft.com/office/officeart/2005/8/layout/target3"/>
    <dgm:cxn modelId="{F931CC2B-0375-45F5-8613-FA0AD3E79C7B}" type="presParOf" srcId="{33DE44E2-4004-4FA6-B277-BE2BE5BBDF72}" destId="{81AB1AC3-9F98-42D2-9974-6CC36E4B1E79}" srcOrd="6" destOrd="0" presId="urn:microsoft.com/office/officeart/2005/8/layout/target3"/>
    <dgm:cxn modelId="{38B3414E-714D-4AF3-94E6-185D092BEF99}" type="presParOf" srcId="{33DE44E2-4004-4FA6-B277-BE2BE5BBDF72}" destId="{7DC46C63-2F10-4FE1-9755-53C701A7D2A0}" srcOrd="7"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8CA17C-0B7A-45BE-83AA-1764EE63B0B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346E6B6-2CBA-46C3-A04F-E715BDA7E416}">
      <dgm:prSet custT="1"/>
      <dgm:spPr>
        <a:solidFill>
          <a:schemeClr val="accent2">
            <a:lumMod val="75000"/>
            <a:alpha val="33000"/>
          </a:schemeClr>
        </a:solidFill>
      </dgm:spPr>
      <dgm:t>
        <a:bodyPr/>
        <a:lstStyle/>
        <a:p>
          <a:pPr rtl="0"/>
          <a:r>
            <a:rPr lang="en-US" sz="2400" b="1" dirty="0" smtClean="0"/>
            <a:t>Simple</a:t>
          </a:r>
          <a:endParaRPr lang="en-US" sz="2400" b="1" dirty="0"/>
        </a:p>
      </dgm:t>
    </dgm:pt>
    <dgm:pt modelId="{6534E259-A18E-4B5C-9686-242F4C0373F8}" type="parTrans" cxnId="{D6831BF7-6C5A-4B0A-91D3-23635BF40991}">
      <dgm:prSet/>
      <dgm:spPr/>
      <dgm:t>
        <a:bodyPr/>
        <a:lstStyle/>
        <a:p>
          <a:endParaRPr lang="en-US"/>
        </a:p>
      </dgm:t>
    </dgm:pt>
    <dgm:pt modelId="{15965C4C-D5BD-4723-B516-0290E188DD48}" type="sibTrans" cxnId="{D6831BF7-6C5A-4B0A-91D3-23635BF40991}">
      <dgm:prSet/>
      <dgm:spPr/>
      <dgm:t>
        <a:bodyPr/>
        <a:lstStyle/>
        <a:p>
          <a:endParaRPr lang="en-US"/>
        </a:p>
      </dgm:t>
    </dgm:pt>
    <dgm:pt modelId="{C32A60E6-66B1-4241-9417-2BF208AA2902}">
      <dgm:prSet custT="1"/>
      <dgm:spPr>
        <a:solidFill>
          <a:schemeClr val="accent4">
            <a:lumMod val="60000"/>
            <a:lumOff val="40000"/>
            <a:alpha val="48000"/>
          </a:schemeClr>
        </a:solidFill>
      </dgm:spPr>
      <dgm:t>
        <a:bodyPr/>
        <a:lstStyle/>
        <a:p>
          <a:pPr rtl="0"/>
          <a:r>
            <a:rPr lang="en-US" sz="2400" b="1" dirty="0" smtClean="0"/>
            <a:t>Clear</a:t>
          </a:r>
          <a:endParaRPr lang="en-US" sz="2400" b="1" dirty="0"/>
        </a:p>
      </dgm:t>
    </dgm:pt>
    <dgm:pt modelId="{494A6DB3-B425-472B-9801-284C95500670}" type="parTrans" cxnId="{6A8265C1-7C69-4064-850B-F2091D11A84F}">
      <dgm:prSet/>
      <dgm:spPr/>
      <dgm:t>
        <a:bodyPr/>
        <a:lstStyle/>
        <a:p>
          <a:endParaRPr lang="en-US"/>
        </a:p>
      </dgm:t>
    </dgm:pt>
    <dgm:pt modelId="{D1A8160F-6121-42EB-A563-5F58C4BD7CB2}" type="sibTrans" cxnId="{6A8265C1-7C69-4064-850B-F2091D11A84F}">
      <dgm:prSet/>
      <dgm:spPr/>
      <dgm:t>
        <a:bodyPr/>
        <a:lstStyle/>
        <a:p>
          <a:endParaRPr lang="en-US"/>
        </a:p>
      </dgm:t>
    </dgm:pt>
    <dgm:pt modelId="{AD019417-50D4-4F6A-9B19-5966AC15E148}">
      <dgm:prSet/>
      <dgm:spPr>
        <a:solidFill>
          <a:schemeClr val="accent6">
            <a:lumMod val="60000"/>
            <a:lumOff val="40000"/>
            <a:alpha val="52000"/>
          </a:schemeClr>
        </a:solidFill>
      </dgm:spPr>
      <dgm:t>
        <a:bodyPr/>
        <a:lstStyle/>
        <a:p>
          <a:pPr rtl="0"/>
          <a:r>
            <a:rPr lang="en-US" b="1" dirty="0" smtClean="0"/>
            <a:t>Well defined strategic goals and objectives</a:t>
          </a:r>
          <a:endParaRPr lang="en-US" b="1" dirty="0"/>
        </a:p>
      </dgm:t>
    </dgm:pt>
    <dgm:pt modelId="{D9372A4D-5C9F-468F-97AC-8CB1C4FCDD90}" type="parTrans" cxnId="{837BEB9C-0CF6-4010-A453-C5F9F74C3530}">
      <dgm:prSet/>
      <dgm:spPr/>
      <dgm:t>
        <a:bodyPr/>
        <a:lstStyle/>
        <a:p>
          <a:endParaRPr lang="en-US"/>
        </a:p>
      </dgm:t>
    </dgm:pt>
    <dgm:pt modelId="{A407DBAF-2AC0-4CDA-AE23-A9B760562BD8}" type="sibTrans" cxnId="{837BEB9C-0CF6-4010-A453-C5F9F74C3530}">
      <dgm:prSet/>
      <dgm:spPr/>
      <dgm:t>
        <a:bodyPr/>
        <a:lstStyle/>
        <a:p>
          <a:endParaRPr lang="en-US"/>
        </a:p>
      </dgm:t>
    </dgm:pt>
    <dgm:pt modelId="{ACBEEDCD-97A9-4C2D-8AF5-B2C37AC3E25A}">
      <dgm:prSet custT="1"/>
      <dgm:spPr>
        <a:solidFill>
          <a:schemeClr val="tx1">
            <a:alpha val="38000"/>
          </a:schemeClr>
        </a:solidFill>
      </dgm:spPr>
      <dgm:t>
        <a:bodyPr/>
        <a:lstStyle/>
        <a:p>
          <a:pPr rtl="0"/>
          <a:r>
            <a:rPr lang="en-US" sz="2400" b="1" dirty="0" smtClean="0"/>
            <a:t>Short</a:t>
          </a:r>
          <a:endParaRPr lang="en-US" sz="2400" b="1" dirty="0"/>
        </a:p>
      </dgm:t>
    </dgm:pt>
    <dgm:pt modelId="{84B0CA6D-0697-4258-B0A6-D9199D7B0F34}" type="parTrans" cxnId="{6DFDD78B-C1CD-4F61-B043-CBEF00BE3D18}">
      <dgm:prSet/>
      <dgm:spPr/>
      <dgm:t>
        <a:bodyPr/>
        <a:lstStyle/>
        <a:p>
          <a:endParaRPr lang="en-US"/>
        </a:p>
      </dgm:t>
    </dgm:pt>
    <dgm:pt modelId="{32B91CC0-2E23-4E26-88BD-CDAD213493E2}" type="sibTrans" cxnId="{6DFDD78B-C1CD-4F61-B043-CBEF00BE3D18}">
      <dgm:prSet/>
      <dgm:spPr/>
      <dgm:t>
        <a:bodyPr/>
        <a:lstStyle/>
        <a:p>
          <a:endParaRPr lang="en-US"/>
        </a:p>
      </dgm:t>
    </dgm:pt>
    <dgm:pt modelId="{03994EBD-426F-4728-950B-0C88B4D3AC36}" type="pres">
      <dgm:prSet presAssocID="{ED8CA17C-0B7A-45BE-83AA-1764EE63B0B1}" presName="CompostProcess" presStyleCnt="0">
        <dgm:presLayoutVars>
          <dgm:dir/>
          <dgm:resizeHandles val="exact"/>
        </dgm:presLayoutVars>
      </dgm:prSet>
      <dgm:spPr/>
      <dgm:t>
        <a:bodyPr/>
        <a:lstStyle/>
        <a:p>
          <a:endParaRPr lang="en-US"/>
        </a:p>
      </dgm:t>
    </dgm:pt>
    <dgm:pt modelId="{C5E52CE8-739F-4485-AB9C-65F40C633E95}" type="pres">
      <dgm:prSet presAssocID="{ED8CA17C-0B7A-45BE-83AA-1764EE63B0B1}" presName="arrow" presStyleLbl="bgShp" presStyleIdx="0" presStyleCnt="1" custLinFactNeighborX="-9130"/>
      <dgm:spPr/>
    </dgm:pt>
    <dgm:pt modelId="{94A4D247-8380-477E-87D8-94B13BF64E4C}" type="pres">
      <dgm:prSet presAssocID="{ED8CA17C-0B7A-45BE-83AA-1764EE63B0B1}" presName="linearProcess" presStyleCnt="0"/>
      <dgm:spPr/>
    </dgm:pt>
    <dgm:pt modelId="{AF508124-08D9-44FD-9AEC-3C0AE2E2CADD}" type="pres">
      <dgm:prSet presAssocID="{E346E6B6-2CBA-46C3-A04F-E715BDA7E416}" presName="textNode" presStyleLbl="node1" presStyleIdx="0" presStyleCnt="4">
        <dgm:presLayoutVars>
          <dgm:bulletEnabled val="1"/>
        </dgm:presLayoutVars>
      </dgm:prSet>
      <dgm:spPr/>
      <dgm:t>
        <a:bodyPr/>
        <a:lstStyle/>
        <a:p>
          <a:endParaRPr lang="en-US"/>
        </a:p>
      </dgm:t>
    </dgm:pt>
    <dgm:pt modelId="{D6350155-0B80-4C11-B503-0913655519EE}" type="pres">
      <dgm:prSet presAssocID="{15965C4C-D5BD-4723-B516-0290E188DD48}" presName="sibTrans" presStyleCnt="0"/>
      <dgm:spPr/>
    </dgm:pt>
    <dgm:pt modelId="{651D48C2-F38F-44A7-9D13-EE6E886F7266}" type="pres">
      <dgm:prSet presAssocID="{C32A60E6-66B1-4241-9417-2BF208AA2902}" presName="textNode" presStyleLbl="node1" presStyleIdx="1" presStyleCnt="4">
        <dgm:presLayoutVars>
          <dgm:bulletEnabled val="1"/>
        </dgm:presLayoutVars>
      </dgm:prSet>
      <dgm:spPr/>
      <dgm:t>
        <a:bodyPr/>
        <a:lstStyle/>
        <a:p>
          <a:endParaRPr lang="en-US"/>
        </a:p>
      </dgm:t>
    </dgm:pt>
    <dgm:pt modelId="{AAC960C6-BF62-40BB-BD9B-9C3598F234E5}" type="pres">
      <dgm:prSet presAssocID="{D1A8160F-6121-42EB-A563-5F58C4BD7CB2}" presName="sibTrans" presStyleCnt="0"/>
      <dgm:spPr/>
    </dgm:pt>
    <dgm:pt modelId="{582C98EA-A6C8-4566-AEAB-9B941120228D}" type="pres">
      <dgm:prSet presAssocID="{AD019417-50D4-4F6A-9B19-5966AC15E148}" presName="textNode" presStyleLbl="node1" presStyleIdx="2" presStyleCnt="4">
        <dgm:presLayoutVars>
          <dgm:bulletEnabled val="1"/>
        </dgm:presLayoutVars>
      </dgm:prSet>
      <dgm:spPr/>
      <dgm:t>
        <a:bodyPr/>
        <a:lstStyle/>
        <a:p>
          <a:endParaRPr lang="en-US"/>
        </a:p>
      </dgm:t>
    </dgm:pt>
    <dgm:pt modelId="{12DF92C2-EE0A-4E40-A406-7DB9141756BD}" type="pres">
      <dgm:prSet presAssocID="{A407DBAF-2AC0-4CDA-AE23-A9B760562BD8}" presName="sibTrans" presStyleCnt="0"/>
      <dgm:spPr/>
    </dgm:pt>
    <dgm:pt modelId="{01CC7439-ECDA-42BC-8E8D-F7A260BA1973}" type="pres">
      <dgm:prSet presAssocID="{ACBEEDCD-97A9-4C2D-8AF5-B2C37AC3E25A}" presName="textNode" presStyleLbl="node1" presStyleIdx="3" presStyleCnt="4">
        <dgm:presLayoutVars>
          <dgm:bulletEnabled val="1"/>
        </dgm:presLayoutVars>
      </dgm:prSet>
      <dgm:spPr/>
      <dgm:t>
        <a:bodyPr/>
        <a:lstStyle/>
        <a:p>
          <a:endParaRPr lang="en-US"/>
        </a:p>
      </dgm:t>
    </dgm:pt>
  </dgm:ptLst>
  <dgm:cxnLst>
    <dgm:cxn modelId="{6DFDD78B-C1CD-4F61-B043-CBEF00BE3D18}" srcId="{ED8CA17C-0B7A-45BE-83AA-1764EE63B0B1}" destId="{ACBEEDCD-97A9-4C2D-8AF5-B2C37AC3E25A}" srcOrd="3" destOrd="0" parTransId="{84B0CA6D-0697-4258-B0A6-D9199D7B0F34}" sibTransId="{32B91CC0-2E23-4E26-88BD-CDAD213493E2}"/>
    <dgm:cxn modelId="{BABFE5BA-909C-484B-9882-9B4819523461}" type="presOf" srcId="{ED8CA17C-0B7A-45BE-83AA-1764EE63B0B1}" destId="{03994EBD-426F-4728-950B-0C88B4D3AC36}" srcOrd="0" destOrd="0" presId="urn:microsoft.com/office/officeart/2005/8/layout/hProcess9"/>
    <dgm:cxn modelId="{D63F7518-69F6-4E52-AEC0-BEEB72CFD3BD}" type="presOf" srcId="{C32A60E6-66B1-4241-9417-2BF208AA2902}" destId="{651D48C2-F38F-44A7-9D13-EE6E886F7266}" srcOrd="0" destOrd="0" presId="urn:microsoft.com/office/officeart/2005/8/layout/hProcess9"/>
    <dgm:cxn modelId="{837BEB9C-0CF6-4010-A453-C5F9F74C3530}" srcId="{ED8CA17C-0B7A-45BE-83AA-1764EE63B0B1}" destId="{AD019417-50D4-4F6A-9B19-5966AC15E148}" srcOrd="2" destOrd="0" parTransId="{D9372A4D-5C9F-468F-97AC-8CB1C4FCDD90}" sibTransId="{A407DBAF-2AC0-4CDA-AE23-A9B760562BD8}"/>
    <dgm:cxn modelId="{54F2C8B7-0069-4F27-81F6-DF5371882E10}" type="presOf" srcId="{ACBEEDCD-97A9-4C2D-8AF5-B2C37AC3E25A}" destId="{01CC7439-ECDA-42BC-8E8D-F7A260BA1973}" srcOrd="0" destOrd="0" presId="urn:microsoft.com/office/officeart/2005/8/layout/hProcess9"/>
    <dgm:cxn modelId="{D6831BF7-6C5A-4B0A-91D3-23635BF40991}" srcId="{ED8CA17C-0B7A-45BE-83AA-1764EE63B0B1}" destId="{E346E6B6-2CBA-46C3-A04F-E715BDA7E416}" srcOrd="0" destOrd="0" parTransId="{6534E259-A18E-4B5C-9686-242F4C0373F8}" sibTransId="{15965C4C-D5BD-4723-B516-0290E188DD48}"/>
    <dgm:cxn modelId="{8444E54F-AE9E-4F05-861E-C4F315469BAD}" type="presOf" srcId="{AD019417-50D4-4F6A-9B19-5966AC15E148}" destId="{582C98EA-A6C8-4566-AEAB-9B941120228D}" srcOrd="0" destOrd="0" presId="urn:microsoft.com/office/officeart/2005/8/layout/hProcess9"/>
    <dgm:cxn modelId="{6A8265C1-7C69-4064-850B-F2091D11A84F}" srcId="{ED8CA17C-0B7A-45BE-83AA-1764EE63B0B1}" destId="{C32A60E6-66B1-4241-9417-2BF208AA2902}" srcOrd="1" destOrd="0" parTransId="{494A6DB3-B425-472B-9801-284C95500670}" sibTransId="{D1A8160F-6121-42EB-A563-5F58C4BD7CB2}"/>
    <dgm:cxn modelId="{969A34F9-1110-44BA-9322-9F5DF86F5800}" type="presOf" srcId="{E346E6B6-2CBA-46C3-A04F-E715BDA7E416}" destId="{AF508124-08D9-44FD-9AEC-3C0AE2E2CADD}" srcOrd="0" destOrd="0" presId="urn:microsoft.com/office/officeart/2005/8/layout/hProcess9"/>
    <dgm:cxn modelId="{B4FD439D-B564-4C91-89B3-6B387182BE46}" type="presParOf" srcId="{03994EBD-426F-4728-950B-0C88B4D3AC36}" destId="{C5E52CE8-739F-4485-AB9C-65F40C633E95}" srcOrd="0" destOrd="0" presId="urn:microsoft.com/office/officeart/2005/8/layout/hProcess9"/>
    <dgm:cxn modelId="{0FA7136A-BEFD-4666-99A4-F2BFD9D9B082}" type="presParOf" srcId="{03994EBD-426F-4728-950B-0C88B4D3AC36}" destId="{94A4D247-8380-477E-87D8-94B13BF64E4C}" srcOrd="1" destOrd="0" presId="urn:microsoft.com/office/officeart/2005/8/layout/hProcess9"/>
    <dgm:cxn modelId="{DB3DEE9E-453E-4A7B-A233-D24CD4EB46F1}" type="presParOf" srcId="{94A4D247-8380-477E-87D8-94B13BF64E4C}" destId="{AF508124-08D9-44FD-9AEC-3C0AE2E2CADD}" srcOrd="0" destOrd="0" presId="urn:microsoft.com/office/officeart/2005/8/layout/hProcess9"/>
    <dgm:cxn modelId="{AC815185-24AB-4213-AE81-7CC367D96865}" type="presParOf" srcId="{94A4D247-8380-477E-87D8-94B13BF64E4C}" destId="{D6350155-0B80-4C11-B503-0913655519EE}" srcOrd="1" destOrd="0" presId="urn:microsoft.com/office/officeart/2005/8/layout/hProcess9"/>
    <dgm:cxn modelId="{EB4AB0F2-5C9F-4990-94F5-E645187952EF}" type="presParOf" srcId="{94A4D247-8380-477E-87D8-94B13BF64E4C}" destId="{651D48C2-F38F-44A7-9D13-EE6E886F7266}" srcOrd="2" destOrd="0" presId="urn:microsoft.com/office/officeart/2005/8/layout/hProcess9"/>
    <dgm:cxn modelId="{9C5CF704-A317-409C-8B67-5136E2EBF82E}" type="presParOf" srcId="{94A4D247-8380-477E-87D8-94B13BF64E4C}" destId="{AAC960C6-BF62-40BB-BD9B-9C3598F234E5}" srcOrd="3" destOrd="0" presId="urn:microsoft.com/office/officeart/2005/8/layout/hProcess9"/>
    <dgm:cxn modelId="{AF8B410B-1CBB-4CFD-B070-48E03055EBAF}" type="presParOf" srcId="{94A4D247-8380-477E-87D8-94B13BF64E4C}" destId="{582C98EA-A6C8-4566-AEAB-9B941120228D}" srcOrd="4" destOrd="0" presId="urn:microsoft.com/office/officeart/2005/8/layout/hProcess9"/>
    <dgm:cxn modelId="{15B6E034-1FF4-4269-A2C2-30AAA46DB4E2}" type="presParOf" srcId="{94A4D247-8380-477E-87D8-94B13BF64E4C}" destId="{12DF92C2-EE0A-4E40-A406-7DB9141756BD}" srcOrd="5" destOrd="0" presId="urn:microsoft.com/office/officeart/2005/8/layout/hProcess9"/>
    <dgm:cxn modelId="{2E74DDB0-7C43-43C9-B85C-3522792C8035}" type="presParOf" srcId="{94A4D247-8380-477E-87D8-94B13BF64E4C}" destId="{01CC7439-ECDA-42BC-8E8D-F7A260BA1973}" srcOrd="6"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3DCD62-451A-4FB8-B4FD-58FE6FA02BF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6D4FF2D-010A-4238-96BE-C30B11D55FAA}">
      <dgm:prSet/>
      <dgm:spPr>
        <a:solidFill>
          <a:schemeClr val="accent4">
            <a:lumMod val="60000"/>
            <a:lumOff val="40000"/>
            <a:alpha val="80000"/>
          </a:schemeClr>
        </a:solidFill>
      </dgm:spPr>
      <dgm:t>
        <a:bodyPr/>
        <a:lstStyle/>
        <a:p>
          <a:pPr rtl="0"/>
          <a:r>
            <a:rPr lang="en-US" b="1" dirty="0" smtClean="0"/>
            <a:t>Decision Making Process tied to Strategic Plan</a:t>
          </a:r>
          <a:endParaRPr lang="en-US" b="1" dirty="0"/>
        </a:p>
      </dgm:t>
    </dgm:pt>
    <dgm:pt modelId="{5B8C4D19-02AC-4B71-9149-8D14A579AA75}" type="parTrans" cxnId="{BB514BFA-085C-4200-B5B6-7BC5BC384CE3}">
      <dgm:prSet/>
      <dgm:spPr/>
      <dgm:t>
        <a:bodyPr/>
        <a:lstStyle/>
        <a:p>
          <a:endParaRPr lang="en-US"/>
        </a:p>
      </dgm:t>
    </dgm:pt>
    <dgm:pt modelId="{509CD0EF-E8D3-431A-B26D-1533A767D39B}" type="sibTrans" cxnId="{BB514BFA-085C-4200-B5B6-7BC5BC384CE3}">
      <dgm:prSet/>
      <dgm:spPr/>
      <dgm:t>
        <a:bodyPr/>
        <a:lstStyle/>
        <a:p>
          <a:endParaRPr lang="en-US"/>
        </a:p>
      </dgm:t>
    </dgm:pt>
    <dgm:pt modelId="{AA3584D7-832A-4CC6-BF2F-3DFE6BCCB099}">
      <dgm:prSet custT="1"/>
      <dgm:spPr>
        <a:solidFill>
          <a:schemeClr val="accent2">
            <a:lumMod val="60000"/>
            <a:lumOff val="40000"/>
            <a:alpha val="46000"/>
          </a:schemeClr>
        </a:solidFill>
      </dgm:spPr>
      <dgm:t>
        <a:bodyPr/>
        <a:lstStyle/>
        <a:p>
          <a:pPr rtl="0"/>
          <a:r>
            <a:rPr lang="en-US" sz="2000" b="1" dirty="0" smtClean="0"/>
            <a:t>Simple and usable tools</a:t>
          </a:r>
          <a:endParaRPr lang="en-US" sz="2000" b="1" dirty="0"/>
        </a:p>
      </dgm:t>
    </dgm:pt>
    <dgm:pt modelId="{F22AD152-938B-489C-AA01-2B86DD7BF2A1}" type="parTrans" cxnId="{A140D4A9-467F-4A9E-BB2A-CF60524B7945}">
      <dgm:prSet/>
      <dgm:spPr/>
      <dgm:t>
        <a:bodyPr/>
        <a:lstStyle/>
        <a:p>
          <a:endParaRPr lang="en-US"/>
        </a:p>
      </dgm:t>
    </dgm:pt>
    <dgm:pt modelId="{F979C3FE-47AF-4170-A31B-1F0E57D71E5C}" type="sibTrans" cxnId="{A140D4A9-467F-4A9E-BB2A-CF60524B7945}">
      <dgm:prSet/>
      <dgm:spPr/>
      <dgm:t>
        <a:bodyPr/>
        <a:lstStyle/>
        <a:p>
          <a:endParaRPr lang="en-US"/>
        </a:p>
      </dgm:t>
    </dgm:pt>
    <dgm:pt modelId="{B31CFA2E-CDBC-452F-B32B-2F888DDA5204}">
      <dgm:prSet custT="1"/>
      <dgm:spPr>
        <a:solidFill>
          <a:schemeClr val="accent6">
            <a:lumMod val="75000"/>
            <a:alpha val="53000"/>
          </a:schemeClr>
        </a:solidFill>
      </dgm:spPr>
      <dgm:t>
        <a:bodyPr/>
        <a:lstStyle/>
        <a:p>
          <a:pPr rtl="0"/>
          <a:r>
            <a:rPr lang="en-US" sz="2000" b="1" dirty="0" smtClean="0"/>
            <a:t>Also tied to sustainability strategy</a:t>
          </a:r>
          <a:endParaRPr lang="en-US" sz="2000" b="1" dirty="0"/>
        </a:p>
      </dgm:t>
    </dgm:pt>
    <dgm:pt modelId="{45AB28A4-73F9-421E-AAE4-6811F849BA29}" type="parTrans" cxnId="{BD4F6D41-BBED-4F54-8E53-66E207130DE0}">
      <dgm:prSet/>
      <dgm:spPr/>
      <dgm:t>
        <a:bodyPr/>
        <a:lstStyle/>
        <a:p>
          <a:endParaRPr lang="en-US"/>
        </a:p>
      </dgm:t>
    </dgm:pt>
    <dgm:pt modelId="{61E5FC38-CBB0-4F6C-AF76-07B4F28AB3FF}" type="sibTrans" cxnId="{BD4F6D41-BBED-4F54-8E53-66E207130DE0}">
      <dgm:prSet/>
      <dgm:spPr/>
      <dgm:t>
        <a:bodyPr/>
        <a:lstStyle/>
        <a:p>
          <a:endParaRPr lang="en-US"/>
        </a:p>
      </dgm:t>
    </dgm:pt>
    <dgm:pt modelId="{C04F8C97-3F05-4F7E-988E-4FA5A737587B}" type="pres">
      <dgm:prSet presAssocID="{8F3DCD62-451A-4FB8-B4FD-58FE6FA02BFC}" presName="CompostProcess" presStyleCnt="0">
        <dgm:presLayoutVars>
          <dgm:dir/>
          <dgm:resizeHandles val="exact"/>
        </dgm:presLayoutVars>
      </dgm:prSet>
      <dgm:spPr/>
      <dgm:t>
        <a:bodyPr/>
        <a:lstStyle/>
        <a:p>
          <a:endParaRPr lang="en-US"/>
        </a:p>
      </dgm:t>
    </dgm:pt>
    <dgm:pt modelId="{78EA67A0-4FEA-41C1-B68B-393277924B02}" type="pres">
      <dgm:prSet presAssocID="{8F3DCD62-451A-4FB8-B4FD-58FE6FA02BFC}" presName="arrow" presStyleLbl="bgShp" presStyleIdx="0" presStyleCnt="1" custScaleX="117647" custLinFactNeighborX="37169"/>
      <dgm:spPr/>
    </dgm:pt>
    <dgm:pt modelId="{9D5A5172-6468-4C60-8999-3ED292E26A56}" type="pres">
      <dgm:prSet presAssocID="{8F3DCD62-451A-4FB8-B4FD-58FE6FA02BFC}" presName="linearProcess" presStyleCnt="0"/>
      <dgm:spPr/>
    </dgm:pt>
    <dgm:pt modelId="{FDCE2DD8-2DEC-4FE0-88BE-B14C5D977980}" type="pres">
      <dgm:prSet presAssocID="{16D4FF2D-010A-4238-96BE-C30B11D55FAA}" presName="textNode" presStyleLbl="node1" presStyleIdx="0" presStyleCnt="3" custScaleX="93219">
        <dgm:presLayoutVars>
          <dgm:bulletEnabled val="1"/>
        </dgm:presLayoutVars>
      </dgm:prSet>
      <dgm:spPr/>
      <dgm:t>
        <a:bodyPr/>
        <a:lstStyle/>
        <a:p>
          <a:endParaRPr lang="en-US"/>
        </a:p>
      </dgm:t>
    </dgm:pt>
    <dgm:pt modelId="{9CC04393-1F5B-4D5C-810D-6BAA29860722}" type="pres">
      <dgm:prSet presAssocID="{509CD0EF-E8D3-431A-B26D-1533A767D39B}" presName="sibTrans" presStyleCnt="0"/>
      <dgm:spPr/>
    </dgm:pt>
    <dgm:pt modelId="{B5ADE357-93BA-466B-985C-630FC689D6A2}" type="pres">
      <dgm:prSet presAssocID="{AA3584D7-832A-4CC6-BF2F-3DFE6BCCB099}" presName="textNode" presStyleLbl="node1" presStyleIdx="1" presStyleCnt="3">
        <dgm:presLayoutVars>
          <dgm:bulletEnabled val="1"/>
        </dgm:presLayoutVars>
      </dgm:prSet>
      <dgm:spPr/>
      <dgm:t>
        <a:bodyPr/>
        <a:lstStyle/>
        <a:p>
          <a:endParaRPr lang="en-US"/>
        </a:p>
      </dgm:t>
    </dgm:pt>
    <dgm:pt modelId="{4EE412DA-1A49-49A2-96D7-838236FD31AD}" type="pres">
      <dgm:prSet presAssocID="{F979C3FE-47AF-4170-A31B-1F0E57D71E5C}" presName="sibTrans" presStyleCnt="0"/>
      <dgm:spPr/>
    </dgm:pt>
    <dgm:pt modelId="{D3F9DFA6-E90E-4A49-924C-7AA592AD6812}" type="pres">
      <dgm:prSet presAssocID="{B31CFA2E-CDBC-452F-B32B-2F888DDA5204}" presName="textNode" presStyleLbl="node1" presStyleIdx="2" presStyleCnt="3" custScaleX="111708">
        <dgm:presLayoutVars>
          <dgm:bulletEnabled val="1"/>
        </dgm:presLayoutVars>
      </dgm:prSet>
      <dgm:spPr/>
      <dgm:t>
        <a:bodyPr/>
        <a:lstStyle/>
        <a:p>
          <a:endParaRPr lang="en-US"/>
        </a:p>
      </dgm:t>
    </dgm:pt>
  </dgm:ptLst>
  <dgm:cxnLst>
    <dgm:cxn modelId="{A140D4A9-467F-4A9E-BB2A-CF60524B7945}" srcId="{8F3DCD62-451A-4FB8-B4FD-58FE6FA02BFC}" destId="{AA3584D7-832A-4CC6-BF2F-3DFE6BCCB099}" srcOrd="1" destOrd="0" parTransId="{F22AD152-938B-489C-AA01-2B86DD7BF2A1}" sibTransId="{F979C3FE-47AF-4170-A31B-1F0E57D71E5C}"/>
    <dgm:cxn modelId="{46D4F4ED-43D8-4115-BB05-83D1F3898951}" type="presOf" srcId="{8F3DCD62-451A-4FB8-B4FD-58FE6FA02BFC}" destId="{C04F8C97-3F05-4F7E-988E-4FA5A737587B}" srcOrd="0" destOrd="0" presId="urn:microsoft.com/office/officeart/2005/8/layout/hProcess9"/>
    <dgm:cxn modelId="{C0F35A35-FDF4-4C1D-980A-EDAF10E5B257}" type="presOf" srcId="{AA3584D7-832A-4CC6-BF2F-3DFE6BCCB099}" destId="{B5ADE357-93BA-466B-985C-630FC689D6A2}" srcOrd="0" destOrd="0" presId="urn:microsoft.com/office/officeart/2005/8/layout/hProcess9"/>
    <dgm:cxn modelId="{BD4F6D41-BBED-4F54-8E53-66E207130DE0}" srcId="{8F3DCD62-451A-4FB8-B4FD-58FE6FA02BFC}" destId="{B31CFA2E-CDBC-452F-B32B-2F888DDA5204}" srcOrd="2" destOrd="0" parTransId="{45AB28A4-73F9-421E-AAE4-6811F849BA29}" sibTransId="{61E5FC38-CBB0-4F6C-AF76-07B4F28AB3FF}"/>
    <dgm:cxn modelId="{DBB2B453-580D-4EE3-91EA-9F038799DF97}" type="presOf" srcId="{B31CFA2E-CDBC-452F-B32B-2F888DDA5204}" destId="{D3F9DFA6-E90E-4A49-924C-7AA592AD6812}" srcOrd="0" destOrd="0" presId="urn:microsoft.com/office/officeart/2005/8/layout/hProcess9"/>
    <dgm:cxn modelId="{BB514BFA-085C-4200-B5B6-7BC5BC384CE3}" srcId="{8F3DCD62-451A-4FB8-B4FD-58FE6FA02BFC}" destId="{16D4FF2D-010A-4238-96BE-C30B11D55FAA}" srcOrd="0" destOrd="0" parTransId="{5B8C4D19-02AC-4B71-9149-8D14A579AA75}" sibTransId="{509CD0EF-E8D3-431A-B26D-1533A767D39B}"/>
    <dgm:cxn modelId="{28AA7954-3E44-4D26-AB6C-B73E4C180BA8}" type="presOf" srcId="{16D4FF2D-010A-4238-96BE-C30B11D55FAA}" destId="{FDCE2DD8-2DEC-4FE0-88BE-B14C5D977980}" srcOrd="0" destOrd="0" presId="urn:microsoft.com/office/officeart/2005/8/layout/hProcess9"/>
    <dgm:cxn modelId="{741CC781-D5F3-4654-A403-AB74C7043F58}" type="presParOf" srcId="{C04F8C97-3F05-4F7E-988E-4FA5A737587B}" destId="{78EA67A0-4FEA-41C1-B68B-393277924B02}" srcOrd="0" destOrd="0" presId="urn:microsoft.com/office/officeart/2005/8/layout/hProcess9"/>
    <dgm:cxn modelId="{DE4E5ABE-DA75-4D1B-A7FA-A59F33BC410D}" type="presParOf" srcId="{C04F8C97-3F05-4F7E-988E-4FA5A737587B}" destId="{9D5A5172-6468-4C60-8999-3ED292E26A56}" srcOrd="1" destOrd="0" presId="urn:microsoft.com/office/officeart/2005/8/layout/hProcess9"/>
    <dgm:cxn modelId="{F77AB301-79F0-46D1-94FF-1A382053E811}" type="presParOf" srcId="{9D5A5172-6468-4C60-8999-3ED292E26A56}" destId="{FDCE2DD8-2DEC-4FE0-88BE-B14C5D977980}" srcOrd="0" destOrd="0" presId="urn:microsoft.com/office/officeart/2005/8/layout/hProcess9"/>
    <dgm:cxn modelId="{A225BB0C-F2CE-4AB1-A088-6F8106CD3070}" type="presParOf" srcId="{9D5A5172-6468-4C60-8999-3ED292E26A56}" destId="{9CC04393-1F5B-4D5C-810D-6BAA29860722}" srcOrd="1" destOrd="0" presId="urn:microsoft.com/office/officeart/2005/8/layout/hProcess9"/>
    <dgm:cxn modelId="{A0E9AF58-37F0-4C54-87CC-3678DA650E16}" type="presParOf" srcId="{9D5A5172-6468-4C60-8999-3ED292E26A56}" destId="{B5ADE357-93BA-466B-985C-630FC689D6A2}" srcOrd="2" destOrd="0" presId="urn:microsoft.com/office/officeart/2005/8/layout/hProcess9"/>
    <dgm:cxn modelId="{88601273-38DB-4AA5-9296-8D69E0D58448}" type="presParOf" srcId="{9D5A5172-6468-4C60-8999-3ED292E26A56}" destId="{4EE412DA-1A49-49A2-96D7-838236FD31AD}" srcOrd="3" destOrd="0" presId="urn:microsoft.com/office/officeart/2005/8/layout/hProcess9"/>
    <dgm:cxn modelId="{FD6B553C-5E3C-4E21-B676-FE4D84F1CC41}" type="presParOf" srcId="{9D5A5172-6468-4C60-8999-3ED292E26A56}" destId="{D3F9DFA6-E90E-4A49-924C-7AA592AD6812}" srcOrd="4" destOrd="0" presId="urn:microsoft.com/office/officeart/2005/8/layout/hProcess9"/>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58E5B5-2170-48AB-95C8-0123C242C402}" type="doc">
      <dgm:prSet loTypeId="urn:microsoft.com/office/officeart/2005/8/layout/pyramid3" loCatId="pyramid" qsTypeId="urn:microsoft.com/office/officeart/2005/8/quickstyle/simple1" qsCatId="simple" csTypeId="urn:microsoft.com/office/officeart/2005/8/colors/colorful2" csCatId="colorful" phldr="1"/>
      <dgm:spPr/>
      <dgm:t>
        <a:bodyPr/>
        <a:lstStyle/>
        <a:p>
          <a:endParaRPr lang="en-US"/>
        </a:p>
      </dgm:t>
    </dgm:pt>
    <dgm:pt modelId="{E5EAD35F-3C3C-4CD4-9CC8-54FACA028744}">
      <dgm:prSet phldrT="[Text]" custT="1"/>
      <dgm:spPr/>
      <dgm:t>
        <a:bodyPr/>
        <a:lstStyle/>
        <a:p>
          <a:r>
            <a:rPr lang="en-US" sz="4000" b="1" dirty="0" smtClean="0"/>
            <a:t>Collaborating</a:t>
          </a:r>
          <a:endParaRPr lang="en-US" sz="4000" b="1" dirty="0"/>
        </a:p>
      </dgm:t>
    </dgm:pt>
    <dgm:pt modelId="{75A9099B-8452-41B0-AA96-9278B1C9CF26}" type="parTrans" cxnId="{814A14A6-861D-436E-A5EA-2DC69E5E4BFC}">
      <dgm:prSet/>
      <dgm:spPr/>
      <dgm:t>
        <a:bodyPr/>
        <a:lstStyle/>
        <a:p>
          <a:endParaRPr lang="en-US"/>
        </a:p>
      </dgm:t>
    </dgm:pt>
    <dgm:pt modelId="{38B8DA3C-FE5E-441E-BDE2-31205BA538AE}" type="sibTrans" cxnId="{814A14A6-861D-436E-A5EA-2DC69E5E4BFC}">
      <dgm:prSet/>
      <dgm:spPr/>
      <dgm:t>
        <a:bodyPr/>
        <a:lstStyle/>
        <a:p>
          <a:endParaRPr lang="en-US"/>
        </a:p>
      </dgm:t>
    </dgm:pt>
    <dgm:pt modelId="{986C6ED4-94C9-48A9-B988-AFFFF62EBAC7}">
      <dgm:prSet phldrT="[Text]" custT="1"/>
      <dgm:spPr/>
      <dgm:t>
        <a:bodyPr/>
        <a:lstStyle/>
        <a:p>
          <a:r>
            <a:rPr lang="en-US" sz="3600" b="1" dirty="0" smtClean="0"/>
            <a:t>Cooperating</a:t>
          </a:r>
          <a:endParaRPr lang="en-US" sz="3600" b="1" dirty="0"/>
        </a:p>
      </dgm:t>
    </dgm:pt>
    <dgm:pt modelId="{7A241656-AFD7-4425-9705-7731F54DD1AB}" type="parTrans" cxnId="{C5D09FB5-4813-4353-87DA-C7AD75AB5197}">
      <dgm:prSet/>
      <dgm:spPr/>
      <dgm:t>
        <a:bodyPr/>
        <a:lstStyle/>
        <a:p>
          <a:endParaRPr lang="en-US"/>
        </a:p>
      </dgm:t>
    </dgm:pt>
    <dgm:pt modelId="{5D67D725-9FE2-4EAF-A508-B0618E647CEF}" type="sibTrans" cxnId="{C5D09FB5-4813-4353-87DA-C7AD75AB5197}">
      <dgm:prSet/>
      <dgm:spPr/>
      <dgm:t>
        <a:bodyPr/>
        <a:lstStyle/>
        <a:p>
          <a:endParaRPr lang="en-US"/>
        </a:p>
      </dgm:t>
    </dgm:pt>
    <dgm:pt modelId="{1110F5B8-1F70-43A1-B033-F23392A1A694}">
      <dgm:prSet phldrT="[Text]" custT="1"/>
      <dgm:spPr/>
      <dgm:t>
        <a:bodyPr/>
        <a:lstStyle/>
        <a:p>
          <a:r>
            <a:rPr lang="en-US" sz="2800" b="1" dirty="0" smtClean="0"/>
            <a:t>Coordinating</a:t>
          </a:r>
          <a:endParaRPr lang="en-US" sz="2800" b="1" dirty="0"/>
        </a:p>
      </dgm:t>
    </dgm:pt>
    <dgm:pt modelId="{CA110FD8-F318-4126-BBB5-6E4BF72ECFB6}" type="parTrans" cxnId="{51FD64BA-F7FF-4FF9-8093-483D9E7AB9E3}">
      <dgm:prSet/>
      <dgm:spPr/>
      <dgm:t>
        <a:bodyPr/>
        <a:lstStyle/>
        <a:p>
          <a:endParaRPr lang="en-US"/>
        </a:p>
      </dgm:t>
    </dgm:pt>
    <dgm:pt modelId="{F50DBCC6-1D7F-4C6F-96EE-91327C67A4CB}" type="sibTrans" cxnId="{51FD64BA-F7FF-4FF9-8093-483D9E7AB9E3}">
      <dgm:prSet/>
      <dgm:spPr/>
      <dgm:t>
        <a:bodyPr/>
        <a:lstStyle/>
        <a:p>
          <a:endParaRPr lang="en-US"/>
        </a:p>
      </dgm:t>
    </dgm:pt>
    <dgm:pt modelId="{88B13179-6AF7-428A-84B8-9625EDEA880C}">
      <dgm:prSet phldrT="[Text]" custT="1"/>
      <dgm:spPr/>
      <dgm:t>
        <a:bodyPr/>
        <a:lstStyle/>
        <a:p>
          <a:r>
            <a:rPr lang="en-US" sz="2300" b="1" dirty="0" smtClean="0"/>
            <a:t>Networking</a:t>
          </a:r>
          <a:endParaRPr lang="en-US" sz="2300" b="1" dirty="0"/>
        </a:p>
      </dgm:t>
    </dgm:pt>
    <dgm:pt modelId="{B44898A0-4FCB-40EC-A2C5-916425491D55}" type="parTrans" cxnId="{8F032F4A-8F66-4CC2-AE84-9CCF3D0F824A}">
      <dgm:prSet/>
      <dgm:spPr/>
      <dgm:t>
        <a:bodyPr/>
        <a:lstStyle/>
        <a:p>
          <a:endParaRPr lang="en-US"/>
        </a:p>
      </dgm:t>
    </dgm:pt>
    <dgm:pt modelId="{BC551301-37B6-4EB9-B043-4E4E1F0BF30D}" type="sibTrans" cxnId="{8F032F4A-8F66-4CC2-AE84-9CCF3D0F824A}">
      <dgm:prSet/>
      <dgm:spPr/>
      <dgm:t>
        <a:bodyPr/>
        <a:lstStyle/>
        <a:p>
          <a:endParaRPr lang="en-US"/>
        </a:p>
      </dgm:t>
    </dgm:pt>
    <dgm:pt modelId="{8FF374BE-F0D9-4FCC-B8C3-2C9AA6F33E1F}">
      <dgm:prSet phldrT="[Text]"/>
      <dgm:spPr/>
      <dgm:t>
        <a:bodyPr/>
        <a:lstStyle/>
        <a:p>
          <a:r>
            <a:rPr lang="en-US" dirty="0" smtClean="0"/>
            <a:t>Competing</a:t>
          </a:r>
          <a:endParaRPr lang="en-US" dirty="0"/>
        </a:p>
      </dgm:t>
    </dgm:pt>
    <dgm:pt modelId="{B354E09F-8230-4B83-A67D-44EBC2388C0A}" type="parTrans" cxnId="{DA2FD677-BF9A-4AE0-A979-261E569A2973}">
      <dgm:prSet/>
      <dgm:spPr/>
      <dgm:t>
        <a:bodyPr/>
        <a:lstStyle/>
        <a:p>
          <a:endParaRPr lang="en-US"/>
        </a:p>
      </dgm:t>
    </dgm:pt>
    <dgm:pt modelId="{A6AE88F2-0E51-4DA0-9924-9BD92C381473}" type="sibTrans" cxnId="{DA2FD677-BF9A-4AE0-A979-261E569A2973}">
      <dgm:prSet/>
      <dgm:spPr/>
      <dgm:t>
        <a:bodyPr/>
        <a:lstStyle/>
        <a:p>
          <a:endParaRPr lang="en-US"/>
        </a:p>
      </dgm:t>
    </dgm:pt>
    <dgm:pt modelId="{4D595FBE-4B30-46C1-9730-3C8583EF09FF}" type="pres">
      <dgm:prSet presAssocID="{4358E5B5-2170-48AB-95C8-0123C242C402}" presName="Name0" presStyleCnt="0">
        <dgm:presLayoutVars>
          <dgm:dir/>
          <dgm:animLvl val="lvl"/>
          <dgm:resizeHandles val="exact"/>
        </dgm:presLayoutVars>
      </dgm:prSet>
      <dgm:spPr/>
      <dgm:t>
        <a:bodyPr/>
        <a:lstStyle/>
        <a:p>
          <a:endParaRPr lang="en-US"/>
        </a:p>
      </dgm:t>
    </dgm:pt>
    <dgm:pt modelId="{DF865A30-DC7E-4FF7-B307-E71FC23FF3DD}" type="pres">
      <dgm:prSet presAssocID="{E5EAD35F-3C3C-4CD4-9CC8-54FACA028744}" presName="Name8" presStyleCnt="0"/>
      <dgm:spPr/>
    </dgm:pt>
    <dgm:pt modelId="{9BF6F0D5-BAFC-4975-91C3-258F78F1C905}" type="pres">
      <dgm:prSet presAssocID="{E5EAD35F-3C3C-4CD4-9CC8-54FACA028744}" presName="level" presStyleLbl="node1" presStyleIdx="0" presStyleCnt="5" custLinFactNeighborX="116" custLinFactNeighborY="-8351">
        <dgm:presLayoutVars>
          <dgm:chMax val="1"/>
          <dgm:bulletEnabled val="1"/>
        </dgm:presLayoutVars>
      </dgm:prSet>
      <dgm:spPr/>
      <dgm:t>
        <a:bodyPr/>
        <a:lstStyle/>
        <a:p>
          <a:endParaRPr lang="en-US"/>
        </a:p>
      </dgm:t>
    </dgm:pt>
    <dgm:pt modelId="{89156C92-E91F-43C9-995E-4FD78A803132}" type="pres">
      <dgm:prSet presAssocID="{E5EAD35F-3C3C-4CD4-9CC8-54FACA028744}" presName="levelTx" presStyleLbl="revTx" presStyleIdx="0" presStyleCnt="0">
        <dgm:presLayoutVars>
          <dgm:chMax val="1"/>
          <dgm:bulletEnabled val="1"/>
        </dgm:presLayoutVars>
      </dgm:prSet>
      <dgm:spPr/>
      <dgm:t>
        <a:bodyPr/>
        <a:lstStyle/>
        <a:p>
          <a:endParaRPr lang="en-US"/>
        </a:p>
      </dgm:t>
    </dgm:pt>
    <dgm:pt modelId="{0BF32162-A7D5-4E54-8B7D-3854A710A016}" type="pres">
      <dgm:prSet presAssocID="{986C6ED4-94C9-48A9-B988-AFFFF62EBAC7}" presName="Name8" presStyleCnt="0"/>
      <dgm:spPr/>
    </dgm:pt>
    <dgm:pt modelId="{923EEE50-3683-483A-AAAA-A9696C656C5E}" type="pres">
      <dgm:prSet presAssocID="{986C6ED4-94C9-48A9-B988-AFFFF62EBAC7}" presName="level" presStyleLbl="node1" presStyleIdx="1" presStyleCnt="5">
        <dgm:presLayoutVars>
          <dgm:chMax val="1"/>
          <dgm:bulletEnabled val="1"/>
        </dgm:presLayoutVars>
      </dgm:prSet>
      <dgm:spPr/>
      <dgm:t>
        <a:bodyPr/>
        <a:lstStyle/>
        <a:p>
          <a:endParaRPr lang="en-US"/>
        </a:p>
      </dgm:t>
    </dgm:pt>
    <dgm:pt modelId="{2E2400AD-61E5-4386-895A-BC254698C074}" type="pres">
      <dgm:prSet presAssocID="{986C6ED4-94C9-48A9-B988-AFFFF62EBAC7}" presName="levelTx" presStyleLbl="revTx" presStyleIdx="0" presStyleCnt="0">
        <dgm:presLayoutVars>
          <dgm:chMax val="1"/>
          <dgm:bulletEnabled val="1"/>
        </dgm:presLayoutVars>
      </dgm:prSet>
      <dgm:spPr/>
      <dgm:t>
        <a:bodyPr/>
        <a:lstStyle/>
        <a:p>
          <a:endParaRPr lang="en-US"/>
        </a:p>
      </dgm:t>
    </dgm:pt>
    <dgm:pt modelId="{A1289D35-3D31-43DD-9370-0F98DCBB2346}" type="pres">
      <dgm:prSet presAssocID="{1110F5B8-1F70-43A1-B033-F23392A1A694}" presName="Name8" presStyleCnt="0"/>
      <dgm:spPr/>
    </dgm:pt>
    <dgm:pt modelId="{BDDE3EC3-5619-4C29-A467-566A3B3FE765}" type="pres">
      <dgm:prSet presAssocID="{1110F5B8-1F70-43A1-B033-F23392A1A694}" presName="level" presStyleLbl="node1" presStyleIdx="2" presStyleCnt="5">
        <dgm:presLayoutVars>
          <dgm:chMax val="1"/>
          <dgm:bulletEnabled val="1"/>
        </dgm:presLayoutVars>
      </dgm:prSet>
      <dgm:spPr/>
      <dgm:t>
        <a:bodyPr/>
        <a:lstStyle/>
        <a:p>
          <a:endParaRPr lang="en-US"/>
        </a:p>
      </dgm:t>
    </dgm:pt>
    <dgm:pt modelId="{4AB32C50-85C9-4469-8429-C23FAEA0039E}" type="pres">
      <dgm:prSet presAssocID="{1110F5B8-1F70-43A1-B033-F23392A1A694}" presName="levelTx" presStyleLbl="revTx" presStyleIdx="0" presStyleCnt="0">
        <dgm:presLayoutVars>
          <dgm:chMax val="1"/>
          <dgm:bulletEnabled val="1"/>
        </dgm:presLayoutVars>
      </dgm:prSet>
      <dgm:spPr/>
      <dgm:t>
        <a:bodyPr/>
        <a:lstStyle/>
        <a:p>
          <a:endParaRPr lang="en-US"/>
        </a:p>
      </dgm:t>
    </dgm:pt>
    <dgm:pt modelId="{F4FDD31B-3CE1-4450-B228-4C56569F7570}" type="pres">
      <dgm:prSet presAssocID="{88B13179-6AF7-428A-84B8-9625EDEA880C}" presName="Name8" presStyleCnt="0"/>
      <dgm:spPr/>
    </dgm:pt>
    <dgm:pt modelId="{A5B89EB2-29E6-4398-9C32-0F1C03315CAD}" type="pres">
      <dgm:prSet presAssocID="{88B13179-6AF7-428A-84B8-9625EDEA880C}" presName="level" presStyleLbl="node1" presStyleIdx="3" presStyleCnt="5" custLinFactNeighborX="907" custLinFactNeighborY="1361">
        <dgm:presLayoutVars>
          <dgm:chMax val="1"/>
          <dgm:bulletEnabled val="1"/>
        </dgm:presLayoutVars>
      </dgm:prSet>
      <dgm:spPr/>
      <dgm:t>
        <a:bodyPr/>
        <a:lstStyle/>
        <a:p>
          <a:endParaRPr lang="en-US"/>
        </a:p>
      </dgm:t>
    </dgm:pt>
    <dgm:pt modelId="{27B1A721-9F51-40EE-953A-2C088FAF4CB1}" type="pres">
      <dgm:prSet presAssocID="{88B13179-6AF7-428A-84B8-9625EDEA880C}" presName="levelTx" presStyleLbl="revTx" presStyleIdx="0" presStyleCnt="0">
        <dgm:presLayoutVars>
          <dgm:chMax val="1"/>
          <dgm:bulletEnabled val="1"/>
        </dgm:presLayoutVars>
      </dgm:prSet>
      <dgm:spPr/>
      <dgm:t>
        <a:bodyPr/>
        <a:lstStyle/>
        <a:p>
          <a:endParaRPr lang="en-US"/>
        </a:p>
      </dgm:t>
    </dgm:pt>
    <dgm:pt modelId="{397727C3-9491-432F-B78E-C848C36726BB}" type="pres">
      <dgm:prSet presAssocID="{8FF374BE-F0D9-4FCC-B8C3-2C9AA6F33E1F}" presName="Name8" presStyleCnt="0"/>
      <dgm:spPr/>
    </dgm:pt>
    <dgm:pt modelId="{4383B584-AAC6-4020-A222-E9EE5C897CD4}" type="pres">
      <dgm:prSet presAssocID="{8FF374BE-F0D9-4FCC-B8C3-2C9AA6F33E1F}" presName="level" presStyleLbl="node1" presStyleIdx="4" presStyleCnt="5">
        <dgm:presLayoutVars>
          <dgm:chMax val="1"/>
          <dgm:bulletEnabled val="1"/>
        </dgm:presLayoutVars>
      </dgm:prSet>
      <dgm:spPr/>
      <dgm:t>
        <a:bodyPr/>
        <a:lstStyle/>
        <a:p>
          <a:endParaRPr lang="en-US"/>
        </a:p>
      </dgm:t>
    </dgm:pt>
    <dgm:pt modelId="{4D219423-6FFE-437A-9A18-EEFF34CD609C}" type="pres">
      <dgm:prSet presAssocID="{8FF374BE-F0D9-4FCC-B8C3-2C9AA6F33E1F}" presName="levelTx" presStyleLbl="revTx" presStyleIdx="0" presStyleCnt="0">
        <dgm:presLayoutVars>
          <dgm:chMax val="1"/>
          <dgm:bulletEnabled val="1"/>
        </dgm:presLayoutVars>
      </dgm:prSet>
      <dgm:spPr/>
      <dgm:t>
        <a:bodyPr/>
        <a:lstStyle/>
        <a:p>
          <a:endParaRPr lang="en-US"/>
        </a:p>
      </dgm:t>
    </dgm:pt>
  </dgm:ptLst>
  <dgm:cxnLst>
    <dgm:cxn modelId="{C5D09FB5-4813-4353-87DA-C7AD75AB5197}" srcId="{4358E5B5-2170-48AB-95C8-0123C242C402}" destId="{986C6ED4-94C9-48A9-B988-AFFFF62EBAC7}" srcOrd="1" destOrd="0" parTransId="{7A241656-AFD7-4425-9705-7731F54DD1AB}" sibTransId="{5D67D725-9FE2-4EAF-A508-B0618E647CEF}"/>
    <dgm:cxn modelId="{8F032F4A-8F66-4CC2-AE84-9CCF3D0F824A}" srcId="{4358E5B5-2170-48AB-95C8-0123C242C402}" destId="{88B13179-6AF7-428A-84B8-9625EDEA880C}" srcOrd="3" destOrd="0" parTransId="{B44898A0-4FCB-40EC-A2C5-916425491D55}" sibTransId="{BC551301-37B6-4EB9-B043-4E4E1F0BF30D}"/>
    <dgm:cxn modelId="{80BADFB5-4A2A-4F9F-8351-82328B5253FD}" type="presOf" srcId="{1110F5B8-1F70-43A1-B033-F23392A1A694}" destId="{4AB32C50-85C9-4469-8429-C23FAEA0039E}" srcOrd="1" destOrd="0" presId="urn:microsoft.com/office/officeart/2005/8/layout/pyramid3"/>
    <dgm:cxn modelId="{14201D91-A8EF-4135-8AC7-E95624065CD9}" type="presOf" srcId="{8FF374BE-F0D9-4FCC-B8C3-2C9AA6F33E1F}" destId="{4D219423-6FFE-437A-9A18-EEFF34CD609C}" srcOrd="1" destOrd="0" presId="urn:microsoft.com/office/officeart/2005/8/layout/pyramid3"/>
    <dgm:cxn modelId="{1C504705-E2B8-4FCC-A017-B511F89A6CD0}" type="presOf" srcId="{88B13179-6AF7-428A-84B8-9625EDEA880C}" destId="{A5B89EB2-29E6-4398-9C32-0F1C03315CAD}" srcOrd="0" destOrd="0" presId="urn:microsoft.com/office/officeart/2005/8/layout/pyramid3"/>
    <dgm:cxn modelId="{A95C77FE-77D0-4A65-8954-5022BCB6345E}" type="presOf" srcId="{8FF374BE-F0D9-4FCC-B8C3-2C9AA6F33E1F}" destId="{4383B584-AAC6-4020-A222-E9EE5C897CD4}" srcOrd="0" destOrd="0" presId="urn:microsoft.com/office/officeart/2005/8/layout/pyramid3"/>
    <dgm:cxn modelId="{51FD64BA-F7FF-4FF9-8093-483D9E7AB9E3}" srcId="{4358E5B5-2170-48AB-95C8-0123C242C402}" destId="{1110F5B8-1F70-43A1-B033-F23392A1A694}" srcOrd="2" destOrd="0" parTransId="{CA110FD8-F318-4126-BBB5-6E4BF72ECFB6}" sibTransId="{F50DBCC6-1D7F-4C6F-96EE-91327C67A4CB}"/>
    <dgm:cxn modelId="{12D925B2-7722-482E-8B2D-7A713FBCD2F9}" type="presOf" srcId="{88B13179-6AF7-428A-84B8-9625EDEA880C}" destId="{27B1A721-9F51-40EE-953A-2C088FAF4CB1}" srcOrd="1" destOrd="0" presId="urn:microsoft.com/office/officeart/2005/8/layout/pyramid3"/>
    <dgm:cxn modelId="{ACE7A925-EFDD-4532-8F24-51560E1B6477}" type="presOf" srcId="{E5EAD35F-3C3C-4CD4-9CC8-54FACA028744}" destId="{89156C92-E91F-43C9-995E-4FD78A803132}" srcOrd="1" destOrd="0" presId="urn:microsoft.com/office/officeart/2005/8/layout/pyramid3"/>
    <dgm:cxn modelId="{85331535-CEBE-4DB9-A354-7504B37094EC}" type="presOf" srcId="{1110F5B8-1F70-43A1-B033-F23392A1A694}" destId="{BDDE3EC3-5619-4C29-A467-566A3B3FE765}" srcOrd="0" destOrd="0" presId="urn:microsoft.com/office/officeart/2005/8/layout/pyramid3"/>
    <dgm:cxn modelId="{16AFACDB-524F-4291-98FD-78C304615182}" type="presOf" srcId="{E5EAD35F-3C3C-4CD4-9CC8-54FACA028744}" destId="{9BF6F0D5-BAFC-4975-91C3-258F78F1C905}" srcOrd="0" destOrd="0" presId="urn:microsoft.com/office/officeart/2005/8/layout/pyramid3"/>
    <dgm:cxn modelId="{3D207AFC-F6C0-4087-899B-64FD19303222}" type="presOf" srcId="{986C6ED4-94C9-48A9-B988-AFFFF62EBAC7}" destId="{923EEE50-3683-483A-AAAA-A9696C656C5E}" srcOrd="0" destOrd="0" presId="urn:microsoft.com/office/officeart/2005/8/layout/pyramid3"/>
    <dgm:cxn modelId="{814A14A6-861D-436E-A5EA-2DC69E5E4BFC}" srcId="{4358E5B5-2170-48AB-95C8-0123C242C402}" destId="{E5EAD35F-3C3C-4CD4-9CC8-54FACA028744}" srcOrd="0" destOrd="0" parTransId="{75A9099B-8452-41B0-AA96-9278B1C9CF26}" sibTransId="{38B8DA3C-FE5E-441E-BDE2-31205BA538AE}"/>
    <dgm:cxn modelId="{DA2FD677-BF9A-4AE0-A979-261E569A2973}" srcId="{4358E5B5-2170-48AB-95C8-0123C242C402}" destId="{8FF374BE-F0D9-4FCC-B8C3-2C9AA6F33E1F}" srcOrd="4" destOrd="0" parTransId="{B354E09F-8230-4B83-A67D-44EBC2388C0A}" sibTransId="{A6AE88F2-0E51-4DA0-9924-9BD92C381473}"/>
    <dgm:cxn modelId="{288D6BD7-17AF-4D42-A89A-18905A627B2E}" type="presOf" srcId="{4358E5B5-2170-48AB-95C8-0123C242C402}" destId="{4D595FBE-4B30-46C1-9730-3C8583EF09FF}" srcOrd="0" destOrd="0" presId="urn:microsoft.com/office/officeart/2005/8/layout/pyramid3"/>
    <dgm:cxn modelId="{0A489A4D-A083-4BF8-AC99-A8C550DAC35D}" type="presOf" srcId="{986C6ED4-94C9-48A9-B988-AFFFF62EBAC7}" destId="{2E2400AD-61E5-4386-895A-BC254698C074}" srcOrd="1" destOrd="0" presId="urn:microsoft.com/office/officeart/2005/8/layout/pyramid3"/>
    <dgm:cxn modelId="{49DEE8B3-535D-48FC-B0B0-DD4C989DD86D}" type="presParOf" srcId="{4D595FBE-4B30-46C1-9730-3C8583EF09FF}" destId="{DF865A30-DC7E-4FF7-B307-E71FC23FF3DD}" srcOrd="0" destOrd="0" presId="urn:microsoft.com/office/officeart/2005/8/layout/pyramid3"/>
    <dgm:cxn modelId="{10CBED76-EBA7-423A-94B5-5FF1505CE435}" type="presParOf" srcId="{DF865A30-DC7E-4FF7-B307-E71FC23FF3DD}" destId="{9BF6F0D5-BAFC-4975-91C3-258F78F1C905}" srcOrd="0" destOrd="0" presId="urn:microsoft.com/office/officeart/2005/8/layout/pyramid3"/>
    <dgm:cxn modelId="{FA785A87-86C7-4C6E-B7E4-B7D0BCCE1BF2}" type="presParOf" srcId="{DF865A30-DC7E-4FF7-B307-E71FC23FF3DD}" destId="{89156C92-E91F-43C9-995E-4FD78A803132}" srcOrd="1" destOrd="0" presId="urn:microsoft.com/office/officeart/2005/8/layout/pyramid3"/>
    <dgm:cxn modelId="{782D660E-8864-4728-A1AC-C20796AECEC3}" type="presParOf" srcId="{4D595FBE-4B30-46C1-9730-3C8583EF09FF}" destId="{0BF32162-A7D5-4E54-8B7D-3854A710A016}" srcOrd="1" destOrd="0" presId="urn:microsoft.com/office/officeart/2005/8/layout/pyramid3"/>
    <dgm:cxn modelId="{EB7DBB69-055E-4547-8F80-971CB6E5FEE8}" type="presParOf" srcId="{0BF32162-A7D5-4E54-8B7D-3854A710A016}" destId="{923EEE50-3683-483A-AAAA-A9696C656C5E}" srcOrd="0" destOrd="0" presId="urn:microsoft.com/office/officeart/2005/8/layout/pyramid3"/>
    <dgm:cxn modelId="{7DE06FA4-6161-4DD4-A2DD-45A2228135F1}" type="presParOf" srcId="{0BF32162-A7D5-4E54-8B7D-3854A710A016}" destId="{2E2400AD-61E5-4386-895A-BC254698C074}" srcOrd="1" destOrd="0" presId="urn:microsoft.com/office/officeart/2005/8/layout/pyramid3"/>
    <dgm:cxn modelId="{12908209-619E-42C0-B462-0B286C280D60}" type="presParOf" srcId="{4D595FBE-4B30-46C1-9730-3C8583EF09FF}" destId="{A1289D35-3D31-43DD-9370-0F98DCBB2346}" srcOrd="2" destOrd="0" presId="urn:microsoft.com/office/officeart/2005/8/layout/pyramid3"/>
    <dgm:cxn modelId="{EA790F70-32AE-4B79-A4F8-AB9ED8C8C69D}" type="presParOf" srcId="{A1289D35-3D31-43DD-9370-0F98DCBB2346}" destId="{BDDE3EC3-5619-4C29-A467-566A3B3FE765}" srcOrd="0" destOrd="0" presId="urn:microsoft.com/office/officeart/2005/8/layout/pyramid3"/>
    <dgm:cxn modelId="{2EEF7394-7678-4ECE-8713-E631E0974885}" type="presParOf" srcId="{A1289D35-3D31-43DD-9370-0F98DCBB2346}" destId="{4AB32C50-85C9-4469-8429-C23FAEA0039E}" srcOrd="1" destOrd="0" presId="urn:microsoft.com/office/officeart/2005/8/layout/pyramid3"/>
    <dgm:cxn modelId="{D69DD091-8C93-4421-B5FA-0D621D2391B6}" type="presParOf" srcId="{4D595FBE-4B30-46C1-9730-3C8583EF09FF}" destId="{F4FDD31B-3CE1-4450-B228-4C56569F7570}" srcOrd="3" destOrd="0" presId="urn:microsoft.com/office/officeart/2005/8/layout/pyramid3"/>
    <dgm:cxn modelId="{C45C66DE-A115-4A3D-9957-3776A14BE9EA}" type="presParOf" srcId="{F4FDD31B-3CE1-4450-B228-4C56569F7570}" destId="{A5B89EB2-29E6-4398-9C32-0F1C03315CAD}" srcOrd="0" destOrd="0" presId="urn:microsoft.com/office/officeart/2005/8/layout/pyramid3"/>
    <dgm:cxn modelId="{CD7822F0-0A47-4165-A07B-F2A0729C9B50}" type="presParOf" srcId="{F4FDD31B-3CE1-4450-B228-4C56569F7570}" destId="{27B1A721-9F51-40EE-953A-2C088FAF4CB1}" srcOrd="1" destOrd="0" presId="urn:microsoft.com/office/officeart/2005/8/layout/pyramid3"/>
    <dgm:cxn modelId="{2DE784AA-3880-4A42-BE15-C9CF51F2D93C}" type="presParOf" srcId="{4D595FBE-4B30-46C1-9730-3C8583EF09FF}" destId="{397727C3-9491-432F-B78E-C848C36726BB}" srcOrd="4" destOrd="0" presId="urn:microsoft.com/office/officeart/2005/8/layout/pyramid3"/>
    <dgm:cxn modelId="{561B773F-C0B6-46A8-920B-06C3932C06D8}" type="presParOf" srcId="{397727C3-9491-432F-B78E-C848C36726BB}" destId="{4383B584-AAC6-4020-A222-E9EE5C897CD4}" srcOrd="0" destOrd="0" presId="urn:microsoft.com/office/officeart/2005/8/layout/pyramid3"/>
    <dgm:cxn modelId="{E91959A0-28D1-42F6-A9BB-C557E0E86A3B}" type="presParOf" srcId="{397727C3-9491-432F-B78E-C848C36726BB}" destId="{4D219423-6FFE-437A-9A18-EEFF34CD609C}" srcOrd="1" destOrd="0" presId="urn:microsoft.com/office/officeart/2005/8/layout/pyramid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1AD120-318C-4B75-9629-B53A0E7EDA5F}"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DC04AA21-A798-4E63-8ECD-1FB84A7C574F}">
      <dgm:prSet phldrT="[Text]" custT="1"/>
      <dgm:spPr>
        <a:scene3d>
          <a:camera prst="orthographicFront">
            <a:rot lat="300000" lon="0" rev="0"/>
          </a:camera>
          <a:lightRig rig="threePt" dir="t"/>
        </a:scene3d>
      </dgm:spPr>
      <dgm:t>
        <a:bodyPr/>
        <a:lstStyle/>
        <a:p>
          <a:r>
            <a:rPr lang="en-US" sz="1200" b="1" dirty="0" smtClean="0">
              <a:solidFill>
                <a:schemeClr val="tx1"/>
              </a:solidFill>
            </a:rPr>
            <a:t>Commitment</a:t>
          </a:r>
          <a:endParaRPr lang="en-US" sz="1200" b="1" dirty="0">
            <a:solidFill>
              <a:schemeClr val="tx1"/>
            </a:solidFill>
          </a:endParaRPr>
        </a:p>
      </dgm:t>
    </dgm:pt>
    <dgm:pt modelId="{8274E979-8A91-4868-9420-AA36163A1EF9}" type="parTrans" cxnId="{735D2C56-18C8-4F6A-B3B2-5348EDD24AA6}">
      <dgm:prSet/>
      <dgm:spPr/>
      <dgm:t>
        <a:bodyPr/>
        <a:lstStyle/>
        <a:p>
          <a:endParaRPr lang="en-US"/>
        </a:p>
      </dgm:t>
    </dgm:pt>
    <dgm:pt modelId="{DAE2E44D-E5A0-41F7-974E-5EDE03DB7EAD}" type="sibTrans" cxnId="{735D2C56-18C8-4F6A-B3B2-5348EDD24AA6}">
      <dgm:prSet/>
      <dgm:spPr/>
      <dgm:t>
        <a:bodyPr/>
        <a:lstStyle/>
        <a:p>
          <a:endParaRPr lang="en-US"/>
        </a:p>
      </dgm:t>
    </dgm:pt>
    <dgm:pt modelId="{ED44411C-855C-4655-A920-0C2E92FE6A48}">
      <dgm:prSet phldrT="[Text]"/>
      <dgm:spPr>
        <a:scene3d>
          <a:camera prst="orthographicFront">
            <a:rot lat="300000" lon="0" rev="0"/>
          </a:camera>
          <a:lightRig rig="threePt" dir="t"/>
        </a:scene3d>
      </dgm:spPr>
      <dgm:t>
        <a:bodyPr/>
        <a:lstStyle/>
        <a:p>
          <a:r>
            <a:rPr lang="en-US" b="1" dirty="0" smtClean="0">
              <a:solidFill>
                <a:schemeClr val="tx1"/>
              </a:solidFill>
            </a:rPr>
            <a:t>Resources</a:t>
          </a:r>
          <a:endParaRPr lang="en-US" b="1" dirty="0">
            <a:solidFill>
              <a:schemeClr val="tx1"/>
            </a:solidFill>
          </a:endParaRPr>
        </a:p>
      </dgm:t>
    </dgm:pt>
    <dgm:pt modelId="{1435F7BE-8822-4D8F-A4F8-8A4B824C7297}" type="parTrans" cxnId="{269D5A60-09C4-4F4C-AA02-D4F5C5CA2EF5}">
      <dgm:prSet/>
      <dgm:spPr/>
      <dgm:t>
        <a:bodyPr/>
        <a:lstStyle/>
        <a:p>
          <a:endParaRPr lang="en-US"/>
        </a:p>
      </dgm:t>
    </dgm:pt>
    <dgm:pt modelId="{2F141424-53AD-44ED-97A4-5FB8E6E56DAF}" type="sibTrans" cxnId="{269D5A60-09C4-4F4C-AA02-D4F5C5CA2EF5}">
      <dgm:prSet/>
      <dgm:spPr/>
      <dgm:t>
        <a:bodyPr/>
        <a:lstStyle/>
        <a:p>
          <a:endParaRPr lang="en-US"/>
        </a:p>
      </dgm:t>
    </dgm:pt>
    <dgm:pt modelId="{5B65DD50-BD2A-4E3F-B812-46B2430F3FD4}">
      <dgm:prSet phldrT="[Text]" custT="1"/>
      <dgm:spPr>
        <a:scene3d>
          <a:camera prst="orthographicFront">
            <a:rot lat="300000" lon="0" rev="0"/>
          </a:camera>
          <a:lightRig rig="threePt" dir="t"/>
        </a:scene3d>
      </dgm:spPr>
      <dgm:t>
        <a:bodyPr/>
        <a:lstStyle/>
        <a:p>
          <a:r>
            <a:rPr lang="en-US" sz="1200" b="1" dirty="0" smtClean="0">
              <a:solidFill>
                <a:schemeClr val="tx1"/>
              </a:solidFill>
            </a:rPr>
            <a:t>Involvement</a:t>
          </a:r>
          <a:endParaRPr lang="en-US" sz="1200" b="1" dirty="0">
            <a:solidFill>
              <a:schemeClr val="tx1"/>
            </a:solidFill>
          </a:endParaRPr>
        </a:p>
      </dgm:t>
    </dgm:pt>
    <dgm:pt modelId="{EB6A1560-7DDA-4DE1-ADF8-30433B17D077}" type="parTrans" cxnId="{779A0B5A-E234-44FB-8FFC-F04CF331051A}">
      <dgm:prSet/>
      <dgm:spPr/>
      <dgm:t>
        <a:bodyPr/>
        <a:lstStyle/>
        <a:p>
          <a:endParaRPr lang="en-US"/>
        </a:p>
      </dgm:t>
    </dgm:pt>
    <dgm:pt modelId="{EBFA9359-00FA-4AD5-8440-E19BB9AAC428}" type="sibTrans" cxnId="{779A0B5A-E234-44FB-8FFC-F04CF331051A}">
      <dgm:prSet/>
      <dgm:spPr/>
      <dgm:t>
        <a:bodyPr/>
        <a:lstStyle/>
        <a:p>
          <a:endParaRPr lang="en-US"/>
        </a:p>
      </dgm:t>
    </dgm:pt>
    <dgm:pt modelId="{86D5C70B-EA2A-4465-BFBF-286A20E8CC30}" type="pres">
      <dgm:prSet presAssocID="{251AD120-318C-4B75-9629-B53A0E7EDA5F}" presName="Name0" presStyleCnt="0">
        <dgm:presLayoutVars>
          <dgm:dir/>
          <dgm:animLvl val="lvl"/>
          <dgm:resizeHandles val="exact"/>
        </dgm:presLayoutVars>
      </dgm:prSet>
      <dgm:spPr/>
      <dgm:t>
        <a:bodyPr/>
        <a:lstStyle/>
        <a:p>
          <a:endParaRPr lang="en-US"/>
        </a:p>
      </dgm:t>
    </dgm:pt>
    <dgm:pt modelId="{8068E6AF-6418-48DD-AE7A-4965A412B9E4}" type="pres">
      <dgm:prSet presAssocID="{DC04AA21-A798-4E63-8ECD-1FB84A7C574F}" presName="parTxOnly" presStyleLbl="node1" presStyleIdx="0" presStyleCnt="3" custAng="5400000" custFlipVert="1" custFlipHor="1" custLinFactX="24301" custLinFactNeighborX="100000" custLinFactNeighborY="-20351">
        <dgm:presLayoutVars>
          <dgm:chMax val="0"/>
          <dgm:chPref val="0"/>
          <dgm:bulletEnabled val="1"/>
        </dgm:presLayoutVars>
      </dgm:prSet>
      <dgm:spPr/>
      <dgm:t>
        <a:bodyPr/>
        <a:lstStyle/>
        <a:p>
          <a:endParaRPr lang="en-US"/>
        </a:p>
      </dgm:t>
    </dgm:pt>
    <dgm:pt modelId="{F5FDDA80-E107-4A83-919A-D14C71CB3AE7}" type="pres">
      <dgm:prSet presAssocID="{DAE2E44D-E5A0-41F7-974E-5EDE03DB7EAD}" presName="parTxOnlySpace" presStyleCnt="0"/>
      <dgm:spPr/>
    </dgm:pt>
    <dgm:pt modelId="{1A5F0BDB-7A9E-44E5-B5C1-AC95FF570E44}" type="pres">
      <dgm:prSet presAssocID="{ED44411C-855C-4655-A920-0C2E92FE6A48}" presName="parTxOnly" presStyleLbl="node1" presStyleIdx="1" presStyleCnt="3" custAng="5400000" custFlipVert="1" custFlipHor="1" custLinFactX="-46526" custLinFactY="100000" custLinFactNeighborX="-100000" custLinFactNeighborY="118319">
        <dgm:presLayoutVars>
          <dgm:chMax val="0"/>
          <dgm:chPref val="0"/>
          <dgm:bulletEnabled val="1"/>
        </dgm:presLayoutVars>
      </dgm:prSet>
      <dgm:spPr/>
      <dgm:t>
        <a:bodyPr/>
        <a:lstStyle/>
        <a:p>
          <a:endParaRPr lang="en-US"/>
        </a:p>
      </dgm:t>
    </dgm:pt>
    <dgm:pt modelId="{75FA9051-4BBF-4EE2-B2CF-D77AD5761669}" type="pres">
      <dgm:prSet presAssocID="{2F141424-53AD-44ED-97A4-5FB8E6E56DAF}" presName="parTxOnlySpace" presStyleCnt="0"/>
      <dgm:spPr/>
    </dgm:pt>
    <dgm:pt modelId="{BDAF59DE-D992-4F9B-86F7-5AEE339D54FB}" type="pres">
      <dgm:prSet presAssocID="{5B65DD50-BD2A-4E3F-B812-46B2430F3FD4}" presName="parTxOnly" presStyleLbl="node1" presStyleIdx="2" presStyleCnt="3" custAng="5400000" custFlipVert="1" custFlipHor="1" custLinFactX="-127137" custLinFactY="-100000" custLinFactNeighborX="-200000" custLinFactNeighborY="-161328">
        <dgm:presLayoutVars>
          <dgm:chMax val="0"/>
          <dgm:chPref val="0"/>
          <dgm:bulletEnabled val="1"/>
        </dgm:presLayoutVars>
      </dgm:prSet>
      <dgm:spPr/>
      <dgm:t>
        <a:bodyPr/>
        <a:lstStyle/>
        <a:p>
          <a:endParaRPr lang="en-US"/>
        </a:p>
      </dgm:t>
    </dgm:pt>
  </dgm:ptLst>
  <dgm:cxnLst>
    <dgm:cxn modelId="{B10A6FFA-8641-4DBE-8DBE-0523F400769D}" type="presOf" srcId="{5B65DD50-BD2A-4E3F-B812-46B2430F3FD4}" destId="{BDAF59DE-D992-4F9B-86F7-5AEE339D54FB}" srcOrd="0" destOrd="0" presId="urn:microsoft.com/office/officeart/2005/8/layout/chevron1"/>
    <dgm:cxn modelId="{87D8BF8E-FDC8-4C7F-82C8-032916850372}" type="presOf" srcId="{251AD120-318C-4B75-9629-B53A0E7EDA5F}" destId="{86D5C70B-EA2A-4465-BFBF-286A20E8CC30}" srcOrd="0" destOrd="0" presId="urn:microsoft.com/office/officeart/2005/8/layout/chevron1"/>
    <dgm:cxn modelId="{779A0B5A-E234-44FB-8FFC-F04CF331051A}" srcId="{251AD120-318C-4B75-9629-B53A0E7EDA5F}" destId="{5B65DD50-BD2A-4E3F-B812-46B2430F3FD4}" srcOrd="2" destOrd="0" parTransId="{EB6A1560-7DDA-4DE1-ADF8-30433B17D077}" sibTransId="{EBFA9359-00FA-4AD5-8440-E19BB9AAC428}"/>
    <dgm:cxn modelId="{AAC3AC48-79D3-42B0-B989-EA9BE9018C4F}" type="presOf" srcId="{DC04AA21-A798-4E63-8ECD-1FB84A7C574F}" destId="{8068E6AF-6418-48DD-AE7A-4965A412B9E4}" srcOrd="0" destOrd="0" presId="urn:microsoft.com/office/officeart/2005/8/layout/chevron1"/>
    <dgm:cxn modelId="{16A3F34D-78DE-4A67-ADA6-98830C8A2437}" type="presOf" srcId="{ED44411C-855C-4655-A920-0C2E92FE6A48}" destId="{1A5F0BDB-7A9E-44E5-B5C1-AC95FF570E44}" srcOrd="0" destOrd="0" presId="urn:microsoft.com/office/officeart/2005/8/layout/chevron1"/>
    <dgm:cxn modelId="{735D2C56-18C8-4F6A-B3B2-5348EDD24AA6}" srcId="{251AD120-318C-4B75-9629-B53A0E7EDA5F}" destId="{DC04AA21-A798-4E63-8ECD-1FB84A7C574F}" srcOrd="0" destOrd="0" parTransId="{8274E979-8A91-4868-9420-AA36163A1EF9}" sibTransId="{DAE2E44D-E5A0-41F7-974E-5EDE03DB7EAD}"/>
    <dgm:cxn modelId="{269D5A60-09C4-4F4C-AA02-D4F5C5CA2EF5}" srcId="{251AD120-318C-4B75-9629-B53A0E7EDA5F}" destId="{ED44411C-855C-4655-A920-0C2E92FE6A48}" srcOrd="1" destOrd="0" parTransId="{1435F7BE-8822-4D8F-A4F8-8A4B824C7297}" sibTransId="{2F141424-53AD-44ED-97A4-5FB8E6E56DAF}"/>
    <dgm:cxn modelId="{32FA8AAA-BEB1-4BCD-AEF4-7BBF1D24549F}" type="presParOf" srcId="{86D5C70B-EA2A-4465-BFBF-286A20E8CC30}" destId="{8068E6AF-6418-48DD-AE7A-4965A412B9E4}" srcOrd="0" destOrd="0" presId="urn:microsoft.com/office/officeart/2005/8/layout/chevron1"/>
    <dgm:cxn modelId="{1D2CE174-9C88-451F-BE9F-0C97C81F064C}" type="presParOf" srcId="{86D5C70B-EA2A-4465-BFBF-286A20E8CC30}" destId="{F5FDDA80-E107-4A83-919A-D14C71CB3AE7}" srcOrd="1" destOrd="0" presId="urn:microsoft.com/office/officeart/2005/8/layout/chevron1"/>
    <dgm:cxn modelId="{4BA8EB4C-8906-4CBA-8FF8-BF576659E99A}" type="presParOf" srcId="{86D5C70B-EA2A-4465-BFBF-286A20E8CC30}" destId="{1A5F0BDB-7A9E-44E5-B5C1-AC95FF570E44}" srcOrd="2" destOrd="0" presId="urn:microsoft.com/office/officeart/2005/8/layout/chevron1"/>
    <dgm:cxn modelId="{7D61A74E-17DC-4F5E-A3B5-E7B0F7206FE4}" type="presParOf" srcId="{86D5C70B-EA2A-4465-BFBF-286A20E8CC30}" destId="{75FA9051-4BBF-4EE2-B2CF-D77AD5761669}" srcOrd="3" destOrd="0" presId="urn:microsoft.com/office/officeart/2005/8/layout/chevron1"/>
    <dgm:cxn modelId="{7666B45B-85D5-453B-8A96-35D5C8CE49FD}" type="presParOf" srcId="{86D5C70B-EA2A-4465-BFBF-286A20E8CC30}" destId="{BDAF59DE-D992-4F9B-86F7-5AEE339D54FB}" srcOrd="4" destOrd="0" presId="urn:microsoft.com/office/officeart/2005/8/layout/chevron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372EDE-3EFC-4FF8-A366-29B2D42A4DC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39926DF2-4F21-43E7-9967-B268DFF57B9F}">
      <dgm:prSet phldrT="[Text]"/>
      <dgm:spPr/>
      <dgm:t>
        <a:bodyPr/>
        <a:lstStyle/>
        <a:p>
          <a:r>
            <a:rPr lang="en-US" b="1" dirty="0" smtClean="0"/>
            <a:t>Intervention</a:t>
          </a:r>
          <a:endParaRPr lang="en-US" b="1" dirty="0"/>
        </a:p>
      </dgm:t>
    </dgm:pt>
    <dgm:pt modelId="{B07B4979-BBA5-4013-AB6A-181B4EEBA646}" type="parTrans" cxnId="{C636811C-B8E6-48BA-91B6-5E8A675C147C}">
      <dgm:prSet/>
      <dgm:spPr/>
      <dgm:t>
        <a:bodyPr/>
        <a:lstStyle/>
        <a:p>
          <a:endParaRPr lang="en-US"/>
        </a:p>
      </dgm:t>
    </dgm:pt>
    <dgm:pt modelId="{B54D34F6-DA84-4E92-84B7-AB72E335F2C1}" type="sibTrans" cxnId="{C636811C-B8E6-48BA-91B6-5E8A675C147C}">
      <dgm:prSet/>
      <dgm:spPr/>
      <dgm:t>
        <a:bodyPr/>
        <a:lstStyle/>
        <a:p>
          <a:endParaRPr lang="en-US"/>
        </a:p>
      </dgm:t>
    </dgm:pt>
    <dgm:pt modelId="{29D6E434-AE89-4DBC-88F8-7F8C775B5286}">
      <dgm:prSet phldrT="[Text]" custT="1"/>
      <dgm:spPr/>
      <dgm:t>
        <a:bodyPr/>
        <a:lstStyle/>
        <a:p>
          <a:r>
            <a:rPr lang="en-US" sz="1600" b="1" dirty="0" smtClean="0"/>
            <a:t>Intervention Name, Disease Specific, Forecast Period</a:t>
          </a:r>
          <a:endParaRPr lang="en-US" sz="1600" b="1" dirty="0"/>
        </a:p>
      </dgm:t>
    </dgm:pt>
    <dgm:pt modelId="{BB134928-AFA2-4CF7-80A8-6298F7FB04BA}" type="parTrans" cxnId="{2C17C309-7C1C-4461-9DB8-A7B475966901}">
      <dgm:prSet/>
      <dgm:spPr/>
      <dgm:t>
        <a:bodyPr/>
        <a:lstStyle/>
        <a:p>
          <a:endParaRPr lang="en-US"/>
        </a:p>
      </dgm:t>
    </dgm:pt>
    <dgm:pt modelId="{AEB07845-6A76-4872-84E0-BDD485AB7471}" type="sibTrans" cxnId="{2C17C309-7C1C-4461-9DB8-A7B475966901}">
      <dgm:prSet/>
      <dgm:spPr/>
      <dgm:t>
        <a:bodyPr/>
        <a:lstStyle/>
        <a:p>
          <a:endParaRPr lang="en-US"/>
        </a:p>
      </dgm:t>
    </dgm:pt>
    <dgm:pt modelId="{9DC04C17-B159-4A0F-B927-3256D1AD637B}">
      <dgm:prSet phldrT="[Text]"/>
      <dgm:spPr/>
      <dgm:t>
        <a:bodyPr/>
        <a:lstStyle/>
        <a:p>
          <a:r>
            <a:rPr lang="en-US" b="1" dirty="0" smtClean="0"/>
            <a:t>Target</a:t>
          </a:r>
          <a:r>
            <a:rPr lang="en-US" dirty="0" smtClean="0"/>
            <a:t> </a:t>
          </a:r>
          <a:r>
            <a:rPr lang="en-US" b="1" dirty="0" smtClean="0"/>
            <a:t>Population</a:t>
          </a:r>
          <a:endParaRPr lang="en-US" b="1" dirty="0"/>
        </a:p>
      </dgm:t>
    </dgm:pt>
    <dgm:pt modelId="{EF2E8B80-3879-4071-B8B2-6D078DC514BB}" type="parTrans" cxnId="{23CF511B-3C83-42D6-8563-2A42723FBCF3}">
      <dgm:prSet/>
      <dgm:spPr/>
      <dgm:t>
        <a:bodyPr/>
        <a:lstStyle/>
        <a:p>
          <a:endParaRPr lang="en-US"/>
        </a:p>
      </dgm:t>
    </dgm:pt>
    <dgm:pt modelId="{80EBAB3F-A5C0-485F-88CA-9D6AB1CDA8F3}" type="sibTrans" cxnId="{23CF511B-3C83-42D6-8563-2A42723FBCF3}">
      <dgm:prSet/>
      <dgm:spPr/>
      <dgm:t>
        <a:bodyPr/>
        <a:lstStyle/>
        <a:p>
          <a:endParaRPr lang="en-US"/>
        </a:p>
      </dgm:t>
    </dgm:pt>
    <dgm:pt modelId="{21D82E6A-AF5A-4FF1-9B5C-EA48D37FE3B1}">
      <dgm:prSet phldrT="[Text]" custT="1"/>
      <dgm:spPr/>
      <dgm:t>
        <a:bodyPr/>
        <a:lstStyle/>
        <a:p>
          <a:r>
            <a:rPr lang="en-US" sz="1600" b="1" dirty="0" smtClean="0"/>
            <a:t>Size of eligible, target and intervention populations </a:t>
          </a:r>
          <a:endParaRPr lang="en-US" sz="1600" b="1" dirty="0"/>
        </a:p>
      </dgm:t>
    </dgm:pt>
    <dgm:pt modelId="{89223180-638F-4EBB-96BA-3D0DDCE2187C}" type="parTrans" cxnId="{0B40E96C-83E2-47D0-8008-CA6365AD624F}">
      <dgm:prSet/>
      <dgm:spPr/>
      <dgm:t>
        <a:bodyPr/>
        <a:lstStyle/>
        <a:p>
          <a:endParaRPr lang="en-US"/>
        </a:p>
      </dgm:t>
    </dgm:pt>
    <dgm:pt modelId="{C89FA4E1-C40E-41F2-8C29-3AB2F43132BB}" type="sibTrans" cxnId="{0B40E96C-83E2-47D0-8008-CA6365AD624F}">
      <dgm:prSet/>
      <dgm:spPr/>
      <dgm:t>
        <a:bodyPr/>
        <a:lstStyle/>
        <a:p>
          <a:endParaRPr lang="en-US"/>
        </a:p>
      </dgm:t>
    </dgm:pt>
    <dgm:pt modelId="{8E8D6D53-30C6-44E8-BC5C-177BF37B8665}">
      <dgm:prSet phldrT="[Text]"/>
      <dgm:spPr/>
      <dgm:t>
        <a:bodyPr/>
        <a:lstStyle/>
        <a:p>
          <a:r>
            <a:rPr lang="en-US" b="1" dirty="0" smtClean="0"/>
            <a:t>Baseline</a:t>
          </a:r>
          <a:r>
            <a:rPr lang="en-US" dirty="0" smtClean="0"/>
            <a:t> </a:t>
          </a:r>
          <a:r>
            <a:rPr lang="en-US" b="1" dirty="0" smtClean="0"/>
            <a:t>Costs</a:t>
          </a:r>
          <a:endParaRPr lang="en-US" b="1" dirty="0"/>
        </a:p>
      </dgm:t>
    </dgm:pt>
    <dgm:pt modelId="{830421BC-7541-4A9C-BB70-D8706C45AE31}" type="parTrans" cxnId="{1FB64E92-4CCA-45A1-8566-CE1F88E4EB02}">
      <dgm:prSet/>
      <dgm:spPr/>
      <dgm:t>
        <a:bodyPr/>
        <a:lstStyle/>
        <a:p>
          <a:endParaRPr lang="en-US"/>
        </a:p>
      </dgm:t>
    </dgm:pt>
    <dgm:pt modelId="{454FA4E3-CA51-4A3B-A8FE-B19E00E608F4}" type="sibTrans" cxnId="{1FB64E92-4CCA-45A1-8566-CE1F88E4EB02}">
      <dgm:prSet/>
      <dgm:spPr/>
      <dgm:t>
        <a:bodyPr/>
        <a:lstStyle/>
        <a:p>
          <a:endParaRPr lang="en-US"/>
        </a:p>
      </dgm:t>
    </dgm:pt>
    <dgm:pt modelId="{20C6E726-F4FE-462D-8FC9-D977E227F0C1}">
      <dgm:prSet phldrT="[Text]" custT="1"/>
      <dgm:spPr/>
      <dgm:t>
        <a:bodyPr/>
        <a:lstStyle/>
        <a:p>
          <a:r>
            <a:rPr lang="en-US" sz="1600" b="1" dirty="0" smtClean="0"/>
            <a:t>Baseline cost per person for categories of service (Inpatient, ED, Pharmacy, etc)</a:t>
          </a:r>
          <a:endParaRPr lang="en-US" sz="1600" b="1" dirty="0"/>
        </a:p>
      </dgm:t>
    </dgm:pt>
    <dgm:pt modelId="{2B4AF98D-AF51-4C6F-AA8B-2E68DF08C94C}" type="parTrans" cxnId="{FFBF112E-DD7A-4AC1-AF04-E2A8B72573BA}">
      <dgm:prSet/>
      <dgm:spPr/>
      <dgm:t>
        <a:bodyPr/>
        <a:lstStyle/>
        <a:p>
          <a:endParaRPr lang="en-US"/>
        </a:p>
      </dgm:t>
    </dgm:pt>
    <dgm:pt modelId="{271DD075-07B2-442F-B7A4-92CBEE35C1A3}" type="sibTrans" cxnId="{FFBF112E-DD7A-4AC1-AF04-E2A8B72573BA}">
      <dgm:prSet/>
      <dgm:spPr/>
      <dgm:t>
        <a:bodyPr/>
        <a:lstStyle/>
        <a:p>
          <a:endParaRPr lang="en-US"/>
        </a:p>
      </dgm:t>
    </dgm:pt>
    <dgm:pt modelId="{3191B604-BD02-4C22-8A77-8892DDDA666C}">
      <dgm:prSet phldrT="[Text]"/>
      <dgm:spPr/>
      <dgm:t>
        <a:bodyPr/>
        <a:lstStyle/>
        <a:p>
          <a:r>
            <a:rPr lang="en-US" b="1" dirty="0" smtClean="0"/>
            <a:t>Cost Trends</a:t>
          </a:r>
          <a:endParaRPr lang="en-US" b="1" dirty="0"/>
        </a:p>
      </dgm:t>
    </dgm:pt>
    <dgm:pt modelId="{ACD1B856-7B54-4C50-9477-E59D0DD5D903}" type="parTrans" cxnId="{11723D31-4195-4A35-AF94-261CE6E3C7E8}">
      <dgm:prSet/>
      <dgm:spPr/>
      <dgm:t>
        <a:bodyPr/>
        <a:lstStyle/>
        <a:p>
          <a:endParaRPr lang="en-US"/>
        </a:p>
      </dgm:t>
    </dgm:pt>
    <dgm:pt modelId="{208BB9E1-B253-46E7-9BA8-636CC5AD849C}" type="sibTrans" cxnId="{11723D31-4195-4A35-AF94-261CE6E3C7E8}">
      <dgm:prSet/>
      <dgm:spPr/>
      <dgm:t>
        <a:bodyPr/>
        <a:lstStyle/>
        <a:p>
          <a:endParaRPr lang="en-US"/>
        </a:p>
      </dgm:t>
    </dgm:pt>
    <dgm:pt modelId="{4B766DDB-784C-447A-86E0-CA4AE61DD451}">
      <dgm:prSet phldrT="[Text]" custT="1"/>
      <dgm:spPr/>
      <dgm:t>
        <a:bodyPr/>
        <a:lstStyle/>
        <a:p>
          <a:r>
            <a:rPr lang="en-US" sz="1600" b="1" dirty="0" smtClean="0"/>
            <a:t>Projected trend for cost of category of service over the life of the project if the intervention did not take place</a:t>
          </a:r>
          <a:endParaRPr lang="en-US" sz="1600" b="1" dirty="0"/>
        </a:p>
      </dgm:t>
    </dgm:pt>
    <dgm:pt modelId="{AEB15213-19AA-4AA2-A697-E7298CE21F89}" type="parTrans" cxnId="{263C63BC-3DD9-49C3-8F93-008F9E807571}">
      <dgm:prSet/>
      <dgm:spPr/>
      <dgm:t>
        <a:bodyPr/>
        <a:lstStyle/>
        <a:p>
          <a:endParaRPr lang="en-US"/>
        </a:p>
      </dgm:t>
    </dgm:pt>
    <dgm:pt modelId="{6188C6C4-86A8-41A6-8FFA-FC7389950D0B}" type="sibTrans" cxnId="{263C63BC-3DD9-49C3-8F93-008F9E807571}">
      <dgm:prSet/>
      <dgm:spPr/>
      <dgm:t>
        <a:bodyPr/>
        <a:lstStyle/>
        <a:p>
          <a:endParaRPr lang="en-US"/>
        </a:p>
      </dgm:t>
    </dgm:pt>
    <dgm:pt modelId="{3C13525C-5FBD-4026-84DC-0587D81D8485}">
      <dgm:prSet phldrT="[Text]"/>
      <dgm:spPr/>
      <dgm:t>
        <a:bodyPr/>
        <a:lstStyle/>
        <a:p>
          <a:r>
            <a:rPr lang="en-US" b="1" dirty="0" smtClean="0"/>
            <a:t>Utilization Changes</a:t>
          </a:r>
          <a:endParaRPr lang="en-US" b="1" dirty="0"/>
        </a:p>
      </dgm:t>
    </dgm:pt>
    <dgm:pt modelId="{6523AB59-AC31-4D07-AFBC-E85AAC4A90A7}" type="parTrans" cxnId="{F8B0F20A-AA2D-4732-A539-7233E9811A9E}">
      <dgm:prSet/>
      <dgm:spPr/>
      <dgm:t>
        <a:bodyPr/>
        <a:lstStyle/>
        <a:p>
          <a:endParaRPr lang="en-US"/>
        </a:p>
      </dgm:t>
    </dgm:pt>
    <dgm:pt modelId="{44D7349A-D6B0-494E-A0C9-9D05DECAB768}" type="sibTrans" cxnId="{F8B0F20A-AA2D-4732-A539-7233E9811A9E}">
      <dgm:prSet/>
      <dgm:spPr/>
      <dgm:t>
        <a:bodyPr/>
        <a:lstStyle/>
        <a:p>
          <a:endParaRPr lang="en-US"/>
        </a:p>
      </dgm:t>
    </dgm:pt>
    <dgm:pt modelId="{53B0E3D4-3A4B-4E50-BE3B-12024F1E6668}">
      <dgm:prSet phldrT="[Text]" custT="1"/>
      <dgm:spPr/>
      <dgm:t>
        <a:bodyPr/>
        <a:lstStyle/>
        <a:p>
          <a:r>
            <a:rPr lang="en-US" sz="1600" b="1" dirty="0" smtClean="0"/>
            <a:t>Changes in utilization among the intervention population due to the intervention</a:t>
          </a:r>
          <a:endParaRPr lang="en-US" sz="1600" b="1" dirty="0"/>
        </a:p>
      </dgm:t>
    </dgm:pt>
    <dgm:pt modelId="{29CD46E0-AB97-42F4-A206-D9A2FC019BA0}" type="parTrans" cxnId="{D890028E-8F91-4AFA-B7C1-EA76CCCF95FA}">
      <dgm:prSet/>
      <dgm:spPr/>
      <dgm:t>
        <a:bodyPr/>
        <a:lstStyle/>
        <a:p>
          <a:endParaRPr lang="en-US"/>
        </a:p>
      </dgm:t>
    </dgm:pt>
    <dgm:pt modelId="{CF2CEDFA-072F-4183-AE8D-CE312DDBFCBB}" type="sibTrans" cxnId="{D890028E-8F91-4AFA-B7C1-EA76CCCF95FA}">
      <dgm:prSet/>
      <dgm:spPr/>
      <dgm:t>
        <a:bodyPr/>
        <a:lstStyle/>
        <a:p>
          <a:endParaRPr lang="en-US"/>
        </a:p>
      </dgm:t>
    </dgm:pt>
    <dgm:pt modelId="{E1D96676-3B7A-443C-B4ED-770AC9C9D43D}">
      <dgm:prSet phldrT="[Text]"/>
      <dgm:spPr/>
      <dgm:t>
        <a:bodyPr/>
        <a:lstStyle/>
        <a:p>
          <a:r>
            <a:rPr lang="en-US" b="1" dirty="0" smtClean="0"/>
            <a:t>Program Costs</a:t>
          </a:r>
          <a:endParaRPr lang="en-US" b="1" dirty="0"/>
        </a:p>
      </dgm:t>
    </dgm:pt>
    <dgm:pt modelId="{03AF1161-96BF-4028-9FCC-3C9C68F25620}" type="parTrans" cxnId="{D7DDF5ED-93EB-434A-8F78-4845D74DE64B}">
      <dgm:prSet/>
      <dgm:spPr/>
      <dgm:t>
        <a:bodyPr/>
        <a:lstStyle/>
        <a:p>
          <a:endParaRPr lang="en-US"/>
        </a:p>
      </dgm:t>
    </dgm:pt>
    <dgm:pt modelId="{1A8D8DCB-5396-4031-9EA9-148AF2762C22}" type="sibTrans" cxnId="{D7DDF5ED-93EB-434A-8F78-4845D74DE64B}">
      <dgm:prSet/>
      <dgm:spPr/>
      <dgm:t>
        <a:bodyPr/>
        <a:lstStyle/>
        <a:p>
          <a:endParaRPr lang="en-US"/>
        </a:p>
      </dgm:t>
    </dgm:pt>
    <dgm:pt modelId="{7D5A24DE-CEB4-4513-AD11-6D848662F930}">
      <dgm:prSet phldrT="[Text]" custT="1"/>
      <dgm:spPr/>
      <dgm:t>
        <a:bodyPr/>
        <a:lstStyle/>
        <a:p>
          <a:r>
            <a:rPr lang="en-US" sz="1600" b="1" dirty="0" smtClean="0"/>
            <a:t>Program costs to deliver the intervention, for pre launch, and each year of the program</a:t>
          </a:r>
          <a:endParaRPr lang="en-US" sz="1600" b="1" dirty="0"/>
        </a:p>
      </dgm:t>
    </dgm:pt>
    <dgm:pt modelId="{2D817A57-8F22-401F-8EC1-963670D9F406}" type="parTrans" cxnId="{76B384A6-D0FD-49BA-BB5A-4D7F1254E6EB}">
      <dgm:prSet/>
      <dgm:spPr/>
      <dgm:t>
        <a:bodyPr/>
        <a:lstStyle/>
        <a:p>
          <a:endParaRPr lang="en-US"/>
        </a:p>
      </dgm:t>
    </dgm:pt>
    <dgm:pt modelId="{CB942128-ECF2-42E0-8BA5-40438A501D24}" type="sibTrans" cxnId="{76B384A6-D0FD-49BA-BB5A-4D7F1254E6EB}">
      <dgm:prSet/>
      <dgm:spPr/>
      <dgm:t>
        <a:bodyPr/>
        <a:lstStyle/>
        <a:p>
          <a:endParaRPr lang="en-US"/>
        </a:p>
      </dgm:t>
    </dgm:pt>
    <dgm:pt modelId="{D455750A-B674-43A4-8D44-B57C9A472ABF}">
      <dgm:prSet phldrT="[Text]"/>
      <dgm:spPr/>
      <dgm:t>
        <a:bodyPr/>
        <a:lstStyle/>
        <a:p>
          <a:r>
            <a:rPr lang="en-US" b="1" dirty="0" smtClean="0"/>
            <a:t>Sensitivity Range</a:t>
          </a:r>
          <a:endParaRPr lang="en-US" b="1" dirty="0"/>
        </a:p>
      </dgm:t>
    </dgm:pt>
    <dgm:pt modelId="{792E388F-11F0-4266-A6E7-75B4F5B30A99}" type="parTrans" cxnId="{F2FC1A8D-A979-4D04-B103-4C79B20FF16D}">
      <dgm:prSet/>
      <dgm:spPr/>
      <dgm:t>
        <a:bodyPr/>
        <a:lstStyle/>
        <a:p>
          <a:endParaRPr lang="en-US"/>
        </a:p>
      </dgm:t>
    </dgm:pt>
    <dgm:pt modelId="{9B58B370-4D12-42E5-AE6B-2529B41F56DF}" type="sibTrans" cxnId="{F2FC1A8D-A979-4D04-B103-4C79B20FF16D}">
      <dgm:prSet/>
      <dgm:spPr/>
      <dgm:t>
        <a:bodyPr/>
        <a:lstStyle/>
        <a:p>
          <a:endParaRPr lang="en-US"/>
        </a:p>
      </dgm:t>
    </dgm:pt>
    <dgm:pt modelId="{06D66E86-1274-4924-9C25-A02BB728B614}">
      <dgm:prSet phldrT="[Text]" custT="1"/>
      <dgm:spPr/>
      <dgm:t>
        <a:bodyPr/>
        <a:lstStyle/>
        <a:p>
          <a:r>
            <a:rPr lang="en-US" sz="1600" b="1" dirty="0" smtClean="0"/>
            <a:t>Sets the percent range for savings, based upon the level of certainty in assumptions</a:t>
          </a:r>
          <a:endParaRPr lang="en-US" sz="1600" b="1" dirty="0"/>
        </a:p>
      </dgm:t>
    </dgm:pt>
    <dgm:pt modelId="{203A7EFB-6691-46EE-B5D6-C7AA3BB8D293}" type="parTrans" cxnId="{E8EBBAE9-F241-404B-8D46-303849702CC9}">
      <dgm:prSet/>
      <dgm:spPr/>
      <dgm:t>
        <a:bodyPr/>
        <a:lstStyle/>
        <a:p>
          <a:endParaRPr lang="en-US"/>
        </a:p>
      </dgm:t>
    </dgm:pt>
    <dgm:pt modelId="{F5D2664F-E0C7-40A5-9DAF-BCE0EBD9F9DD}" type="sibTrans" cxnId="{E8EBBAE9-F241-404B-8D46-303849702CC9}">
      <dgm:prSet/>
      <dgm:spPr/>
      <dgm:t>
        <a:bodyPr/>
        <a:lstStyle/>
        <a:p>
          <a:endParaRPr lang="en-US"/>
        </a:p>
      </dgm:t>
    </dgm:pt>
    <dgm:pt modelId="{71F9FB22-1919-4726-9FCD-6588A9B0C018}" type="pres">
      <dgm:prSet presAssocID="{B4372EDE-3EFC-4FF8-A366-29B2D42A4DC6}" presName="Name0" presStyleCnt="0">
        <dgm:presLayoutVars>
          <dgm:dir/>
          <dgm:animLvl val="lvl"/>
          <dgm:resizeHandles val="exact"/>
        </dgm:presLayoutVars>
      </dgm:prSet>
      <dgm:spPr/>
      <dgm:t>
        <a:bodyPr/>
        <a:lstStyle/>
        <a:p>
          <a:endParaRPr lang="en-US"/>
        </a:p>
      </dgm:t>
    </dgm:pt>
    <dgm:pt modelId="{859E3C32-2477-466A-999D-D2EFEDBF5906}" type="pres">
      <dgm:prSet presAssocID="{39926DF2-4F21-43E7-9967-B268DFF57B9F}" presName="linNode" presStyleCnt="0"/>
      <dgm:spPr/>
    </dgm:pt>
    <dgm:pt modelId="{B0F3EF65-5702-489B-814C-26A62FD9F1C7}" type="pres">
      <dgm:prSet presAssocID="{39926DF2-4F21-43E7-9967-B268DFF57B9F}" presName="parentText" presStyleLbl="node1" presStyleIdx="0" presStyleCnt="7" custLinFactNeighborX="-1276" custLinFactNeighborY="-60">
        <dgm:presLayoutVars>
          <dgm:chMax val="1"/>
          <dgm:bulletEnabled val="1"/>
        </dgm:presLayoutVars>
      </dgm:prSet>
      <dgm:spPr/>
      <dgm:t>
        <a:bodyPr/>
        <a:lstStyle/>
        <a:p>
          <a:endParaRPr lang="en-US"/>
        </a:p>
      </dgm:t>
    </dgm:pt>
    <dgm:pt modelId="{9F3DD9A8-7071-4E7C-B4B7-D6E7D8CDD3CA}" type="pres">
      <dgm:prSet presAssocID="{39926DF2-4F21-43E7-9967-B268DFF57B9F}" presName="descendantText" presStyleLbl="alignAccFollowNode1" presStyleIdx="0" presStyleCnt="7" custScaleY="104534" custLinFactNeighborX="454" custLinFactNeighborY="-2971">
        <dgm:presLayoutVars>
          <dgm:bulletEnabled val="1"/>
        </dgm:presLayoutVars>
      </dgm:prSet>
      <dgm:spPr/>
      <dgm:t>
        <a:bodyPr/>
        <a:lstStyle/>
        <a:p>
          <a:endParaRPr lang="en-US"/>
        </a:p>
      </dgm:t>
    </dgm:pt>
    <dgm:pt modelId="{14626AF4-4210-4C73-8361-040DBA51AB0B}" type="pres">
      <dgm:prSet presAssocID="{B54D34F6-DA84-4E92-84B7-AB72E335F2C1}" presName="sp" presStyleCnt="0"/>
      <dgm:spPr/>
    </dgm:pt>
    <dgm:pt modelId="{A127A94B-C60E-4856-B201-E864594B5EC2}" type="pres">
      <dgm:prSet presAssocID="{9DC04C17-B159-4A0F-B927-3256D1AD637B}" presName="linNode" presStyleCnt="0"/>
      <dgm:spPr/>
    </dgm:pt>
    <dgm:pt modelId="{C20878FC-9340-4ADB-A4B5-17788FF8160B}" type="pres">
      <dgm:prSet presAssocID="{9DC04C17-B159-4A0F-B927-3256D1AD637B}" presName="parentText" presStyleLbl="node1" presStyleIdx="1" presStyleCnt="7">
        <dgm:presLayoutVars>
          <dgm:chMax val="1"/>
          <dgm:bulletEnabled val="1"/>
        </dgm:presLayoutVars>
      </dgm:prSet>
      <dgm:spPr/>
      <dgm:t>
        <a:bodyPr/>
        <a:lstStyle/>
        <a:p>
          <a:endParaRPr lang="en-US"/>
        </a:p>
      </dgm:t>
    </dgm:pt>
    <dgm:pt modelId="{AB1588C2-D04F-4F74-82F5-5F265C7707CD}" type="pres">
      <dgm:prSet presAssocID="{9DC04C17-B159-4A0F-B927-3256D1AD637B}" presName="descendantText" presStyleLbl="alignAccFollowNode1" presStyleIdx="1" presStyleCnt="7">
        <dgm:presLayoutVars>
          <dgm:bulletEnabled val="1"/>
        </dgm:presLayoutVars>
      </dgm:prSet>
      <dgm:spPr/>
      <dgm:t>
        <a:bodyPr/>
        <a:lstStyle/>
        <a:p>
          <a:endParaRPr lang="en-US"/>
        </a:p>
      </dgm:t>
    </dgm:pt>
    <dgm:pt modelId="{751FC816-33A9-4022-B0FB-5D4B9FCB668E}" type="pres">
      <dgm:prSet presAssocID="{80EBAB3F-A5C0-485F-88CA-9D6AB1CDA8F3}" presName="sp" presStyleCnt="0"/>
      <dgm:spPr/>
    </dgm:pt>
    <dgm:pt modelId="{5BEB7B8E-861A-4577-8D79-CF20060F413B}" type="pres">
      <dgm:prSet presAssocID="{8E8D6D53-30C6-44E8-BC5C-177BF37B8665}" presName="linNode" presStyleCnt="0"/>
      <dgm:spPr/>
    </dgm:pt>
    <dgm:pt modelId="{D7C689D1-E9DB-4F40-837F-6235EEE38C91}" type="pres">
      <dgm:prSet presAssocID="{8E8D6D53-30C6-44E8-BC5C-177BF37B8665}" presName="parentText" presStyleLbl="node1" presStyleIdx="2" presStyleCnt="7">
        <dgm:presLayoutVars>
          <dgm:chMax val="1"/>
          <dgm:bulletEnabled val="1"/>
        </dgm:presLayoutVars>
      </dgm:prSet>
      <dgm:spPr/>
      <dgm:t>
        <a:bodyPr/>
        <a:lstStyle/>
        <a:p>
          <a:endParaRPr lang="en-US"/>
        </a:p>
      </dgm:t>
    </dgm:pt>
    <dgm:pt modelId="{020EC747-4BCA-4FB3-BD19-FCD4F6CAD413}" type="pres">
      <dgm:prSet presAssocID="{8E8D6D53-30C6-44E8-BC5C-177BF37B8665}" presName="descendantText" presStyleLbl="alignAccFollowNode1" presStyleIdx="2" presStyleCnt="7">
        <dgm:presLayoutVars>
          <dgm:bulletEnabled val="1"/>
        </dgm:presLayoutVars>
      </dgm:prSet>
      <dgm:spPr/>
      <dgm:t>
        <a:bodyPr/>
        <a:lstStyle/>
        <a:p>
          <a:endParaRPr lang="en-US"/>
        </a:p>
      </dgm:t>
    </dgm:pt>
    <dgm:pt modelId="{2F10D4D0-0990-4FAD-9CBE-E169A3F33220}" type="pres">
      <dgm:prSet presAssocID="{454FA4E3-CA51-4A3B-A8FE-B19E00E608F4}" presName="sp" presStyleCnt="0"/>
      <dgm:spPr/>
    </dgm:pt>
    <dgm:pt modelId="{EFDFA2E3-93AA-4E15-824E-FE6033471D2A}" type="pres">
      <dgm:prSet presAssocID="{3191B604-BD02-4C22-8A77-8892DDDA666C}" presName="linNode" presStyleCnt="0"/>
      <dgm:spPr/>
    </dgm:pt>
    <dgm:pt modelId="{D1B76CBC-303C-4596-9209-4CF0963AE6BA}" type="pres">
      <dgm:prSet presAssocID="{3191B604-BD02-4C22-8A77-8892DDDA666C}" presName="parentText" presStyleLbl="node1" presStyleIdx="3" presStyleCnt="7">
        <dgm:presLayoutVars>
          <dgm:chMax val="1"/>
          <dgm:bulletEnabled val="1"/>
        </dgm:presLayoutVars>
      </dgm:prSet>
      <dgm:spPr/>
      <dgm:t>
        <a:bodyPr/>
        <a:lstStyle/>
        <a:p>
          <a:endParaRPr lang="en-US"/>
        </a:p>
      </dgm:t>
    </dgm:pt>
    <dgm:pt modelId="{B7D250EF-4EF2-4899-8A80-F37C1294659F}" type="pres">
      <dgm:prSet presAssocID="{3191B604-BD02-4C22-8A77-8892DDDA666C}" presName="descendantText" presStyleLbl="alignAccFollowNode1" presStyleIdx="3" presStyleCnt="7">
        <dgm:presLayoutVars>
          <dgm:bulletEnabled val="1"/>
        </dgm:presLayoutVars>
      </dgm:prSet>
      <dgm:spPr/>
      <dgm:t>
        <a:bodyPr/>
        <a:lstStyle/>
        <a:p>
          <a:endParaRPr lang="en-US"/>
        </a:p>
      </dgm:t>
    </dgm:pt>
    <dgm:pt modelId="{A8D86398-DAB4-4358-B1A6-5421ACE75845}" type="pres">
      <dgm:prSet presAssocID="{208BB9E1-B253-46E7-9BA8-636CC5AD849C}" presName="sp" presStyleCnt="0"/>
      <dgm:spPr/>
    </dgm:pt>
    <dgm:pt modelId="{790139AA-D2A1-46AF-B461-5E57E6149BB6}" type="pres">
      <dgm:prSet presAssocID="{3C13525C-5FBD-4026-84DC-0587D81D8485}" presName="linNode" presStyleCnt="0"/>
      <dgm:spPr/>
    </dgm:pt>
    <dgm:pt modelId="{BF781E2A-FD63-47F5-B353-E9BAECE5F4D9}" type="pres">
      <dgm:prSet presAssocID="{3C13525C-5FBD-4026-84DC-0587D81D8485}" presName="parentText" presStyleLbl="node1" presStyleIdx="4" presStyleCnt="7">
        <dgm:presLayoutVars>
          <dgm:chMax val="1"/>
          <dgm:bulletEnabled val="1"/>
        </dgm:presLayoutVars>
      </dgm:prSet>
      <dgm:spPr/>
      <dgm:t>
        <a:bodyPr/>
        <a:lstStyle/>
        <a:p>
          <a:endParaRPr lang="en-US"/>
        </a:p>
      </dgm:t>
    </dgm:pt>
    <dgm:pt modelId="{70D5464A-7141-4161-AEB9-FE66F3EB5E7A}" type="pres">
      <dgm:prSet presAssocID="{3C13525C-5FBD-4026-84DC-0587D81D8485}" presName="descendantText" presStyleLbl="alignAccFollowNode1" presStyleIdx="4" presStyleCnt="7">
        <dgm:presLayoutVars>
          <dgm:bulletEnabled val="1"/>
        </dgm:presLayoutVars>
      </dgm:prSet>
      <dgm:spPr/>
      <dgm:t>
        <a:bodyPr/>
        <a:lstStyle/>
        <a:p>
          <a:endParaRPr lang="en-US"/>
        </a:p>
      </dgm:t>
    </dgm:pt>
    <dgm:pt modelId="{388A2C3C-C335-4621-A73E-3DDA3D8EBA96}" type="pres">
      <dgm:prSet presAssocID="{44D7349A-D6B0-494E-A0C9-9D05DECAB768}" presName="sp" presStyleCnt="0"/>
      <dgm:spPr/>
    </dgm:pt>
    <dgm:pt modelId="{1C46D55C-D7EB-4103-903E-18D99CF69D3F}" type="pres">
      <dgm:prSet presAssocID="{E1D96676-3B7A-443C-B4ED-770AC9C9D43D}" presName="linNode" presStyleCnt="0"/>
      <dgm:spPr/>
    </dgm:pt>
    <dgm:pt modelId="{83A74D9B-0FFE-4BFA-A05F-EC2D274EF193}" type="pres">
      <dgm:prSet presAssocID="{E1D96676-3B7A-443C-B4ED-770AC9C9D43D}" presName="parentText" presStyleLbl="node1" presStyleIdx="5" presStyleCnt="7">
        <dgm:presLayoutVars>
          <dgm:chMax val="1"/>
          <dgm:bulletEnabled val="1"/>
        </dgm:presLayoutVars>
      </dgm:prSet>
      <dgm:spPr/>
      <dgm:t>
        <a:bodyPr/>
        <a:lstStyle/>
        <a:p>
          <a:endParaRPr lang="en-US"/>
        </a:p>
      </dgm:t>
    </dgm:pt>
    <dgm:pt modelId="{879C1351-DDE0-4DFD-A6F8-C191B409EFC7}" type="pres">
      <dgm:prSet presAssocID="{E1D96676-3B7A-443C-B4ED-770AC9C9D43D}" presName="descendantText" presStyleLbl="alignAccFollowNode1" presStyleIdx="5" presStyleCnt="7">
        <dgm:presLayoutVars>
          <dgm:bulletEnabled val="1"/>
        </dgm:presLayoutVars>
      </dgm:prSet>
      <dgm:spPr/>
      <dgm:t>
        <a:bodyPr/>
        <a:lstStyle/>
        <a:p>
          <a:endParaRPr lang="en-US"/>
        </a:p>
      </dgm:t>
    </dgm:pt>
    <dgm:pt modelId="{12558E7C-5521-4BB9-AEF3-8F9B99FD125A}" type="pres">
      <dgm:prSet presAssocID="{1A8D8DCB-5396-4031-9EA9-148AF2762C22}" presName="sp" presStyleCnt="0"/>
      <dgm:spPr/>
    </dgm:pt>
    <dgm:pt modelId="{6435F960-9C47-4D39-B6C7-C628EEB6231E}" type="pres">
      <dgm:prSet presAssocID="{D455750A-B674-43A4-8D44-B57C9A472ABF}" presName="linNode" presStyleCnt="0"/>
      <dgm:spPr/>
    </dgm:pt>
    <dgm:pt modelId="{9DF2535C-3472-424A-AE9C-5B248FF40142}" type="pres">
      <dgm:prSet presAssocID="{D455750A-B674-43A4-8D44-B57C9A472ABF}" presName="parentText" presStyleLbl="node1" presStyleIdx="6" presStyleCnt="7">
        <dgm:presLayoutVars>
          <dgm:chMax val="1"/>
          <dgm:bulletEnabled val="1"/>
        </dgm:presLayoutVars>
      </dgm:prSet>
      <dgm:spPr/>
      <dgm:t>
        <a:bodyPr/>
        <a:lstStyle/>
        <a:p>
          <a:endParaRPr lang="en-US"/>
        </a:p>
      </dgm:t>
    </dgm:pt>
    <dgm:pt modelId="{81C7BFA4-4BB7-48B2-BA06-00DF1E86EB22}" type="pres">
      <dgm:prSet presAssocID="{D455750A-B674-43A4-8D44-B57C9A472ABF}" presName="descendantText" presStyleLbl="alignAccFollowNode1" presStyleIdx="6" presStyleCnt="7">
        <dgm:presLayoutVars>
          <dgm:bulletEnabled val="1"/>
        </dgm:presLayoutVars>
      </dgm:prSet>
      <dgm:spPr/>
      <dgm:t>
        <a:bodyPr/>
        <a:lstStyle/>
        <a:p>
          <a:endParaRPr lang="en-US"/>
        </a:p>
      </dgm:t>
    </dgm:pt>
  </dgm:ptLst>
  <dgm:cxnLst>
    <dgm:cxn modelId="{162E5971-5B80-48BB-BE88-48B9814050CF}" type="presOf" srcId="{8E8D6D53-30C6-44E8-BC5C-177BF37B8665}" destId="{D7C689D1-E9DB-4F40-837F-6235EEE38C91}" srcOrd="0" destOrd="0" presId="urn:microsoft.com/office/officeart/2005/8/layout/vList5"/>
    <dgm:cxn modelId="{C1611C53-F249-4E4B-ABB5-89A0B773F9C7}" type="presOf" srcId="{7D5A24DE-CEB4-4513-AD11-6D848662F930}" destId="{879C1351-DDE0-4DFD-A6F8-C191B409EFC7}" srcOrd="0" destOrd="0" presId="urn:microsoft.com/office/officeart/2005/8/layout/vList5"/>
    <dgm:cxn modelId="{263C63BC-3DD9-49C3-8F93-008F9E807571}" srcId="{3191B604-BD02-4C22-8A77-8892DDDA666C}" destId="{4B766DDB-784C-447A-86E0-CA4AE61DD451}" srcOrd="0" destOrd="0" parTransId="{AEB15213-19AA-4AA2-A697-E7298CE21F89}" sibTransId="{6188C6C4-86A8-41A6-8FFA-FC7389950D0B}"/>
    <dgm:cxn modelId="{23CF511B-3C83-42D6-8563-2A42723FBCF3}" srcId="{B4372EDE-3EFC-4FF8-A366-29B2D42A4DC6}" destId="{9DC04C17-B159-4A0F-B927-3256D1AD637B}" srcOrd="1" destOrd="0" parTransId="{EF2E8B80-3879-4071-B8B2-6D078DC514BB}" sibTransId="{80EBAB3F-A5C0-485F-88CA-9D6AB1CDA8F3}"/>
    <dgm:cxn modelId="{76B384A6-D0FD-49BA-BB5A-4D7F1254E6EB}" srcId="{E1D96676-3B7A-443C-B4ED-770AC9C9D43D}" destId="{7D5A24DE-CEB4-4513-AD11-6D848662F930}" srcOrd="0" destOrd="0" parTransId="{2D817A57-8F22-401F-8EC1-963670D9F406}" sibTransId="{CB942128-ECF2-42E0-8BA5-40438A501D24}"/>
    <dgm:cxn modelId="{1A1800EF-54F0-4B7A-A991-1AC908FDC508}" type="presOf" srcId="{D455750A-B674-43A4-8D44-B57C9A472ABF}" destId="{9DF2535C-3472-424A-AE9C-5B248FF40142}" srcOrd="0" destOrd="0" presId="urn:microsoft.com/office/officeart/2005/8/layout/vList5"/>
    <dgm:cxn modelId="{1FB64E92-4CCA-45A1-8566-CE1F88E4EB02}" srcId="{B4372EDE-3EFC-4FF8-A366-29B2D42A4DC6}" destId="{8E8D6D53-30C6-44E8-BC5C-177BF37B8665}" srcOrd="2" destOrd="0" parTransId="{830421BC-7541-4A9C-BB70-D8706C45AE31}" sibTransId="{454FA4E3-CA51-4A3B-A8FE-B19E00E608F4}"/>
    <dgm:cxn modelId="{0B40E96C-83E2-47D0-8008-CA6365AD624F}" srcId="{9DC04C17-B159-4A0F-B927-3256D1AD637B}" destId="{21D82E6A-AF5A-4FF1-9B5C-EA48D37FE3B1}" srcOrd="0" destOrd="0" parTransId="{89223180-638F-4EBB-96BA-3D0DDCE2187C}" sibTransId="{C89FA4E1-C40E-41F2-8C29-3AB2F43132BB}"/>
    <dgm:cxn modelId="{F2FC1A8D-A979-4D04-B103-4C79B20FF16D}" srcId="{B4372EDE-3EFC-4FF8-A366-29B2D42A4DC6}" destId="{D455750A-B674-43A4-8D44-B57C9A472ABF}" srcOrd="6" destOrd="0" parTransId="{792E388F-11F0-4266-A6E7-75B4F5B30A99}" sibTransId="{9B58B370-4D12-42E5-AE6B-2529B41F56DF}"/>
    <dgm:cxn modelId="{2C17C309-7C1C-4461-9DB8-A7B475966901}" srcId="{39926DF2-4F21-43E7-9967-B268DFF57B9F}" destId="{29D6E434-AE89-4DBC-88F8-7F8C775B5286}" srcOrd="0" destOrd="0" parTransId="{BB134928-AFA2-4CF7-80A8-6298F7FB04BA}" sibTransId="{AEB07845-6A76-4872-84E0-BDD485AB7471}"/>
    <dgm:cxn modelId="{4E506DDC-98F6-4411-801D-0406F73098A9}" type="presOf" srcId="{3C13525C-5FBD-4026-84DC-0587D81D8485}" destId="{BF781E2A-FD63-47F5-B353-E9BAECE5F4D9}" srcOrd="0" destOrd="0" presId="urn:microsoft.com/office/officeart/2005/8/layout/vList5"/>
    <dgm:cxn modelId="{5AF69700-3D71-4BBF-B247-C7819F8886E9}" type="presOf" srcId="{3191B604-BD02-4C22-8A77-8892DDDA666C}" destId="{D1B76CBC-303C-4596-9209-4CF0963AE6BA}" srcOrd="0" destOrd="0" presId="urn:microsoft.com/office/officeart/2005/8/layout/vList5"/>
    <dgm:cxn modelId="{C27FB326-22D0-4E8D-AA5E-D999C010E799}" type="presOf" srcId="{9DC04C17-B159-4A0F-B927-3256D1AD637B}" destId="{C20878FC-9340-4ADB-A4B5-17788FF8160B}" srcOrd="0" destOrd="0" presId="urn:microsoft.com/office/officeart/2005/8/layout/vList5"/>
    <dgm:cxn modelId="{11723D31-4195-4A35-AF94-261CE6E3C7E8}" srcId="{B4372EDE-3EFC-4FF8-A366-29B2D42A4DC6}" destId="{3191B604-BD02-4C22-8A77-8892DDDA666C}" srcOrd="3" destOrd="0" parTransId="{ACD1B856-7B54-4C50-9477-E59D0DD5D903}" sibTransId="{208BB9E1-B253-46E7-9BA8-636CC5AD849C}"/>
    <dgm:cxn modelId="{DD86D5DB-B16D-424F-9E9C-A78383A4BE31}" type="presOf" srcId="{B4372EDE-3EFC-4FF8-A366-29B2D42A4DC6}" destId="{71F9FB22-1919-4726-9FCD-6588A9B0C018}" srcOrd="0" destOrd="0" presId="urn:microsoft.com/office/officeart/2005/8/layout/vList5"/>
    <dgm:cxn modelId="{D890028E-8F91-4AFA-B7C1-EA76CCCF95FA}" srcId="{3C13525C-5FBD-4026-84DC-0587D81D8485}" destId="{53B0E3D4-3A4B-4E50-BE3B-12024F1E6668}" srcOrd="0" destOrd="0" parTransId="{29CD46E0-AB97-42F4-A206-D9A2FC019BA0}" sibTransId="{CF2CEDFA-072F-4183-AE8D-CE312DDBFCBB}"/>
    <dgm:cxn modelId="{50CBB219-5B23-4334-85D1-5E7530851858}" type="presOf" srcId="{06D66E86-1274-4924-9C25-A02BB728B614}" destId="{81C7BFA4-4BB7-48B2-BA06-00DF1E86EB22}" srcOrd="0" destOrd="0" presId="urn:microsoft.com/office/officeart/2005/8/layout/vList5"/>
    <dgm:cxn modelId="{F8B0F20A-AA2D-4732-A539-7233E9811A9E}" srcId="{B4372EDE-3EFC-4FF8-A366-29B2D42A4DC6}" destId="{3C13525C-5FBD-4026-84DC-0587D81D8485}" srcOrd="4" destOrd="0" parTransId="{6523AB59-AC31-4D07-AFBC-E85AAC4A90A7}" sibTransId="{44D7349A-D6B0-494E-A0C9-9D05DECAB768}"/>
    <dgm:cxn modelId="{AF947444-472E-45E0-A6C4-49BACD2ED537}" type="presOf" srcId="{29D6E434-AE89-4DBC-88F8-7F8C775B5286}" destId="{9F3DD9A8-7071-4E7C-B4B7-D6E7D8CDD3CA}" srcOrd="0" destOrd="0" presId="urn:microsoft.com/office/officeart/2005/8/layout/vList5"/>
    <dgm:cxn modelId="{FFBF112E-DD7A-4AC1-AF04-E2A8B72573BA}" srcId="{8E8D6D53-30C6-44E8-BC5C-177BF37B8665}" destId="{20C6E726-F4FE-462D-8FC9-D977E227F0C1}" srcOrd="0" destOrd="0" parTransId="{2B4AF98D-AF51-4C6F-AA8B-2E68DF08C94C}" sibTransId="{271DD075-07B2-442F-B7A4-92CBEE35C1A3}"/>
    <dgm:cxn modelId="{8DC3BA01-9451-49A2-9D1D-23843EC09BCE}" type="presOf" srcId="{21D82E6A-AF5A-4FF1-9B5C-EA48D37FE3B1}" destId="{AB1588C2-D04F-4F74-82F5-5F265C7707CD}" srcOrd="0" destOrd="0" presId="urn:microsoft.com/office/officeart/2005/8/layout/vList5"/>
    <dgm:cxn modelId="{8F5D8A9B-95D7-41BE-8EAE-65A5579CB2BF}" type="presOf" srcId="{4B766DDB-784C-447A-86E0-CA4AE61DD451}" destId="{B7D250EF-4EF2-4899-8A80-F37C1294659F}" srcOrd="0" destOrd="0" presId="urn:microsoft.com/office/officeart/2005/8/layout/vList5"/>
    <dgm:cxn modelId="{C636811C-B8E6-48BA-91B6-5E8A675C147C}" srcId="{B4372EDE-3EFC-4FF8-A366-29B2D42A4DC6}" destId="{39926DF2-4F21-43E7-9967-B268DFF57B9F}" srcOrd="0" destOrd="0" parTransId="{B07B4979-BBA5-4013-AB6A-181B4EEBA646}" sibTransId="{B54D34F6-DA84-4E92-84B7-AB72E335F2C1}"/>
    <dgm:cxn modelId="{FD5753DB-2601-41DF-AAB2-75372C410B26}" type="presOf" srcId="{E1D96676-3B7A-443C-B4ED-770AC9C9D43D}" destId="{83A74D9B-0FFE-4BFA-A05F-EC2D274EF193}" srcOrd="0" destOrd="0" presId="urn:microsoft.com/office/officeart/2005/8/layout/vList5"/>
    <dgm:cxn modelId="{2D0E6E70-A475-48E6-8B63-815A619E1EDB}" type="presOf" srcId="{39926DF2-4F21-43E7-9967-B268DFF57B9F}" destId="{B0F3EF65-5702-489B-814C-26A62FD9F1C7}" srcOrd="0" destOrd="0" presId="urn:microsoft.com/office/officeart/2005/8/layout/vList5"/>
    <dgm:cxn modelId="{77F4E42B-9282-44E0-8FEC-B52F3D651DAF}" type="presOf" srcId="{53B0E3D4-3A4B-4E50-BE3B-12024F1E6668}" destId="{70D5464A-7141-4161-AEB9-FE66F3EB5E7A}" srcOrd="0" destOrd="0" presId="urn:microsoft.com/office/officeart/2005/8/layout/vList5"/>
    <dgm:cxn modelId="{E8EBBAE9-F241-404B-8D46-303849702CC9}" srcId="{D455750A-B674-43A4-8D44-B57C9A472ABF}" destId="{06D66E86-1274-4924-9C25-A02BB728B614}" srcOrd="0" destOrd="0" parTransId="{203A7EFB-6691-46EE-B5D6-C7AA3BB8D293}" sibTransId="{F5D2664F-E0C7-40A5-9DAF-BCE0EBD9F9DD}"/>
    <dgm:cxn modelId="{4F0601B2-9627-4CC7-A388-B09F6111F882}" type="presOf" srcId="{20C6E726-F4FE-462D-8FC9-D977E227F0C1}" destId="{020EC747-4BCA-4FB3-BD19-FCD4F6CAD413}" srcOrd="0" destOrd="0" presId="urn:microsoft.com/office/officeart/2005/8/layout/vList5"/>
    <dgm:cxn modelId="{D7DDF5ED-93EB-434A-8F78-4845D74DE64B}" srcId="{B4372EDE-3EFC-4FF8-A366-29B2D42A4DC6}" destId="{E1D96676-3B7A-443C-B4ED-770AC9C9D43D}" srcOrd="5" destOrd="0" parTransId="{03AF1161-96BF-4028-9FCC-3C9C68F25620}" sibTransId="{1A8D8DCB-5396-4031-9EA9-148AF2762C22}"/>
    <dgm:cxn modelId="{BDAF0304-A62E-4C84-AFA4-B7E731E8AB1F}" type="presParOf" srcId="{71F9FB22-1919-4726-9FCD-6588A9B0C018}" destId="{859E3C32-2477-466A-999D-D2EFEDBF5906}" srcOrd="0" destOrd="0" presId="urn:microsoft.com/office/officeart/2005/8/layout/vList5"/>
    <dgm:cxn modelId="{A6E03286-0D21-4E30-B39E-25F5CB2EF40E}" type="presParOf" srcId="{859E3C32-2477-466A-999D-D2EFEDBF5906}" destId="{B0F3EF65-5702-489B-814C-26A62FD9F1C7}" srcOrd="0" destOrd="0" presId="urn:microsoft.com/office/officeart/2005/8/layout/vList5"/>
    <dgm:cxn modelId="{3B3A4329-DFAE-4A0A-A2CB-6787A8B899C9}" type="presParOf" srcId="{859E3C32-2477-466A-999D-D2EFEDBF5906}" destId="{9F3DD9A8-7071-4E7C-B4B7-D6E7D8CDD3CA}" srcOrd="1" destOrd="0" presId="urn:microsoft.com/office/officeart/2005/8/layout/vList5"/>
    <dgm:cxn modelId="{01DEA79C-1CD8-4FAE-9C7F-691ABD800C83}" type="presParOf" srcId="{71F9FB22-1919-4726-9FCD-6588A9B0C018}" destId="{14626AF4-4210-4C73-8361-040DBA51AB0B}" srcOrd="1" destOrd="0" presId="urn:microsoft.com/office/officeart/2005/8/layout/vList5"/>
    <dgm:cxn modelId="{B8D6DB6F-6733-4E20-ADC7-0AFEFF386A93}" type="presParOf" srcId="{71F9FB22-1919-4726-9FCD-6588A9B0C018}" destId="{A127A94B-C60E-4856-B201-E864594B5EC2}" srcOrd="2" destOrd="0" presId="urn:microsoft.com/office/officeart/2005/8/layout/vList5"/>
    <dgm:cxn modelId="{BC0A9D0B-93D3-4D3E-8AC3-61C65D8C996A}" type="presParOf" srcId="{A127A94B-C60E-4856-B201-E864594B5EC2}" destId="{C20878FC-9340-4ADB-A4B5-17788FF8160B}" srcOrd="0" destOrd="0" presId="urn:microsoft.com/office/officeart/2005/8/layout/vList5"/>
    <dgm:cxn modelId="{A772E9AE-AC75-4FB4-A766-B0003D21D89B}" type="presParOf" srcId="{A127A94B-C60E-4856-B201-E864594B5EC2}" destId="{AB1588C2-D04F-4F74-82F5-5F265C7707CD}" srcOrd="1" destOrd="0" presId="urn:microsoft.com/office/officeart/2005/8/layout/vList5"/>
    <dgm:cxn modelId="{11E9532A-2A1B-498A-BDEB-3111AC778556}" type="presParOf" srcId="{71F9FB22-1919-4726-9FCD-6588A9B0C018}" destId="{751FC816-33A9-4022-B0FB-5D4B9FCB668E}" srcOrd="3" destOrd="0" presId="urn:microsoft.com/office/officeart/2005/8/layout/vList5"/>
    <dgm:cxn modelId="{D7E3D4B8-7C0F-45D5-B8DC-9D701A79D2F5}" type="presParOf" srcId="{71F9FB22-1919-4726-9FCD-6588A9B0C018}" destId="{5BEB7B8E-861A-4577-8D79-CF20060F413B}" srcOrd="4" destOrd="0" presId="urn:microsoft.com/office/officeart/2005/8/layout/vList5"/>
    <dgm:cxn modelId="{BB96401F-5CC9-4A9F-8974-6D3485414C14}" type="presParOf" srcId="{5BEB7B8E-861A-4577-8D79-CF20060F413B}" destId="{D7C689D1-E9DB-4F40-837F-6235EEE38C91}" srcOrd="0" destOrd="0" presId="urn:microsoft.com/office/officeart/2005/8/layout/vList5"/>
    <dgm:cxn modelId="{5911D27F-17C9-4B36-A4B5-B9EB17E1CFD4}" type="presParOf" srcId="{5BEB7B8E-861A-4577-8D79-CF20060F413B}" destId="{020EC747-4BCA-4FB3-BD19-FCD4F6CAD413}" srcOrd="1" destOrd="0" presId="urn:microsoft.com/office/officeart/2005/8/layout/vList5"/>
    <dgm:cxn modelId="{A3FF7340-727D-4178-8FAE-37C90BB1EF6A}" type="presParOf" srcId="{71F9FB22-1919-4726-9FCD-6588A9B0C018}" destId="{2F10D4D0-0990-4FAD-9CBE-E169A3F33220}" srcOrd="5" destOrd="0" presId="urn:microsoft.com/office/officeart/2005/8/layout/vList5"/>
    <dgm:cxn modelId="{F305B5B5-74DB-4671-918F-01E074A08E2A}" type="presParOf" srcId="{71F9FB22-1919-4726-9FCD-6588A9B0C018}" destId="{EFDFA2E3-93AA-4E15-824E-FE6033471D2A}" srcOrd="6" destOrd="0" presId="urn:microsoft.com/office/officeart/2005/8/layout/vList5"/>
    <dgm:cxn modelId="{A3599ACF-8B18-447A-973D-BC2435D573A5}" type="presParOf" srcId="{EFDFA2E3-93AA-4E15-824E-FE6033471D2A}" destId="{D1B76CBC-303C-4596-9209-4CF0963AE6BA}" srcOrd="0" destOrd="0" presId="urn:microsoft.com/office/officeart/2005/8/layout/vList5"/>
    <dgm:cxn modelId="{BF52C26F-7254-404D-80F0-A1E09A311265}" type="presParOf" srcId="{EFDFA2E3-93AA-4E15-824E-FE6033471D2A}" destId="{B7D250EF-4EF2-4899-8A80-F37C1294659F}" srcOrd="1" destOrd="0" presId="urn:microsoft.com/office/officeart/2005/8/layout/vList5"/>
    <dgm:cxn modelId="{66A2E280-09D4-4482-AE08-D46682A2067D}" type="presParOf" srcId="{71F9FB22-1919-4726-9FCD-6588A9B0C018}" destId="{A8D86398-DAB4-4358-B1A6-5421ACE75845}" srcOrd="7" destOrd="0" presId="urn:microsoft.com/office/officeart/2005/8/layout/vList5"/>
    <dgm:cxn modelId="{AF43624F-3219-40FB-AB62-6F828E507F6F}" type="presParOf" srcId="{71F9FB22-1919-4726-9FCD-6588A9B0C018}" destId="{790139AA-D2A1-46AF-B461-5E57E6149BB6}" srcOrd="8" destOrd="0" presId="urn:microsoft.com/office/officeart/2005/8/layout/vList5"/>
    <dgm:cxn modelId="{FAE79C37-327C-4904-8321-9991F4C60657}" type="presParOf" srcId="{790139AA-D2A1-46AF-B461-5E57E6149BB6}" destId="{BF781E2A-FD63-47F5-B353-E9BAECE5F4D9}" srcOrd="0" destOrd="0" presId="urn:microsoft.com/office/officeart/2005/8/layout/vList5"/>
    <dgm:cxn modelId="{CFCC5A60-CD3B-433B-8426-B5DB35E0DD17}" type="presParOf" srcId="{790139AA-D2A1-46AF-B461-5E57E6149BB6}" destId="{70D5464A-7141-4161-AEB9-FE66F3EB5E7A}" srcOrd="1" destOrd="0" presId="urn:microsoft.com/office/officeart/2005/8/layout/vList5"/>
    <dgm:cxn modelId="{E232E2A6-B1A1-485E-96CE-DEE11F816D8C}" type="presParOf" srcId="{71F9FB22-1919-4726-9FCD-6588A9B0C018}" destId="{388A2C3C-C335-4621-A73E-3DDA3D8EBA96}" srcOrd="9" destOrd="0" presId="urn:microsoft.com/office/officeart/2005/8/layout/vList5"/>
    <dgm:cxn modelId="{92331874-FBC7-42BC-831F-CA8A02CC6B1E}" type="presParOf" srcId="{71F9FB22-1919-4726-9FCD-6588A9B0C018}" destId="{1C46D55C-D7EB-4103-903E-18D99CF69D3F}" srcOrd="10" destOrd="0" presId="urn:microsoft.com/office/officeart/2005/8/layout/vList5"/>
    <dgm:cxn modelId="{35D8BF30-BCE0-4A92-B991-1AC61CFE372F}" type="presParOf" srcId="{1C46D55C-D7EB-4103-903E-18D99CF69D3F}" destId="{83A74D9B-0FFE-4BFA-A05F-EC2D274EF193}" srcOrd="0" destOrd="0" presId="urn:microsoft.com/office/officeart/2005/8/layout/vList5"/>
    <dgm:cxn modelId="{59D66168-749E-40C2-A363-FE9B8F2060CF}" type="presParOf" srcId="{1C46D55C-D7EB-4103-903E-18D99CF69D3F}" destId="{879C1351-DDE0-4DFD-A6F8-C191B409EFC7}" srcOrd="1" destOrd="0" presId="urn:microsoft.com/office/officeart/2005/8/layout/vList5"/>
    <dgm:cxn modelId="{66AB3778-38E4-4C10-A224-8BD75218B824}" type="presParOf" srcId="{71F9FB22-1919-4726-9FCD-6588A9B0C018}" destId="{12558E7C-5521-4BB9-AEF3-8F9B99FD125A}" srcOrd="11" destOrd="0" presId="urn:microsoft.com/office/officeart/2005/8/layout/vList5"/>
    <dgm:cxn modelId="{14FED03D-59E8-4547-BDAA-C8A7D0826ED4}" type="presParOf" srcId="{71F9FB22-1919-4726-9FCD-6588A9B0C018}" destId="{6435F960-9C47-4D39-B6C7-C628EEB6231E}" srcOrd="12" destOrd="0" presId="urn:microsoft.com/office/officeart/2005/8/layout/vList5"/>
    <dgm:cxn modelId="{9843C07A-A995-40AC-8CA7-5248F00D21B7}" type="presParOf" srcId="{6435F960-9C47-4D39-B6C7-C628EEB6231E}" destId="{9DF2535C-3472-424A-AE9C-5B248FF40142}" srcOrd="0" destOrd="0" presId="urn:microsoft.com/office/officeart/2005/8/layout/vList5"/>
    <dgm:cxn modelId="{6DB0B99D-4674-49C4-9A2C-AD754C1D6AD3}" type="presParOf" srcId="{6435F960-9C47-4D39-B6C7-C628EEB6231E}" destId="{81C7BFA4-4BB7-48B2-BA06-00DF1E86EB22}"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B04F45-DF27-422A-B450-B60AC6F3B666}">
      <dsp:nvSpPr>
        <dsp:cNvPr id="0" name=""/>
        <dsp:cNvSpPr/>
      </dsp:nvSpPr>
      <dsp:spPr>
        <a:xfrm>
          <a:off x="0" y="0"/>
          <a:ext cx="3873238" cy="3873238"/>
        </a:xfrm>
        <a:prstGeom prst="pie">
          <a:avLst>
            <a:gd name="adj1" fmla="val 5400000"/>
            <a:gd name="adj2" fmla="val 16200000"/>
          </a:avLst>
        </a:prstGeom>
        <a:solidFill>
          <a:schemeClr val="accent2">
            <a:lumMod val="40000"/>
            <a:lumOff val="6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DD1EC-F388-480D-ABA3-9C785D4585BF}">
      <dsp:nvSpPr>
        <dsp:cNvPr id="0" name=""/>
        <dsp:cNvSpPr/>
      </dsp:nvSpPr>
      <dsp:spPr>
        <a:xfrm>
          <a:off x="1936619" y="0"/>
          <a:ext cx="8455156" cy="3873238"/>
        </a:xfrm>
        <a:prstGeom prst="rect">
          <a:avLst/>
        </a:prstGeom>
        <a:solidFill>
          <a:schemeClr val="lt1">
            <a:hueOff val="0"/>
            <a:satOff val="0"/>
            <a:lumOff val="0"/>
            <a:alpha val="56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We are a 501(c)3 health collaborative serving Union, Wallowa and Baker Counties, a frontier region in Northeast Oregon.</a:t>
          </a:r>
          <a:endParaRPr lang="en-US" sz="2300" kern="1200" dirty="0"/>
        </a:p>
      </dsp:txBody>
      <dsp:txXfrm>
        <a:off x="1936619" y="0"/>
        <a:ext cx="8455156" cy="1839788"/>
      </dsp:txXfrm>
    </dsp:sp>
    <dsp:sp modelId="{DFA0005E-1B0C-444F-BE03-D17272FE9F4A}">
      <dsp:nvSpPr>
        <dsp:cNvPr id="0" name=""/>
        <dsp:cNvSpPr/>
      </dsp:nvSpPr>
      <dsp:spPr>
        <a:xfrm>
          <a:off x="1016724" y="1839788"/>
          <a:ext cx="1839788" cy="1839788"/>
        </a:xfrm>
        <a:prstGeom prst="pie">
          <a:avLst>
            <a:gd name="adj1" fmla="val 5400000"/>
            <a:gd name="adj2" fmla="val 162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BDC4A-1A11-43AD-B896-EE3D3F6B9BEB}">
      <dsp:nvSpPr>
        <dsp:cNvPr id="0" name=""/>
        <dsp:cNvSpPr/>
      </dsp:nvSpPr>
      <dsp:spPr>
        <a:xfrm>
          <a:off x="1936619" y="2033449"/>
          <a:ext cx="8455156" cy="1839788"/>
        </a:xfrm>
        <a:prstGeom prst="rect">
          <a:avLst/>
        </a:prstGeom>
        <a:solidFill>
          <a:schemeClr val="lt1">
            <a:hueOff val="0"/>
            <a:satOff val="0"/>
            <a:lumOff val="0"/>
            <a:alpha val="18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Our mission is to increase access to and quality of integrated health care for all Northeast Oregon residents by identifying system gaps, facilitating community developed solutions, and advocating for heath policy change.</a:t>
          </a:r>
          <a:endParaRPr lang="en-US" sz="2300" kern="1200" dirty="0"/>
        </a:p>
      </dsp:txBody>
      <dsp:txXfrm>
        <a:off x="1936619" y="2033449"/>
        <a:ext cx="8455156" cy="183978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E52CE8-739F-4485-AB9C-65F40C633E95}">
      <dsp:nvSpPr>
        <dsp:cNvPr id="0" name=""/>
        <dsp:cNvSpPr/>
      </dsp:nvSpPr>
      <dsp:spPr>
        <a:xfrm>
          <a:off x="0" y="0"/>
          <a:ext cx="5641257" cy="48482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508124-08D9-44FD-9AEC-3C0AE2E2CADD}">
      <dsp:nvSpPr>
        <dsp:cNvPr id="0" name=""/>
        <dsp:cNvSpPr/>
      </dsp:nvSpPr>
      <dsp:spPr>
        <a:xfrm>
          <a:off x="3321" y="1454467"/>
          <a:ext cx="1597621" cy="1939290"/>
        </a:xfrm>
        <a:prstGeom prst="roundRect">
          <a:avLst/>
        </a:prstGeom>
        <a:solidFill>
          <a:schemeClr val="accent2">
            <a:lumMod val="75000"/>
            <a:alpha val="3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Simple</a:t>
          </a:r>
          <a:endParaRPr lang="en-US" sz="2400" b="1" kern="1200" dirty="0"/>
        </a:p>
      </dsp:txBody>
      <dsp:txXfrm>
        <a:off x="3321" y="1454467"/>
        <a:ext cx="1597621" cy="1939290"/>
      </dsp:txXfrm>
    </dsp:sp>
    <dsp:sp modelId="{651D48C2-F38F-44A7-9D13-EE6E886F7266}">
      <dsp:nvSpPr>
        <dsp:cNvPr id="0" name=""/>
        <dsp:cNvSpPr/>
      </dsp:nvSpPr>
      <dsp:spPr>
        <a:xfrm>
          <a:off x="1680824" y="1454467"/>
          <a:ext cx="1597621" cy="1939290"/>
        </a:xfrm>
        <a:prstGeom prst="roundRect">
          <a:avLst/>
        </a:prstGeom>
        <a:solidFill>
          <a:schemeClr val="accent4">
            <a:lumMod val="60000"/>
            <a:lumOff val="40000"/>
            <a:alpha val="4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Clear</a:t>
          </a:r>
          <a:endParaRPr lang="en-US" sz="2400" b="1" kern="1200" dirty="0"/>
        </a:p>
      </dsp:txBody>
      <dsp:txXfrm>
        <a:off x="1680824" y="1454467"/>
        <a:ext cx="1597621" cy="1939290"/>
      </dsp:txXfrm>
    </dsp:sp>
    <dsp:sp modelId="{582C98EA-A6C8-4566-AEAB-9B941120228D}">
      <dsp:nvSpPr>
        <dsp:cNvPr id="0" name=""/>
        <dsp:cNvSpPr/>
      </dsp:nvSpPr>
      <dsp:spPr>
        <a:xfrm>
          <a:off x="3358327" y="1454467"/>
          <a:ext cx="1597621" cy="1939290"/>
        </a:xfrm>
        <a:prstGeom prst="roundRect">
          <a:avLst/>
        </a:prstGeom>
        <a:solidFill>
          <a:schemeClr val="accent6">
            <a:lumMod val="60000"/>
            <a:lumOff val="40000"/>
            <a:alpha val="5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Well defined strategic goals and objectives</a:t>
          </a:r>
          <a:endParaRPr lang="en-US" sz="2000" b="1" kern="1200" dirty="0"/>
        </a:p>
      </dsp:txBody>
      <dsp:txXfrm>
        <a:off x="3358327" y="1454467"/>
        <a:ext cx="1597621" cy="1939290"/>
      </dsp:txXfrm>
    </dsp:sp>
    <dsp:sp modelId="{01CC7439-ECDA-42BC-8E8D-F7A260BA1973}">
      <dsp:nvSpPr>
        <dsp:cNvPr id="0" name=""/>
        <dsp:cNvSpPr/>
      </dsp:nvSpPr>
      <dsp:spPr>
        <a:xfrm>
          <a:off x="5035830" y="1454467"/>
          <a:ext cx="1597621" cy="1939290"/>
        </a:xfrm>
        <a:prstGeom prst="roundRect">
          <a:avLst/>
        </a:prstGeom>
        <a:solidFill>
          <a:schemeClr val="tx1">
            <a:alpha val="3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Short</a:t>
          </a:r>
          <a:endParaRPr lang="en-US" sz="2400" b="1" kern="1200" dirty="0"/>
        </a:p>
      </dsp:txBody>
      <dsp:txXfrm>
        <a:off x="5035830" y="1454467"/>
        <a:ext cx="1597621" cy="193929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EA67A0-4FEA-41C1-B68B-393277924B02}">
      <dsp:nvSpPr>
        <dsp:cNvPr id="0" name=""/>
        <dsp:cNvSpPr/>
      </dsp:nvSpPr>
      <dsp:spPr>
        <a:xfrm>
          <a:off x="2" y="0"/>
          <a:ext cx="5466732" cy="541496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E2DD8-2DEC-4FE0-88BE-B14C5D977980}">
      <dsp:nvSpPr>
        <dsp:cNvPr id="0" name=""/>
        <dsp:cNvSpPr/>
      </dsp:nvSpPr>
      <dsp:spPr>
        <a:xfrm>
          <a:off x="1300" y="1624489"/>
          <a:ext cx="1617394" cy="2165985"/>
        </a:xfrm>
        <a:prstGeom prst="roundRect">
          <a:avLst/>
        </a:prstGeom>
        <a:solidFill>
          <a:schemeClr val="accent4">
            <a:lumMod val="60000"/>
            <a:lumOff val="4000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t>Decision Making Process tied to Strategic Plan</a:t>
          </a:r>
          <a:endParaRPr lang="en-US" sz="2100" b="1" kern="1200" dirty="0"/>
        </a:p>
      </dsp:txBody>
      <dsp:txXfrm>
        <a:off x="1300" y="1624489"/>
        <a:ext cx="1617394" cy="2165985"/>
      </dsp:txXfrm>
    </dsp:sp>
    <dsp:sp modelId="{B5ADE357-93BA-466B-985C-630FC689D6A2}">
      <dsp:nvSpPr>
        <dsp:cNvPr id="0" name=""/>
        <dsp:cNvSpPr/>
      </dsp:nvSpPr>
      <dsp:spPr>
        <a:xfrm>
          <a:off x="1705447" y="1624489"/>
          <a:ext cx="1735047" cy="2165985"/>
        </a:xfrm>
        <a:prstGeom prst="roundRect">
          <a:avLst/>
        </a:prstGeom>
        <a:solidFill>
          <a:schemeClr val="accent2">
            <a:lumMod val="60000"/>
            <a:lumOff val="40000"/>
            <a:alpha val="4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Simple and usable tools</a:t>
          </a:r>
          <a:endParaRPr lang="en-US" sz="2000" b="1" kern="1200" dirty="0"/>
        </a:p>
      </dsp:txBody>
      <dsp:txXfrm>
        <a:off x="1705447" y="1624489"/>
        <a:ext cx="1735047" cy="2165985"/>
      </dsp:txXfrm>
    </dsp:sp>
    <dsp:sp modelId="{D3F9DFA6-E90E-4A49-924C-7AA592AD6812}">
      <dsp:nvSpPr>
        <dsp:cNvPr id="0" name=""/>
        <dsp:cNvSpPr/>
      </dsp:nvSpPr>
      <dsp:spPr>
        <a:xfrm>
          <a:off x="3527247" y="1624489"/>
          <a:ext cx="1938187" cy="2165985"/>
        </a:xfrm>
        <a:prstGeom prst="roundRect">
          <a:avLst/>
        </a:prstGeom>
        <a:solidFill>
          <a:schemeClr val="accent6">
            <a:lumMod val="75000"/>
            <a:alpha val="5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Also tied to sustainability strategy</a:t>
          </a:r>
          <a:endParaRPr lang="en-US" sz="2000" b="1" kern="1200" dirty="0"/>
        </a:p>
      </dsp:txBody>
      <dsp:txXfrm>
        <a:off x="3527247" y="1624489"/>
        <a:ext cx="1938187" cy="216598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F6F0D5-BAFC-4975-91C3-258F78F1C905}">
      <dsp:nvSpPr>
        <dsp:cNvPr id="0" name=""/>
        <dsp:cNvSpPr/>
      </dsp:nvSpPr>
      <dsp:spPr>
        <a:xfrm rot="10800000">
          <a:off x="0" y="0"/>
          <a:ext cx="8128000" cy="1083733"/>
        </a:xfrm>
        <a:prstGeom prst="trapezoid">
          <a:avLst>
            <a:gd name="adj" fmla="val 7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b="1" kern="1200" dirty="0" smtClean="0"/>
            <a:t>Collaborating</a:t>
          </a:r>
          <a:endParaRPr lang="en-US" sz="4000" b="1" kern="1200" dirty="0"/>
        </a:p>
      </dsp:txBody>
      <dsp:txXfrm>
        <a:off x="1422399" y="0"/>
        <a:ext cx="5283200" cy="1083733"/>
      </dsp:txXfrm>
    </dsp:sp>
    <dsp:sp modelId="{923EEE50-3683-483A-AAAA-A9696C656C5E}">
      <dsp:nvSpPr>
        <dsp:cNvPr id="0" name=""/>
        <dsp:cNvSpPr/>
      </dsp:nvSpPr>
      <dsp:spPr>
        <a:xfrm rot="10800000">
          <a:off x="812800" y="1083733"/>
          <a:ext cx="6502399" cy="1083733"/>
        </a:xfrm>
        <a:prstGeom prst="trapezoid">
          <a:avLst>
            <a:gd name="adj" fmla="val 75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t>Cooperating</a:t>
          </a:r>
          <a:endParaRPr lang="en-US" sz="3600" b="1" kern="1200" dirty="0"/>
        </a:p>
      </dsp:txBody>
      <dsp:txXfrm>
        <a:off x="1950719" y="1083733"/>
        <a:ext cx="4226560" cy="1083733"/>
      </dsp:txXfrm>
    </dsp:sp>
    <dsp:sp modelId="{BDDE3EC3-5619-4C29-A467-566A3B3FE765}">
      <dsp:nvSpPr>
        <dsp:cNvPr id="0" name=""/>
        <dsp:cNvSpPr/>
      </dsp:nvSpPr>
      <dsp:spPr>
        <a:xfrm rot="10800000">
          <a:off x="1625600" y="2167466"/>
          <a:ext cx="4876799" cy="1083733"/>
        </a:xfrm>
        <a:prstGeom prst="trapezoid">
          <a:avLst>
            <a:gd name="adj" fmla="val 75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Coordinating</a:t>
          </a:r>
          <a:endParaRPr lang="en-US" sz="2800" b="1" kern="1200" dirty="0"/>
        </a:p>
      </dsp:txBody>
      <dsp:txXfrm>
        <a:off x="2479039" y="2167466"/>
        <a:ext cx="3169919" cy="1083733"/>
      </dsp:txXfrm>
    </dsp:sp>
    <dsp:sp modelId="{A5B89EB2-29E6-4398-9C32-0F1C03315CAD}">
      <dsp:nvSpPr>
        <dsp:cNvPr id="0" name=""/>
        <dsp:cNvSpPr/>
      </dsp:nvSpPr>
      <dsp:spPr>
        <a:xfrm rot="10800000">
          <a:off x="2467888" y="3265949"/>
          <a:ext cx="3251199" cy="1083733"/>
        </a:xfrm>
        <a:prstGeom prst="trapezoid">
          <a:avLst>
            <a:gd name="adj" fmla="val 75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Networking</a:t>
          </a:r>
          <a:endParaRPr lang="en-US" sz="2300" b="1" kern="1200" dirty="0"/>
        </a:p>
      </dsp:txBody>
      <dsp:txXfrm>
        <a:off x="3036848" y="3265949"/>
        <a:ext cx="2113280" cy="1083733"/>
      </dsp:txXfrm>
    </dsp:sp>
    <dsp:sp modelId="{4383B584-AAC6-4020-A222-E9EE5C897CD4}">
      <dsp:nvSpPr>
        <dsp:cNvPr id="0" name=""/>
        <dsp:cNvSpPr/>
      </dsp:nvSpPr>
      <dsp:spPr>
        <a:xfrm rot="10800000">
          <a:off x="3251199" y="4334933"/>
          <a:ext cx="1625599" cy="1083733"/>
        </a:xfrm>
        <a:prstGeom prst="trapezoid">
          <a:avLst>
            <a:gd name="adj" fmla="val 75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Competing</a:t>
          </a:r>
          <a:endParaRPr lang="en-US" sz="2200" kern="1200" dirty="0"/>
        </a:p>
      </dsp:txBody>
      <dsp:txXfrm>
        <a:off x="3251199" y="4334933"/>
        <a:ext cx="1625599" cy="108373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68E6AF-6418-48DD-AE7A-4965A412B9E4}">
      <dsp:nvSpPr>
        <dsp:cNvPr id="0" name=""/>
        <dsp:cNvSpPr/>
      </dsp:nvSpPr>
      <dsp:spPr>
        <a:xfrm rot="5400000" flipH="1" flipV="1">
          <a:off x="704087" y="3781897"/>
          <a:ext cx="2047771" cy="81910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30000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Commitment</a:t>
          </a:r>
          <a:endParaRPr lang="en-US" sz="1200" b="1" kern="1200" dirty="0">
            <a:solidFill>
              <a:schemeClr val="tx1"/>
            </a:solidFill>
          </a:endParaRPr>
        </a:p>
      </dsp:txBody>
      <dsp:txXfrm rot="5400000" flipH="1" flipV="1">
        <a:off x="704087" y="3781897"/>
        <a:ext cx="2047771" cy="819108"/>
      </dsp:txXfrm>
    </dsp:sp>
    <dsp:sp modelId="{1A5F0BDB-7A9E-44E5-B5C1-AC95FF570E44}">
      <dsp:nvSpPr>
        <dsp:cNvPr id="0" name=""/>
        <dsp:cNvSpPr/>
      </dsp:nvSpPr>
      <dsp:spPr>
        <a:xfrm rot="5400000" flipH="1" flipV="1">
          <a:off x="687151" y="5736864"/>
          <a:ext cx="2047771" cy="819108"/>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30000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Resources</a:t>
          </a:r>
          <a:endParaRPr lang="en-US" sz="1800" b="1" kern="1200" dirty="0">
            <a:solidFill>
              <a:schemeClr val="tx1"/>
            </a:solidFill>
          </a:endParaRPr>
        </a:p>
      </dsp:txBody>
      <dsp:txXfrm rot="5400000" flipH="1" flipV="1">
        <a:off x="687151" y="5736864"/>
        <a:ext cx="2047771" cy="819108"/>
      </dsp:txXfrm>
    </dsp:sp>
    <dsp:sp modelId="{BDAF59DE-D992-4F9B-86F7-5AEE339D54FB}">
      <dsp:nvSpPr>
        <dsp:cNvPr id="0" name=""/>
        <dsp:cNvSpPr/>
      </dsp:nvSpPr>
      <dsp:spPr>
        <a:xfrm rot="5400000" flipH="1" flipV="1">
          <a:off x="674640" y="1808033"/>
          <a:ext cx="2047771" cy="819108"/>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30000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Involvement</a:t>
          </a:r>
          <a:endParaRPr lang="en-US" sz="1200" b="1" kern="1200" dirty="0">
            <a:solidFill>
              <a:schemeClr val="tx1"/>
            </a:solidFill>
          </a:endParaRPr>
        </a:p>
      </dsp:txBody>
      <dsp:txXfrm rot="5400000" flipH="1" flipV="1">
        <a:off x="674640" y="1808033"/>
        <a:ext cx="2047771" cy="81910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3DD9A8-7071-4E7C-B4B7-D6E7D8CDD3CA}">
      <dsp:nvSpPr>
        <dsp:cNvPr id="0" name=""/>
        <dsp:cNvSpPr/>
      </dsp:nvSpPr>
      <dsp:spPr>
        <a:xfrm rot="5400000">
          <a:off x="6653001" y="-2949077"/>
          <a:ext cx="542653" cy="651701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Intervention Name, Disease Specific, Forecast Period</a:t>
          </a:r>
          <a:endParaRPr lang="en-US" sz="1600" b="1" kern="1200" dirty="0"/>
        </a:p>
      </dsp:txBody>
      <dsp:txXfrm rot="5400000">
        <a:off x="6653001" y="-2949077"/>
        <a:ext cx="542653" cy="6517014"/>
      </dsp:txXfrm>
    </dsp:sp>
    <dsp:sp modelId="{B0F3EF65-5702-489B-814C-26A62FD9F1C7}">
      <dsp:nvSpPr>
        <dsp:cNvPr id="0" name=""/>
        <dsp:cNvSpPr/>
      </dsp:nvSpPr>
      <dsp:spPr>
        <a:xfrm>
          <a:off x="0" y="15"/>
          <a:ext cx="3665820" cy="6488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Intervention</a:t>
          </a:r>
          <a:endParaRPr lang="en-US" sz="2800" b="1" kern="1200" dirty="0"/>
        </a:p>
      </dsp:txBody>
      <dsp:txXfrm>
        <a:off x="0" y="15"/>
        <a:ext cx="3665820" cy="648895"/>
      </dsp:txXfrm>
    </dsp:sp>
    <dsp:sp modelId="{AB1588C2-D04F-4F74-82F5-5F265C7707CD}">
      <dsp:nvSpPr>
        <dsp:cNvPr id="0" name=""/>
        <dsp:cNvSpPr/>
      </dsp:nvSpPr>
      <dsp:spPr>
        <a:xfrm rot="5400000">
          <a:off x="6664769" y="-2252314"/>
          <a:ext cx="519116" cy="651701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Size of eligible, target and intervention populations </a:t>
          </a:r>
          <a:endParaRPr lang="en-US" sz="1600" b="1" kern="1200" dirty="0"/>
        </a:p>
      </dsp:txBody>
      <dsp:txXfrm rot="5400000">
        <a:off x="6664769" y="-2252314"/>
        <a:ext cx="519116" cy="6517014"/>
      </dsp:txXfrm>
    </dsp:sp>
    <dsp:sp modelId="{C20878FC-9340-4ADB-A4B5-17788FF8160B}">
      <dsp:nvSpPr>
        <dsp:cNvPr id="0" name=""/>
        <dsp:cNvSpPr/>
      </dsp:nvSpPr>
      <dsp:spPr>
        <a:xfrm>
          <a:off x="0" y="681745"/>
          <a:ext cx="3665820" cy="6488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Target</a:t>
          </a:r>
          <a:r>
            <a:rPr lang="en-US" sz="2800" kern="1200" dirty="0" smtClean="0"/>
            <a:t> </a:t>
          </a:r>
          <a:r>
            <a:rPr lang="en-US" sz="2800" b="1" kern="1200" dirty="0" smtClean="0"/>
            <a:t>Population</a:t>
          </a:r>
          <a:endParaRPr lang="en-US" sz="2800" b="1" kern="1200" dirty="0"/>
        </a:p>
      </dsp:txBody>
      <dsp:txXfrm>
        <a:off x="0" y="681745"/>
        <a:ext cx="3665820" cy="648895"/>
      </dsp:txXfrm>
    </dsp:sp>
    <dsp:sp modelId="{020EC747-4BCA-4FB3-BD19-FCD4F6CAD413}">
      <dsp:nvSpPr>
        <dsp:cNvPr id="0" name=""/>
        <dsp:cNvSpPr/>
      </dsp:nvSpPr>
      <dsp:spPr>
        <a:xfrm rot="5400000">
          <a:off x="6664769" y="-1570974"/>
          <a:ext cx="519116" cy="6517014"/>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Baseline cost per person for categories of service (Inpatient, ED, Pharmacy, etc)</a:t>
          </a:r>
          <a:endParaRPr lang="en-US" sz="1600" b="1" kern="1200" dirty="0"/>
        </a:p>
      </dsp:txBody>
      <dsp:txXfrm rot="5400000">
        <a:off x="6664769" y="-1570974"/>
        <a:ext cx="519116" cy="6517014"/>
      </dsp:txXfrm>
    </dsp:sp>
    <dsp:sp modelId="{D7C689D1-E9DB-4F40-837F-6235EEE38C91}">
      <dsp:nvSpPr>
        <dsp:cNvPr id="0" name=""/>
        <dsp:cNvSpPr/>
      </dsp:nvSpPr>
      <dsp:spPr>
        <a:xfrm>
          <a:off x="0" y="1363085"/>
          <a:ext cx="3665820" cy="6488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Baseline</a:t>
          </a:r>
          <a:r>
            <a:rPr lang="en-US" sz="2800" kern="1200" dirty="0" smtClean="0"/>
            <a:t> </a:t>
          </a:r>
          <a:r>
            <a:rPr lang="en-US" sz="2800" b="1" kern="1200" dirty="0" smtClean="0"/>
            <a:t>Costs</a:t>
          </a:r>
          <a:endParaRPr lang="en-US" sz="2800" b="1" kern="1200" dirty="0"/>
        </a:p>
      </dsp:txBody>
      <dsp:txXfrm>
        <a:off x="0" y="1363085"/>
        <a:ext cx="3665820" cy="648895"/>
      </dsp:txXfrm>
    </dsp:sp>
    <dsp:sp modelId="{B7D250EF-4EF2-4899-8A80-F37C1294659F}">
      <dsp:nvSpPr>
        <dsp:cNvPr id="0" name=""/>
        <dsp:cNvSpPr/>
      </dsp:nvSpPr>
      <dsp:spPr>
        <a:xfrm rot="5400000">
          <a:off x="6664769" y="-889633"/>
          <a:ext cx="519116" cy="651701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Projected trend for cost of category of service over the life of the project if the intervention did not take place</a:t>
          </a:r>
          <a:endParaRPr lang="en-US" sz="1600" b="1" kern="1200" dirty="0"/>
        </a:p>
      </dsp:txBody>
      <dsp:txXfrm rot="5400000">
        <a:off x="6664769" y="-889633"/>
        <a:ext cx="519116" cy="6517014"/>
      </dsp:txXfrm>
    </dsp:sp>
    <dsp:sp modelId="{D1B76CBC-303C-4596-9209-4CF0963AE6BA}">
      <dsp:nvSpPr>
        <dsp:cNvPr id="0" name=""/>
        <dsp:cNvSpPr/>
      </dsp:nvSpPr>
      <dsp:spPr>
        <a:xfrm>
          <a:off x="0" y="2044425"/>
          <a:ext cx="3665820" cy="6488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Cost Trends</a:t>
          </a:r>
          <a:endParaRPr lang="en-US" sz="2800" b="1" kern="1200" dirty="0"/>
        </a:p>
      </dsp:txBody>
      <dsp:txXfrm>
        <a:off x="0" y="2044425"/>
        <a:ext cx="3665820" cy="648895"/>
      </dsp:txXfrm>
    </dsp:sp>
    <dsp:sp modelId="{70D5464A-7141-4161-AEB9-FE66F3EB5E7A}">
      <dsp:nvSpPr>
        <dsp:cNvPr id="0" name=""/>
        <dsp:cNvSpPr/>
      </dsp:nvSpPr>
      <dsp:spPr>
        <a:xfrm rot="5400000">
          <a:off x="6664769" y="-208293"/>
          <a:ext cx="519116" cy="6517014"/>
        </a:xfrm>
        <a:prstGeom prst="round2Same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Changes in utilization among the intervention population due to the intervention</a:t>
          </a:r>
          <a:endParaRPr lang="en-US" sz="1600" b="1" kern="1200" dirty="0"/>
        </a:p>
      </dsp:txBody>
      <dsp:txXfrm rot="5400000">
        <a:off x="6664769" y="-208293"/>
        <a:ext cx="519116" cy="6517014"/>
      </dsp:txXfrm>
    </dsp:sp>
    <dsp:sp modelId="{BF781E2A-FD63-47F5-B353-E9BAECE5F4D9}">
      <dsp:nvSpPr>
        <dsp:cNvPr id="0" name=""/>
        <dsp:cNvSpPr/>
      </dsp:nvSpPr>
      <dsp:spPr>
        <a:xfrm>
          <a:off x="0" y="2725766"/>
          <a:ext cx="3665820" cy="6488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Utilization Changes</a:t>
          </a:r>
          <a:endParaRPr lang="en-US" sz="2800" b="1" kern="1200" dirty="0"/>
        </a:p>
      </dsp:txBody>
      <dsp:txXfrm>
        <a:off x="0" y="2725766"/>
        <a:ext cx="3665820" cy="648895"/>
      </dsp:txXfrm>
    </dsp:sp>
    <dsp:sp modelId="{879C1351-DDE0-4DFD-A6F8-C191B409EFC7}">
      <dsp:nvSpPr>
        <dsp:cNvPr id="0" name=""/>
        <dsp:cNvSpPr/>
      </dsp:nvSpPr>
      <dsp:spPr>
        <a:xfrm rot="5400000">
          <a:off x="6664769" y="473046"/>
          <a:ext cx="519116" cy="651701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Program costs to deliver the intervention, for pre launch, and each year of the program</a:t>
          </a:r>
          <a:endParaRPr lang="en-US" sz="1600" b="1" kern="1200" dirty="0"/>
        </a:p>
      </dsp:txBody>
      <dsp:txXfrm rot="5400000">
        <a:off x="6664769" y="473046"/>
        <a:ext cx="519116" cy="6517014"/>
      </dsp:txXfrm>
    </dsp:sp>
    <dsp:sp modelId="{83A74D9B-0FFE-4BFA-A05F-EC2D274EF193}">
      <dsp:nvSpPr>
        <dsp:cNvPr id="0" name=""/>
        <dsp:cNvSpPr/>
      </dsp:nvSpPr>
      <dsp:spPr>
        <a:xfrm>
          <a:off x="0" y="3407106"/>
          <a:ext cx="3665820" cy="6488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Program Costs</a:t>
          </a:r>
          <a:endParaRPr lang="en-US" sz="2800" b="1" kern="1200" dirty="0"/>
        </a:p>
      </dsp:txBody>
      <dsp:txXfrm>
        <a:off x="0" y="3407106"/>
        <a:ext cx="3665820" cy="648895"/>
      </dsp:txXfrm>
    </dsp:sp>
    <dsp:sp modelId="{81C7BFA4-4BB7-48B2-BA06-00DF1E86EB22}">
      <dsp:nvSpPr>
        <dsp:cNvPr id="0" name=""/>
        <dsp:cNvSpPr/>
      </dsp:nvSpPr>
      <dsp:spPr>
        <a:xfrm rot="5400000">
          <a:off x="6664769" y="1154387"/>
          <a:ext cx="519116" cy="651701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Sets the percent range for savings, based upon the level of certainty in assumptions</a:t>
          </a:r>
          <a:endParaRPr lang="en-US" sz="1600" b="1" kern="1200" dirty="0"/>
        </a:p>
      </dsp:txBody>
      <dsp:txXfrm rot="5400000">
        <a:off x="6664769" y="1154387"/>
        <a:ext cx="519116" cy="6517014"/>
      </dsp:txXfrm>
    </dsp:sp>
    <dsp:sp modelId="{9DF2535C-3472-424A-AE9C-5B248FF40142}">
      <dsp:nvSpPr>
        <dsp:cNvPr id="0" name=""/>
        <dsp:cNvSpPr/>
      </dsp:nvSpPr>
      <dsp:spPr>
        <a:xfrm>
          <a:off x="0" y="4088446"/>
          <a:ext cx="3665820" cy="6488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Sensitivity Range</a:t>
          </a:r>
          <a:endParaRPr lang="en-US" sz="2800" b="1" kern="1200" dirty="0"/>
        </a:p>
      </dsp:txBody>
      <dsp:txXfrm>
        <a:off x="0" y="4088446"/>
        <a:ext cx="3665820" cy="64889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25F9D8-E06F-4002-9BFB-AC057948EAEA}" type="datetimeFigureOut">
              <a:rPr lang="en-US" smtClean="0"/>
              <a:pPr/>
              <a:t>5/27/2014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FB2B2A-A635-4B5B-87AE-DAE9789A7DE2}"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7A70BF-1393-4B6B-B39E-3F0AA0B29EB5}" type="datetimeFigureOut">
              <a:rPr lang="en-US" smtClean="0"/>
              <a:pPr/>
              <a:t>5/27/2014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999F21-78C5-4B83-81CF-CD023C17DFD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break before session play Reflections of Eastern Oregon Multi Media Presentation to welcome people while they are entering  and to give a sense of where we live, and some of the things we do (music, photography, education, outdoor activities).  State that for us this encompasses many descriptions of what it means to be healthy, and that this is what we strive for, not just improved blood pressure and cholesterol labs.  This was sponsored by Grande Ronde Hospital and Eastern Oregon University students and staff.</a:t>
            </a:r>
            <a:endParaRPr lang="en-US" dirty="0"/>
          </a:p>
        </p:txBody>
      </p:sp>
      <p:sp>
        <p:nvSpPr>
          <p:cNvPr id="4" name="Slide Number Placeholder 3"/>
          <p:cNvSpPr>
            <a:spLocks noGrp="1"/>
          </p:cNvSpPr>
          <p:nvPr>
            <p:ph type="sldNum" sz="quarter" idx="10"/>
          </p:nvPr>
        </p:nvSpPr>
        <p:spPr/>
        <p:txBody>
          <a:bodyPr/>
          <a:lstStyle/>
          <a:p>
            <a:fld id="{02999F21-78C5-4B83-81CF-CD023C17DFD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Competing: Exchanging some amount of information, but not “proprietary” information; altering activities to meet own needs; sharing resources minimally or with a “hidden agenda”</a:t>
            </a:r>
          </a:p>
          <a:p>
            <a:endParaRPr lang="en-US" dirty="0" smtClean="0"/>
          </a:p>
          <a:p>
            <a:r>
              <a:rPr lang="en-US" dirty="0" smtClean="0"/>
              <a:t>Networking: Exchanging information for mutual benefit</a:t>
            </a:r>
          </a:p>
          <a:p>
            <a:endParaRPr lang="en-US" dirty="0" smtClean="0"/>
          </a:p>
          <a:p>
            <a:r>
              <a:rPr lang="en-US" dirty="0" smtClean="0"/>
              <a:t>Coordinating: Networking and altering activities to achieve a common purpose</a:t>
            </a:r>
          </a:p>
          <a:p>
            <a:endParaRPr lang="en-US" dirty="0" smtClean="0"/>
          </a:p>
          <a:p>
            <a:r>
              <a:rPr lang="en-US" dirty="0" smtClean="0"/>
              <a:t>Cooperating: Coordinating and sharing or pooling resources</a:t>
            </a:r>
          </a:p>
          <a:p>
            <a:endParaRPr lang="en-US" dirty="0" smtClean="0"/>
          </a:p>
          <a:p>
            <a:r>
              <a:rPr lang="en-US" dirty="0" smtClean="0"/>
              <a:t>Collaborating: Cooperating and enhancing the capacity of another for mutual benefit to achieve a common purpose</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2999F21-78C5-4B83-81CF-CD023C17DFDF}" type="slidenum">
              <a:rPr lang="en-US" smtClean="0"/>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Reference handouts here.  Note the overall Patient Navigation proposal that has the trend line analysis.  Briefly explain</a:t>
            </a:r>
            <a:r>
              <a:rPr lang="en-US" baseline="0" dirty="0" smtClean="0"/>
              <a:t> that cost of outputs is the most common one we all do, as we need them for developing budgets and managing fiscal needs.  It is a measure of efficiency, and does not include effectiveness.  Give Economic Impact Handout, and discuss this as a relevant measure to the local business and local government community.  Based only on fiscal information, use </a:t>
            </a:r>
            <a:r>
              <a:rPr lang="en-US" baseline="0" dirty="0" err="1" smtClean="0"/>
              <a:t>raconline</a:t>
            </a:r>
            <a:r>
              <a:rPr lang="en-US" baseline="0" dirty="0" smtClean="0"/>
              <a:t> HRSA Economic Impact Calculator.  We will focus now on how to do a ROI measure without an extensive evaluation budget.  Return on Investment is typically a measure of both efficiency and effectiveness.  </a:t>
            </a:r>
            <a:endParaRPr lang="en-US" dirty="0"/>
          </a:p>
        </p:txBody>
      </p:sp>
      <p:sp>
        <p:nvSpPr>
          <p:cNvPr id="4" name="Slide Number Placeholder 3"/>
          <p:cNvSpPr>
            <a:spLocks noGrp="1"/>
          </p:cNvSpPr>
          <p:nvPr>
            <p:ph type="sldNum" sz="quarter" idx="10"/>
          </p:nvPr>
        </p:nvSpPr>
        <p:spPr/>
        <p:txBody>
          <a:bodyPr/>
          <a:lstStyle/>
          <a:p>
            <a:fld id="{02999F21-78C5-4B83-81CF-CD023C17DFDF}" type="slidenum">
              <a:rPr lang="en-US" smtClean="0"/>
              <a:pPr/>
              <a:t>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99F21-78C5-4B83-81CF-CD023C17DFDF}" type="slidenum">
              <a:rPr lang="en-US" smtClean="0"/>
              <a:pPr/>
              <a:t>22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99F21-78C5-4B83-81CF-CD023C17DFDF}" type="slidenum">
              <a:rPr lang="en-US" smtClean="0"/>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Handout results</a:t>
            </a:r>
            <a:r>
              <a:rPr lang="en-US" baseline="0" dirty="0" smtClean="0"/>
              <a:t> page print outs from the NEON Patient Navigation scenario.</a:t>
            </a:r>
            <a:endParaRPr lang="en-US" dirty="0"/>
          </a:p>
        </p:txBody>
      </p:sp>
      <p:sp>
        <p:nvSpPr>
          <p:cNvPr id="4" name="Slide Number Placeholder 3"/>
          <p:cNvSpPr>
            <a:spLocks noGrp="1"/>
          </p:cNvSpPr>
          <p:nvPr>
            <p:ph type="sldNum" sz="quarter" idx="10"/>
          </p:nvPr>
        </p:nvSpPr>
        <p:spPr/>
        <p:txBody>
          <a:bodyPr/>
          <a:lstStyle/>
          <a:p>
            <a:fld id="{02999F21-78C5-4B83-81CF-CD023C17DFDF}" type="slidenum">
              <a:rPr lang="en-US" smtClean="0"/>
              <a:pPr/>
              <a:t>24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 out as handout, along with the references listed </a:t>
            </a:r>
            <a:endParaRPr lang="en-US" dirty="0"/>
          </a:p>
        </p:txBody>
      </p:sp>
      <p:sp>
        <p:nvSpPr>
          <p:cNvPr id="4" name="Slide Number Placeholder 3"/>
          <p:cNvSpPr>
            <a:spLocks noGrp="1"/>
          </p:cNvSpPr>
          <p:nvPr>
            <p:ph type="sldNum" sz="quarter" idx="10"/>
          </p:nvPr>
        </p:nvSpPr>
        <p:spPr/>
        <p:txBody>
          <a:bodyPr/>
          <a:lstStyle/>
          <a:p>
            <a:fld id="{02999F21-78C5-4B83-81CF-CD023C17DFDF}" type="slidenum">
              <a:rPr lang="en-US" smtClean="0"/>
              <a:pPr/>
              <a:t>25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Handout scenario</a:t>
            </a:r>
            <a:endParaRPr lang="en-US" dirty="0"/>
          </a:p>
        </p:txBody>
      </p:sp>
      <p:sp>
        <p:nvSpPr>
          <p:cNvPr id="4" name="Slide Number Placeholder 3"/>
          <p:cNvSpPr>
            <a:spLocks noGrp="1"/>
          </p:cNvSpPr>
          <p:nvPr>
            <p:ph type="sldNum" sz="quarter" idx="10"/>
          </p:nvPr>
        </p:nvSpPr>
        <p:spPr/>
        <p:txBody>
          <a:bodyPr/>
          <a:lstStyle/>
          <a:p>
            <a:fld id="{02999F21-78C5-4B83-81CF-CD023C17DFDF}" type="slidenum">
              <a:rPr lang="en-US" smtClean="0"/>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it is a system development project, not a direct service provision project.  The goal is to create health care reform, system change, at the local level, as we have a value that the local level is where reforms can be the most responsive to community needs, and the most impactful and effective.</a:t>
            </a:r>
            <a:endParaRPr lang="en-US" dirty="0"/>
          </a:p>
        </p:txBody>
      </p:sp>
      <p:sp>
        <p:nvSpPr>
          <p:cNvPr id="4" name="Slide Number Placeholder 3"/>
          <p:cNvSpPr>
            <a:spLocks noGrp="1"/>
          </p:cNvSpPr>
          <p:nvPr>
            <p:ph type="sldNum" sz="quarter" idx="10"/>
          </p:nvPr>
        </p:nvSpPr>
        <p:spPr/>
        <p:txBody>
          <a:bodyPr/>
          <a:lstStyle/>
          <a:p>
            <a:fld id="{02999F21-78C5-4B83-81CF-CD023C17DFDF}"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99F21-78C5-4B83-81CF-CD023C17DFDF}" type="slidenum">
              <a:rPr lang="en-US" smtClean="0"/>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 a clear simple well defined strategic plan is the start for all evaluation and communication activities.   Here is one sample, which is our current NEON strategic plan.  First one was 31 pages.   Second one was 1 and a half.  </a:t>
            </a:r>
          </a:p>
          <a:p>
            <a:endParaRPr lang="en-US" dirty="0" smtClean="0"/>
          </a:p>
          <a:p>
            <a:r>
              <a:rPr lang="en-US" dirty="0" smtClean="0"/>
              <a:t>The plan should tie to decision making and fiscal structures.  Here are two tools that show how we accomplish that.</a:t>
            </a:r>
          </a:p>
          <a:p>
            <a:endParaRPr lang="en-US" dirty="0" smtClean="0"/>
          </a:p>
          <a:p>
            <a:r>
              <a:rPr lang="en-US" dirty="0" smtClean="0"/>
              <a:t>When choosing a data source, choose one that is core to one of your strategic goals.  Can choose any grant that has outputs of some sort, the more specific the data the better.  Here we focus on measuring things that meet strategic goals, which in our case relate more to partners than the internal functioning of the network.</a:t>
            </a:r>
            <a:endParaRPr lang="en-US" dirty="0"/>
          </a:p>
        </p:txBody>
      </p:sp>
      <p:sp>
        <p:nvSpPr>
          <p:cNvPr id="4" name="Slide Number Placeholder 3"/>
          <p:cNvSpPr>
            <a:spLocks noGrp="1"/>
          </p:cNvSpPr>
          <p:nvPr>
            <p:ph type="sldNum" sz="quarter" idx="10"/>
          </p:nvPr>
        </p:nvSpPr>
        <p:spPr/>
        <p:txBody>
          <a:bodyPr/>
          <a:lstStyle/>
          <a:p>
            <a:fld id="{02999F21-78C5-4B83-81CF-CD023C17DFDF}" type="slidenum">
              <a:rPr lang="en-US" smtClean="0"/>
              <a:pPr/>
              <a:t>12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a:t>
            </a:r>
            <a:r>
              <a:rPr lang="en-US" baseline="0" dirty="0" smtClean="0"/>
              <a:t> a strategic decision making tool, using this format, that we fill out whenever we make strategic decision, including what funding to go for.  Handout sample.</a:t>
            </a:r>
            <a:endParaRPr lang="en-US" dirty="0"/>
          </a:p>
        </p:txBody>
      </p:sp>
      <p:sp>
        <p:nvSpPr>
          <p:cNvPr id="4" name="Slide Number Placeholder 3"/>
          <p:cNvSpPr>
            <a:spLocks noGrp="1"/>
          </p:cNvSpPr>
          <p:nvPr>
            <p:ph type="sldNum" sz="quarter" idx="10"/>
          </p:nvPr>
        </p:nvSpPr>
        <p:spPr/>
        <p:txBody>
          <a:bodyPr/>
          <a:lstStyle/>
          <a:p>
            <a:fld id="{02999F21-78C5-4B83-81CF-CD023C17DFDF}" type="slidenum">
              <a:rPr lang="en-US" smtClean="0"/>
              <a:pPr/>
              <a:t>13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Handout sample.</a:t>
            </a:r>
            <a:endParaRPr lang="en-US" dirty="0"/>
          </a:p>
        </p:txBody>
      </p:sp>
      <p:sp>
        <p:nvSpPr>
          <p:cNvPr id="4" name="Slide Number Placeholder 3"/>
          <p:cNvSpPr>
            <a:spLocks noGrp="1"/>
          </p:cNvSpPr>
          <p:nvPr>
            <p:ph type="sldNum" sz="quarter" idx="10"/>
          </p:nvPr>
        </p:nvSpPr>
        <p:spPr/>
        <p:txBody>
          <a:bodyPr/>
          <a:lstStyle/>
          <a:p>
            <a:fld id="{02999F21-78C5-4B83-81CF-CD023C17DFDF}" type="slidenum">
              <a:rPr lang="en-US" smtClean="0"/>
              <a:pPr/>
              <a:t>14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99F21-78C5-4B83-81CF-CD023C17DFDF}" type="slidenum">
              <a:rPr lang="en-US" smtClean="0"/>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99F21-78C5-4B83-81CF-CD023C17DFDF}"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of us as networks have strategic goals about increasing, deepening or strengthening partnerships.  One way to look at messaging goals is to determine where you are in terms of stages of collaboration levels, and target moving the relationship up one step.  In your handouts you have two</a:t>
            </a:r>
            <a:r>
              <a:rPr lang="en-US" baseline="0" dirty="0" smtClean="0"/>
              <a:t> different Patient Navigation Proposals;  one was the overall proposal written for the project as a whole, and includes all of the data.  The second proposal is a specific ask of a local hospital, and includes a pared down version and different ROI information than the overall, more comprehensive one.</a:t>
            </a:r>
            <a:endParaRPr lang="en-US" dirty="0"/>
          </a:p>
        </p:txBody>
      </p:sp>
      <p:sp>
        <p:nvSpPr>
          <p:cNvPr id="4" name="Slide Number Placeholder 3"/>
          <p:cNvSpPr>
            <a:spLocks noGrp="1"/>
          </p:cNvSpPr>
          <p:nvPr>
            <p:ph type="sldNum" sz="quarter" idx="10"/>
          </p:nvPr>
        </p:nvSpPr>
        <p:spPr/>
        <p:txBody>
          <a:bodyPr/>
          <a:lstStyle/>
          <a:p>
            <a:fld id="{02999F21-78C5-4B83-81CF-CD023C17DFDF}"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65E195-C89C-4871-8AE9-903FDB8B6D9D}" type="datetimeFigureOut">
              <a:rPr lang="en-US" smtClean="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pPr/>
              <a:t>‹#›</a:t>
            </a:fld>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2" name="Title 1"/>
          <p:cNvSpPr>
            <a:spLocks noGrp="1"/>
          </p:cNvSpPr>
          <p:nvPr>
            <p:ph type="ctrTitle"/>
          </p:nvPr>
        </p:nvSpPr>
        <p:spPr>
          <a:xfrm>
            <a:off x="1524000" y="1041400"/>
            <a:ext cx="9144000" cy="2387600"/>
          </a:xfrm>
        </p:spPr>
        <p:txBody>
          <a:bodyPr anchor="b"/>
          <a:lstStyle>
            <a:lvl1pPr algn="l">
              <a:defRPr sz="6000">
                <a:solidFill>
                  <a:schemeClr val="tx2"/>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24832611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65E195-C89C-4871-8AE9-903FDB8B6D9D}" type="datetimeFigureOut">
              <a:rPr lang="en-US" smtClean="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pPr/>
              <a:t>‹#›</a:t>
            </a:fld>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631795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65E195-C89C-4871-8AE9-903FDB8B6D9D}" type="datetimeFigureOut">
              <a:rPr lang="en-US" smtClean="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pPr/>
              <a:t>‹#›</a:t>
            </a:fld>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xmlns="" val="24462355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65E195-C89C-4871-8AE9-903FDB8B6D9D}" type="datetimeFigureOut">
              <a:rPr lang="en-US" smtClean="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pPr/>
              <a:t>‹#›</a:t>
            </a:fld>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7024668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65E195-C89C-4871-8AE9-903FDB8B6D9D}" type="datetimeFigureOut">
              <a:rPr lang="en-US" smtClean="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pPr/>
              <a:t>‹#›</a:t>
            </a:fld>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831850" y="1709738"/>
            <a:ext cx="10515600" cy="2862262"/>
          </a:xfrm>
        </p:spPr>
        <p:txBody>
          <a:bodyPr anchor="b"/>
          <a:lstStyle>
            <a:lvl1pPr>
              <a:defRPr sz="6000"/>
            </a:lvl1pPr>
          </a:lstStyle>
          <a:p>
            <a:r>
              <a:rPr lang="en-US" smtClean="0"/>
              <a:t>Click to edit Master title style</a:t>
            </a:r>
            <a:endParaRPr lang="en-US"/>
          </a:p>
        </p:txBody>
      </p:sp>
    </p:spTree>
    <p:extLst>
      <p:ext uri="{BB962C8B-B14F-4D97-AF65-F5344CB8AC3E}">
        <p14:creationId xmlns:p14="http://schemas.microsoft.com/office/powerpoint/2010/main" xmlns="" val="12336118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665E195-C89C-4871-8AE9-903FDB8B6D9D}" type="datetimeFigureOut">
              <a:rPr lang="en-US" smtClean="0"/>
              <a:pPr/>
              <a:t>5/27/2014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2D6987-FB6D-4DB8-81B8-AD0F35E3BB5F}" type="slidenum">
              <a:rPr lang="en-US" smtClean="0"/>
              <a:pPr/>
              <a:t>‹#›</a:t>
            </a:fld>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5218727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665E195-C89C-4871-8AE9-903FDB8B6D9D}" type="datetimeFigureOut">
              <a:rPr lang="en-US" smtClean="0"/>
              <a:pPr/>
              <a:t>5/27/2014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2D6987-FB6D-4DB8-81B8-AD0F35E3BB5F}" type="slidenum">
              <a:rPr lang="en-US" smtClean="0"/>
              <a:pPr/>
              <a:t>‹#›</a:t>
            </a:fld>
            <a:endParaRPr lang="en-US" dirty="0"/>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831850" y="274638"/>
            <a:ext cx="10515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xmlns="" val="110092491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65E195-C89C-4871-8AE9-903FDB8B6D9D}" type="datetimeFigureOut">
              <a:rPr lang="en-US" smtClean="0"/>
              <a:pPr/>
              <a:t>5/27/2014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2D6987-FB6D-4DB8-81B8-AD0F35E3BB5F}"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9184068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5E195-C89C-4871-8AE9-903FDB8B6D9D}" type="datetimeFigureOut">
              <a:rPr lang="en-US" smtClean="0"/>
              <a:pPr/>
              <a:t>5/27/2014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2D6987-FB6D-4DB8-81B8-AD0F35E3BB5F}" type="slidenum">
              <a:rPr lang="en-US" smtClean="0"/>
              <a:pPr/>
              <a:t>‹#›</a:t>
            </a:fld>
            <a:endParaRPr lang="en-US" dirty="0"/>
          </a:p>
        </p:txBody>
      </p:sp>
    </p:spTree>
    <p:extLst>
      <p:ext uri="{BB962C8B-B14F-4D97-AF65-F5344CB8AC3E}">
        <p14:creationId xmlns:p14="http://schemas.microsoft.com/office/powerpoint/2010/main" xmlns="" val="249762503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665E195-C89C-4871-8AE9-903FDB8B6D9D}" type="datetimeFigureOut">
              <a:rPr lang="en-US" smtClean="0"/>
              <a:pPr/>
              <a:t>5/27/2014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2D6987-FB6D-4DB8-81B8-AD0F35E3BB5F}" type="slidenum">
              <a:rPr lang="en-US" smtClean="0"/>
              <a:pPr/>
              <a:t>‹#›</a:t>
            </a:fld>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xmlns="" val="9436594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665E195-C89C-4871-8AE9-903FDB8B6D9D}" type="datetimeFigureOut">
              <a:rPr lang="en-US" smtClean="0"/>
              <a:pPr/>
              <a:t>5/27/2014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2D6987-FB6D-4DB8-81B8-AD0F35E3BB5F}" type="slidenum">
              <a:rPr lang="en-US" smtClean="0"/>
              <a:pPr/>
              <a:t>‹#›</a:t>
            </a:fld>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xmlns="" val="252229016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5E195-C89C-4871-8AE9-903FDB8B6D9D}" type="datetimeFigureOut">
              <a:rPr lang="en-US" smtClean="0"/>
              <a:pPr/>
              <a:t>5/27/2014</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D6987-FB6D-4DB8-81B8-AD0F35E3BB5F}" type="slidenum">
              <a:rPr lang="en-US" smtClean="0"/>
              <a:pPr/>
              <a:t>‹#›</a:t>
            </a:fld>
            <a:endParaRPr lang="en-US" dirty="0"/>
          </a:p>
        </p:txBody>
      </p:sp>
    </p:spTree>
    <p:extLst>
      <p:ext uri="{BB962C8B-B14F-4D97-AF65-F5344CB8AC3E}">
        <p14:creationId xmlns:p14="http://schemas.microsoft.com/office/powerpoint/2010/main" xmlns="" val="981562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h6x2J5WLkez07M&amp;tbnid=d72YkyvxDNnJBM:&amp;ved=0CAUQjRw&amp;url=http://excitabledog.com/2012/09/goal-setting-for-cats/&amp;ei=e857U8iDApDBoASVvYH4DA&amp;bvm=bv.67229260,d.cGU&amp;psig=AFQjCNFr6ETUVR0qdB7Cr69g-WLseGxMmA&amp;ust=1400708839777255"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XPqzt8L_JbkJCM&amp;tbnid=WGgbaWS6KVwP5M:&amp;ved=0CAUQjRw&amp;url=http://www.cartoonstock.com/directory/s/speakers.asp&amp;ei=8dh7U7izDc71oASOz4KIDQ&amp;bvm=bv.67229260,d.cGU&amp;psig=AFQjCNHTs6y2U75hCLvhfzcMQAGpkOSFbw&amp;ust=1400711744544968"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www.google.com/url?sa=i&amp;rct=j&amp;q=&amp;esrc=s&amp;source=images&amp;cd=&amp;cad=rja&amp;uact=8&amp;docid=9Bm1aqDf8MMQbM&amp;tbnid=AkAftYTToio6DM:&amp;ved=0CAUQjRw&amp;url=http://afshinpsychology.wordpress.com/page/2/&amp;ei=o-R7U-fdKcK8oQSu8IG4Bg&amp;bvm=bv.67229260,d.cGU&amp;psig=AFQjCNHP-Vn8rfkj4jnsF9m6imPkiGYO3A&amp;ust=1400714720051123"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3DmUrhpw5Ky3SM&amp;tbnid=y_MPNq_6_UGXfM:&amp;ved=0CAUQjRw&amp;url=http://smallbiztrends.com/2013/06/analysis-cartoon-business.html&amp;ei=1Pl7U_GTCcTroASAloDICg&amp;bvm=bv.67229260,d.cGU&amp;psig=AFQjCNHP-Vn8rfkj4jnsF9m6imPkiGYO3A&amp;ust=1400714720051123" TargetMode="Externa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http://www.neonoregon.org/" TargetMode="External"/><Relationship Id="rId2" Type="http://schemas.openxmlformats.org/officeDocument/2006/relationships/hyperlink" Target="mailto:lladendorff@neonoreogn.org" TargetMode="Externa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8364" y="983412"/>
            <a:ext cx="9559636" cy="2445588"/>
          </a:xfrm>
          <a:effectLst>
            <a:glow rad="228600">
              <a:schemeClr val="accent6">
                <a:satMod val="175000"/>
                <a:alpha val="40000"/>
              </a:schemeClr>
            </a:glow>
          </a:effectLst>
        </p:spPr>
        <p:txBody>
          <a:bodyPr anchor="t" anchorCtr="0"/>
          <a:lstStyle/>
          <a:p>
            <a:pPr algn="ctr"/>
            <a:r>
              <a:rPr lang="en-US" dirty="0" smtClean="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3600000" scaled="0"/>
                  </a:gradFill>
                </a:ln>
              </a:rPr>
              <a:t>Turning Grant Data Into      Meaningful Outcomes</a:t>
            </a:r>
            <a:endParaRPr lang="en-US"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3600000" scaled="0"/>
                </a:gradFill>
              </a:ln>
            </a:endParaRPr>
          </a:p>
        </p:txBody>
      </p:sp>
      <p:pic>
        <p:nvPicPr>
          <p:cNvPr id="4" name="Picture 3" descr="new logo.jpg"/>
          <p:cNvPicPr>
            <a:picLocks noChangeAspect="1"/>
          </p:cNvPicPr>
          <p:nvPr/>
        </p:nvPicPr>
        <p:blipFill>
          <a:blip r:embed="rId3" cstate="print"/>
          <a:stretch>
            <a:fillRect/>
          </a:stretch>
        </p:blipFill>
        <p:spPr>
          <a:xfrm>
            <a:off x="298862" y="5941130"/>
            <a:ext cx="905256" cy="588264"/>
          </a:xfrm>
          <a:prstGeom prst="rect">
            <a:avLst/>
          </a:prstGeom>
        </p:spPr>
      </p:pic>
      <p:pic>
        <p:nvPicPr>
          <p:cNvPr id="1026" name="Picture 2" descr="C:\Program Files\Microsoft Office\MEDIA\CAGCAT10\j0229389.wmf"/>
          <p:cNvPicPr>
            <a:picLocks noChangeAspect="1" noChangeArrowheads="1"/>
          </p:cNvPicPr>
          <p:nvPr/>
        </p:nvPicPr>
        <p:blipFill>
          <a:blip r:embed="rId4" cstate="print"/>
          <a:srcRect/>
          <a:stretch>
            <a:fillRect/>
          </a:stretch>
        </p:blipFill>
        <p:spPr bwMode="auto">
          <a:xfrm>
            <a:off x="2414587" y="3146515"/>
            <a:ext cx="6915151" cy="3334763"/>
          </a:xfrm>
          <a:prstGeom prst="rect">
            <a:avLst/>
          </a:prstGeom>
          <a:noFill/>
        </p:spPr>
      </p:pic>
      <p:pic>
        <p:nvPicPr>
          <p:cNvPr id="61444" name="Picture 4" descr="Y:\Marketing\NEONpictures\Lisa Nature Pictures\gosling4.jpg"/>
          <p:cNvPicPr>
            <a:picLocks noChangeAspect="1" noChangeArrowheads="1"/>
          </p:cNvPicPr>
          <p:nvPr/>
        </p:nvPicPr>
        <p:blipFill>
          <a:blip r:embed="rId5" cstate="print"/>
          <a:stretch>
            <a:fillRect/>
          </a:stretch>
        </p:blipFill>
        <p:spPr bwMode="auto">
          <a:xfrm>
            <a:off x="3237091" y="3757613"/>
            <a:ext cx="5236539" cy="2257425"/>
          </a:xfrm>
          <a:prstGeom prst="rect">
            <a:avLst/>
          </a:prstGeom>
          <a:ln>
            <a:noFill/>
          </a:ln>
          <a:effectLst>
            <a:softEdge rad="112500"/>
          </a:effectLst>
        </p:spPr>
      </p:pic>
    </p:spTree>
    <p:extLst>
      <p:ext uri="{BB962C8B-B14F-4D97-AF65-F5344CB8AC3E}">
        <p14:creationId xmlns:p14="http://schemas.microsoft.com/office/powerpoint/2010/main" xmlns="" val="17561361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3000"/>
                                        <p:tgtEl>
                                          <p:spTgt spid="1026"/>
                                        </p:tgtEl>
                                      </p:cBhvr>
                                    </p:animEffect>
                                  </p:childTnLst>
                                </p:cTn>
                              </p:par>
                            </p:childTnLst>
                          </p:cTn>
                        </p:par>
                        <p:par>
                          <p:cTn id="8" fill="hold">
                            <p:stCondLst>
                              <p:cond delay="3000"/>
                            </p:stCondLst>
                            <p:childTnLst>
                              <p:par>
                                <p:cTn id="9" presetID="9" presetClass="entr" presetSubtype="0" fill="hold" nodeType="afterEffect">
                                  <p:stCondLst>
                                    <p:cond delay="0"/>
                                  </p:stCondLst>
                                  <p:childTnLst>
                                    <p:set>
                                      <p:cBhvr>
                                        <p:cTn id="10" dur="1" fill="hold">
                                          <p:stCondLst>
                                            <p:cond delay="0"/>
                                          </p:stCondLst>
                                        </p:cTn>
                                        <p:tgtEl>
                                          <p:spTgt spid="61444"/>
                                        </p:tgtEl>
                                        <p:attrNameLst>
                                          <p:attrName>style.visibility</p:attrName>
                                        </p:attrNameLst>
                                      </p:cBhvr>
                                      <p:to>
                                        <p:strVal val="visible"/>
                                      </p:to>
                                    </p:set>
                                    <p:animEffect transition="in" filter="dissolve">
                                      <p:cBhvr>
                                        <p:cTn id="11" dur="2000"/>
                                        <p:tgtEl>
                                          <p:spTgt spid="61444"/>
                                        </p:tgtEl>
                                      </p:cBhvr>
                                    </p:animEffect>
                                  </p:childTnLst>
                                </p:cTn>
                              </p:par>
                            </p:childTnLst>
                          </p:cTn>
                        </p:par>
                        <p:par>
                          <p:cTn id="12" fill="hold">
                            <p:stCondLst>
                              <p:cond delay="5000"/>
                            </p:stCondLst>
                            <p:childTnLst>
                              <p:par>
                                <p:cTn id="13" presetID="32" presetClass="emph" presetSubtype="0" fill="hold" nodeType="afterEffect">
                                  <p:stCondLst>
                                    <p:cond delay="3000"/>
                                  </p:stCondLst>
                                  <p:childTnLst>
                                    <p:animClr clrSpc="rgb">
                                      <p:cBhvr override="childStyle">
                                        <p:cTn id="14" dur="100" fill="hold"/>
                                        <p:tgtEl>
                                          <p:spTgt spid="61444"/>
                                        </p:tgtEl>
                                        <p:attrNameLst>
                                          <p:attrName>style.color</p:attrName>
                                        </p:attrNameLst>
                                      </p:cBhvr>
                                      <p:to>
                                        <a:schemeClr val="accent2"/>
                                      </p:to>
                                    </p:animClr>
                                    <p:animClr clrSpc="rgb">
                                      <p:cBhvr>
                                        <p:cTn id="15" dur="100" fill="hold"/>
                                        <p:tgtEl>
                                          <p:spTgt spid="61444"/>
                                        </p:tgtEl>
                                        <p:attrNameLst>
                                          <p:attrName>fillcolor</p:attrName>
                                        </p:attrNameLst>
                                      </p:cBhvr>
                                      <p:to>
                                        <a:schemeClr val="accent2"/>
                                      </p:to>
                                    </p:animClr>
                                    <p:set>
                                      <p:cBhvr>
                                        <p:cTn id="16" dur="100" fill="hold"/>
                                        <p:tgtEl>
                                          <p:spTgt spid="61444"/>
                                        </p:tgtEl>
                                        <p:attrNameLst>
                                          <p:attrName>fill.type</p:attrName>
                                        </p:attrNameLst>
                                      </p:cBhvr>
                                      <p:to>
                                        <p:strVal val="solid"/>
                                      </p:to>
                                    </p:set>
                                    <p:set>
                                      <p:cBhvr>
                                        <p:cTn id="17" dur="100" fill="hold"/>
                                        <p:tgtEl>
                                          <p:spTgt spid="61444"/>
                                        </p:tgtEl>
                                        <p:attrNameLst>
                                          <p:attrName>fill.on</p:attrName>
                                        </p:attrNameLst>
                                      </p:cBhvr>
                                      <p:to>
                                        <p:strVal val="true"/>
                                      </p:to>
                                    </p:set>
                                    <p:animRot by="120000">
                                      <p:cBhvr>
                                        <p:cTn id="18" dur="100" fill="hold">
                                          <p:stCondLst>
                                            <p:cond delay="0"/>
                                          </p:stCondLst>
                                        </p:cTn>
                                        <p:tgtEl>
                                          <p:spTgt spid="61444"/>
                                        </p:tgtEl>
                                        <p:attrNameLst>
                                          <p:attrName>r</p:attrName>
                                        </p:attrNameLst>
                                      </p:cBhvr>
                                    </p:animRot>
                                    <p:animRot by="-240000">
                                      <p:cBhvr>
                                        <p:cTn id="19" dur="200" fill="hold">
                                          <p:stCondLst>
                                            <p:cond delay="200"/>
                                          </p:stCondLst>
                                        </p:cTn>
                                        <p:tgtEl>
                                          <p:spTgt spid="61444"/>
                                        </p:tgtEl>
                                        <p:attrNameLst>
                                          <p:attrName>r</p:attrName>
                                        </p:attrNameLst>
                                      </p:cBhvr>
                                    </p:animRot>
                                    <p:animRot by="240000">
                                      <p:cBhvr>
                                        <p:cTn id="20" dur="200" fill="hold">
                                          <p:stCondLst>
                                            <p:cond delay="400"/>
                                          </p:stCondLst>
                                        </p:cTn>
                                        <p:tgtEl>
                                          <p:spTgt spid="61444"/>
                                        </p:tgtEl>
                                        <p:attrNameLst>
                                          <p:attrName>r</p:attrName>
                                        </p:attrNameLst>
                                      </p:cBhvr>
                                    </p:animRot>
                                    <p:animRot by="-240000">
                                      <p:cBhvr>
                                        <p:cTn id="21" dur="200" fill="hold">
                                          <p:stCondLst>
                                            <p:cond delay="600"/>
                                          </p:stCondLst>
                                        </p:cTn>
                                        <p:tgtEl>
                                          <p:spTgt spid="61444"/>
                                        </p:tgtEl>
                                        <p:attrNameLst>
                                          <p:attrName>r</p:attrName>
                                        </p:attrNameLst>
                                      </p:cBhvr>
                                    </p:animRot>
                                    <p:animRot by="120000">
                                      <p:cBhvr>
                                        <p:cTn id="22" dur="200" fill="hold">
                                          <p:stCondLst>
                                            <p:cond delay="800"/>
                                          </p:stCondLst>
                                        </p:cTn>
                                        <p:tgtEl>
                                          <p:spTgt spid="614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 logo.jpg"/>
          <p:cNvPicPr>
            <a:picLocks noChangeAspect="1"/>
          </p:cNvPicPr>
          <p:nvPr/>
        </p:nvPicPr>
        <p:blipFill>
          <a:blip r:embed="rId2" cstate="print"/>
          <a:stretch>
            <a:fillRect/>
          </a:stretch>
        </p:blipFill>
        <p:spPr>
          <a:xfrm>
            <a:off x="287600" y="6041354"/>
            <a:ext cx="905256" cy="588264"/>
          </a:xfrm>
          <a:prstGeom prst="rect">
            <a:avLst/>
          </a:prstGeom>
        </p:spPr>
      </p:pic>
      <p:sp>
        <p:nvSpPr>
          <p:cNvPr id="5" name="Horizontal Scroll 4"/>
          <p:cNvSpPr/>
          <p:nvPr/>
        </p:nvSpPr>
        <p:spPr>
          <a:xfrm rot="10800000">
            <a:off x="942970" y="2243137"/>
            <a:ext cx="10296953" cy="3543300"/>
          </a:xfrm>
          <a:prstGeom prst="horizontalScroll">
            <a:avLst/>
          </a:prstGeom>
          <a:solidFill>
            <a:schemeClr val="accent4">
              <a:lumMod val="40000"/>
              <a:lumOff val="6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p:cNvSpPr>
            <a:spLocks noGrp="1"/>
          </p:cNvSpPr>
          <p:nvPr>
            <p:ph idx="1"/>
          </p:nvPr>
        </p:nvSpPr>
        <p:spPr>
          <a:xfrm>
            <a:off x="1710997" y="977611"/>
            <a:ext cx="9628516" cy="3685310"/>
          </a:xfrm>
        </p:spPr>
        <p:txBody>
          <a:bodyPr>
            <a:normAutofit lnSpcReduction="10000"/>
          </a:bodyPr>
          <a:lstStyle/>
          <a:p>
            <a:pPr>
              <a:buNone/>
            </a:pPr>
            <a:r>
              <a:rPr lang="en-US" sz="6600" b="1" dirty="0" smtClean="0">
                <a:solidFill>
                  <a:schemeClr val="accent2">
                    <a:lumMod val="75000"/>
                  </a:schemeClr>
                </a:solidFill>
              </a:rPr>
              <a:t>Step 1:</a:t>
            </a:r>
          </a:p>
          <a:p>
            <a:pPr>
              <a:buNone/>
            </a:pPr>
            <a:endParaRPr lang="en-US" sz="8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buNone/>
            </a:pPr>
            <a:r>
              <a:rPr lang="en-US" sz="8000" b="1" dirty="0" smtClean="0">
                <a:ln w="18000">
                  <a:solidFill>
                    <a:schemeClr val="accent2">
                      <a:satMod val="140000"/>
                    </a:schemeClr>
                  </a:solidFill>
                  <a:prstDash val="solid"/>
                  <a:miter lim="800000"/>
                </a:ln>
                <a:blipFill>
                  <a:blip r:embed="rId3"/>
                  <a:tile tx="0" ty="0" sx="100000" sy="100000" flip="none" algn="tl"/>
                </a:blipFill>
                <a:effectLst>
                  <a:outerShdw blurRad="25500" dist="23000" dir="7020000" algn="tl">
                    <a:srgbClr val="000000">
                      <a:alpha val="50000"/>
                    </a:srgbClr>
                  </a:outerShdw>
                </a:effectLst>
              </a:rPr>
              <a:t>A Good Plan……..</a:t>
            </a:r>
            <a:endParaRPr lang="en-US" sz="8000" b="1" dirty="0">
              <a:ln w="18000">
                <a:solidFill>
                  <a:schemeClr val="accent2">
                    <a:satMod val="140000"/>
                  </a:schemeClr>
                </a:solidFill>
                <a:prstDash val="solid"/>
                <a:miter lim="800000"/>
              </a:ln>
              <a:blipFill>
                <a:blip r:embed="rId3"/>
                <a:tile tx="0" ty="0" sx="100000" sy="100000" flip="none" algn="tl"/>
              </a:blipFill>
              <a:effectLst>
                <a:outerShdw blurRad="25500" dist="23000" dir="7020000" algn="tl">
                  <a:srgbClr val="000000">
                    <a:alpha val="5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3">
                                            <p:txEl>
                                              <p:pRg st="0" end="0"/>
                                            </p:txEl>
                                          </p:spTgt>
                                        </p:tgtEl>
                                        <p:attrNameLst>
                                          <p:attrName>ppt_x</p:attrName>
                                        </p:attrNameLst>
                                      </p:cBhvr>
                                    </p:anim>
                                    <p:anim from="0" to="-1.0" calcmode="lin" valueType="num">
                                      <p:cBhvr>
                                        <p:cTn id="8" dur="200" decel="50000" autoRev="1" fill="hold">
                                          <p:stCondLst>
                                            <p:cond delay="600"/>
                                          </p:stCondLst>
                                        </p:cTn>
                                        <p:tgtEl>
                                          <p:spTgt spid="13">
                                            <p:txEl>
                                              <p:pRg st="0" end="0"/>
                                            </p:txEl>
                                          </p:spTgt>
                                        </p:tgtEl>
                                        <p:attrNameLst>
                                          <p:attrName>xshear</p:attrName>
                                        </p:attrNameLst>
                                      </p:cBhvr>
                                    </p:anim>
                                    <p:animScale>
                                      <p:cBhvr>
                                        <p:cTn id="9" dur="200" decel="100000" autoRev="1" fill="hold">
                                          <p:stCondLst>
                                            <p:cond delay="600"/>
                                          </p:stCondLst>
                                        </p:cTn>
                                        <p:tgtEl>
                                          <p:spTgt spid="13">
                                            <p:txEl>
                                              <p:pRg st="0" end="0"/>
                                            </p:txEl>
                                          </p:spTgt>
                                        </p:tgtEl>
                                      </p:cBhvr>
                                      <p:from x="100000" y="100000"/>
                                      <p:to x="80000" y="100000"/>
                                    </p:animScale>
                                    <p:anim by="(#ppt_h/3+#ppt_w*0.1)" calcmode="lin" valueType="num">
                                      <p:cBhvr additive="sum">
                                        <p:cTn id="10" dur="200" decel="100000" autoRev="1" fill="hold">
                                          <p:stCondLst>
                                            <p:cond delay="600"/>
                                          </p:stCondLst>
                                        </p:cTn>
                                        <p:tgtEl>
                                          <p:spTgt spid="13">
                                            <p:txEl>
                                              <p:pRg st="0" end="0"/>
                                            </p:txEl>
                                          </p:spTgt>
                                        </p:tgtEl>
                                        <p:attrNameLst>
                                          <p:attrName>ppt_x</p:attrName>
                                        </p:attrNameLst>
                                      </p:cBhvr>
                                    </p:anim>
                                  </p:childTnLst>
                                </p:cTn>
                              </p:par>
                            </p:childTnLst>
                          </p:cTn>
                        </p:par>
                        <p:par>
                          <p:cTn id="11" fill="hold">
                            <p:stCondLst>
                              <p:cond delay="1000"/>
                            </p:stCondLst>
                            <p:childTnLst>
                              <p:par>
                                <p:cTn id="12" presetID="54" presetClass="entr" presetSubtype="0" accel="10000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1000" fill="hold"/>
                                        <p:tgtEl>
                                          <p:spTgt spid="5"/>
                                        </p:tgtEl>
                                        <p:attrNameLst>
                                          <p:attrName>ppt_x</p:attrName>
                                        </p:attrNameLst>
                                      </p:cBhvr>
                                      <p:tavLst>
                                        <p:tav tm="0">
                                          <p:val>
                                            <p:strVal val="#ppt_x-.2"/>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animEffect transition="in" filter="fade">
                                      <p:cBhvr>
                                        <p:cTn id="18" dur="1000"/>
                                        <p:tgtEl>
                                          <p:spTgt spid="5"/>
                                        </p:tgtEl>
                                      </p:cBhvr>
                                    </p:animEffect>
                                  </p:childTnLst>
                                </p:cTn>
                              </p:par>
                              <p:par>
                                <p:cTn id="19" presetID="54" presetClass="entr" presetSubtype="0" accel="100000" fill="hold" nodeType="withEffect">
                                  <p:stCondLst>
                                    <p:cond delay="0"/>
                                  </p:stCondLst>
                                  <p:iterate type="lt">
                                    <p:tmPct val="0"/>
                                  </p:iterate>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1000" fill="hold"/>
                                        <p:tgtEl>
                                          <p:spTgt spid="13">
                                            <p:txEl>
                                              <p:pRg st="2" end="2"/>
                                            </p:txEl>
                                          </p:spTgt>
                                        </p:tgtEl>
                                        <p:attrNameLst>
                                          <p:attrName>ppt_w</p:attrName>
                                        </p:attrNameLst>
                                      </p:cBhvr>
                                      <p:tavLst>
                                        <p:tav tm="0">
                                          <p:val>
                                            <p:strVal val="#ppt_w*0.05"/>
                                          </p:val>
                                        </p:tav>
                                        <p:tav tm="100000">
                                          <p:val>
                                            <p:strVal val="#ppt_w"/>
                                          </p:val>
                                        </p:tav>
                                      </p:tavLst>
                                    </p:anim>
                                    <p:anim calcmode="lin" valueType="num">
                                      <p:cBhvr>
                                        <p:cTn id="22" dur="1000" fill="hold"/>
                                        <p:tgtEl>
                                          <p:spTgt spid="13">
                                            <p:txEl>
                                              <p:pRg st="2" end="2"/>
                                            </p:txEl>
                                          </p:spTgt>
                                        </p:tgtEl>
                                        <p:attrNameLst>
                                          <p:attrName>ppt_h</p:attrName>
                                        </p:attrNameLst>
                                      </p:cBhvr>
                                      <p:tavLst>
                                        <p:tav tm="0">
                                          <p:val>
                                            <p:strVal val="#ppt_h"/>
                                          </p:val>
                                        </p:tav>
                                        <p:tav tm="100000">
                                          <p:val>
                                            <p:strVal val="#ppt_h"/>
                                          </p:val>
                                        </p:tav>
                                      </p:tavLst>
                                    </p:anim>
                                    <p:anim calcmode="lin" valueType="num">
                                      <p:cBhvr>
                                        <p:cTn id="23" dur="1000" fill="hold"/>
                                        <p:tgtEl>
                                          <p:spTgt spid="13">
                                            <p:txEl>
                                              <p:pRg st="2" end="2"/>
                                            </p:txEl>
                                          </p:spTgt>
                                        </p:tgtEl>
                                        <p:attrNameLst>
                                          <p:attrName>ppt_x</p:attrName>
                                        </p:attrNameLst>
                                      </p:cBhvr>
                                      <p:tavLst>
                                        <p:tav tm="0">
                                          <p:val>
                                            <p:strVal val="#ppt_x-.2"/>
                                          </p:val>
                                        </p:tav>
                                        <p:tav tm="100000">
                                          <p:val>
                                            <p:strVal val="#ppt_x"/>
                                          </p:val>
                                        </p:tav>
                                      </p:tavLst>
                                    </p:anim>
                                    <p:anim calcmode="lin" valueType="num">
                                      <p:cBhvr>
                                        <p:cTn id="24" dur="1000" fill="hold"/>
                                        <p:tgtEl>
                                          <p:spTgt spid="13">
                                            <p:txEl>
                                              <p:pRg st="2" end="2"/>
                                            </p:txEl>
                                          </p:spTgt>
                                        </p:tgtEl>
                                        <p:attrNameLst>
                                          <p:attrName>ppt_y</p:attrName>
                                        </p:attrNameLst>
                                      </p:cBhvr>
                                      <p:tavLst>
                                        <p:tav tm="0">
                                          <p:val>
                                            <p:strVal val="#ppt_y"/>
                                          </p:val>
                                        </p:tav>
                                        <p:tav tm="100000">
                                          <p:val>
                                            <p:strVal val="#ppt_y"/>
                                          </p:val>
                                        </p:tav>
                                      </p:tavLst>
                                    </p:anim>
                                    <p:animEffect transition="in" filter="fade">
                                      <p:cBhvr>
                                        <p:cTn id="25" dur="1000"/>
                                        <p:tgtEl>
                                          <p:spTgt spid="13">
                                            <p:txEl>
                                              <p:pRg st="2" end="2"/>
                                            </p:txEl>
                                          </p:spTgt>
                                        </p:tgtEl>
                                      </p:cBhvr>
                                    </p:animEffect>
                                  </p:childTnLst>
                                </p:cTn>
                              </p:par>
                            </p:childTnLst>
                          </p:cTn>
                        </p:par>
                        <p:par>
                          <p:cTn id="26" fill="hold">
                            <p:stCondLst>
                              <p:cond delay="2000"/>
                            </p:stCondLst>
                            <p:childTnLst>
                              <p:par>
                                <p:cTn id="27" presetID="36" presetClass="emph" presetSubtype="0" fill="hold" nodeType="afterEffect">
                                  <p:stCondLst>
                                    <p:cond delay="0"/>
                                  </p:stCondLst>
                                  <p:iterate type="lt">
                                    <p:tmPct val="10000"/>
                                  </p:iterate>
                                  <p:childTnLst>
                                    <p:animScale>
                                      <p:cBhvr>
                                        <p:cTn id="28" dur="250" autoRev="1" fill="hold">
                                          <p:stCondLst>
                                            <p:cond delay="0"/>
                                          </p:stCondLst>
                                        </p:cTn>
                                        <p:tgtEl>
                                          <p:spTgt spid="13">
                                            <p:txEl>
                                              <p:pRg st="2" end="2"/>
                                            </p:txEl>
                                          </p:spTgt>
                                        </p:tgtEl>
                                      </p:cBhvr>
                                      <p:to x="80000" y="100000"/>
                                    </p:animScale>
                                    <p:anim by="(#ppt_w*0.10)" calcmode="lin" valueType="num">
                                      <p:cBhvr>
                                        <p:cTn id="29" dur="250" autoRev="1" fill="hold">
                                          <p:stCondLst>
                                            <p:cond delay="0"/>
                                          </p:stCondLst>
                                        </p:cTn>
                                        <p:tgtEl>
                                          <p:spTgt spid="13">
                                            <p:txEl>
                                              <p:pRg st="2" end="2"/>
                                            </p:txEl>
                                          </p:spTgt>
                                        </p:tgtEl>
                                        <p:attrNameLst>
                                          <p:attrName>ppt_x</p:attrName>
                                        </p:attrNameLst>
                                      </p:cBhvr>
                                    </p:anim>
                                    <p:anim by="(-#ppt_w*0.10)" calcmode="lin" valueType="num">
                                      <p:cBhvr>
                                        <p:cTn id="30" dur="250" autoRev="1" fill="hold">
                                          <p:stCondLst>
                                            <p:cond delay="0"/>
                                          </p:stCondLst>
                                        </p:cTn>
                                        <p:tgtEl>
                                          <p:spTgt spid="13">
                                            <p:txEl>
                                              <p:pRg st="2" end="2"/>
                                            </p:txEl>
                                          </p:spTgt>
                                        </p:tgtEl>
                                        <p:attrNameLst>
                                          <p:attrName>ppt_y</p:attrName>
                                        </p:attrNameLst>
                                      </p:cBhvr>
                                    </p:anim>
                                    <p:animRot by="-480000">
                                      <p:cBhvr>
                                        <p:cTn id="31" dur="250" autoRev="1" fill="hold">
                                          <p:stCondLst>
                                            <p:cond delay="0"/>
                                          </p:stCondLst>
                                        </p:cTn>
                                        <p:tgtEl>
                                          <p:spTgt spid="13">
                                            <p:txEl>
                                              <p:pRg st="2" end="2"/>
                                            </p:txEl>
                                          </p:spTgt>
                                        </p:tgtEl>
                                        <p:attrNameLst>
                                          <p:attrName>r</p:attrName>
                                        </p:attrNameLst>
                                      </p:cBhvr>
                                    </p:animRot>
                                  </p:childTnLst>
                                </p:cTn>
                              </p:par>
                              <p:par>
                                <p:cTn id="32" presetID="27" presetClass="emph" presetSubtype="0" fill="hold" grpId="1" nodeType="withEffect">
                                  <p:stCondLst>
                                    <p:cond delay="0"/>
                                  </p:stCondLst>
                                  <p:childTnLst>
                                    <p:animClr clrSpc="rgb">
                                      <p:cBhvr override="childStyle">
                                        <p:cTn id="33" dur="250" autoRev="1" fill="hold"/>
                                        <p:tgtEl>
                                          <p:spTgt spid="5"/>
                                        </p:tgtEl>
                                        <p:attrNameLst>
                                          <p:attrName>style.color</p:attrName>
                                        </p:attrNameLst>
                                      </p:cBhvr>
                                      <p:to>
                                        <a:schemeClr val="bg1"/>
                                      </p:to>
                                    </p:animClr>
                                    <p:animClr clrSpc="rgb">
                                      <p:cBhvr>
                                        <p:cTn id="34" dur="250" autoRev="1" fill="hold"/>
                                        <p:tgtEl>
                                          <p:spTgt spid="5"/>
                                        </p:tgtEl>
                                        <p:attrNameLst>
                                          <p:attrName>fillcolor</p:attrName>
                                        </p:attrNameLst>
                                      </p:cBhvr>
                                      <p:to>
                                        <a:schemeClr val="bg1"/>
                                      </p:to>
                                    </p:animClr>
                                    <p:set>
                                      <p:cBhvr>
                                        <p:cTn id="35" dur="250" autoRev="1" fill="hold"/>
                                        <p:tgtEl>
                                          <p:spTgt spid="5"/>
                                        </p:tgtEl>
                                        <p:attrNameLst>
                                          <p:attrName>fill.type</p:attrName>
                                        </p:attrNameLst>
                                      </p:cBhvr>
                                      <p:to>
                                        <p:strVal val="solid"/>
                                      </p:to>
                                    </p:set>
                                    <p:set>
                                      <p:cBhvr>
                                        <p:cTn id="36" dur="2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380226" y="0"/>
            <a:ext cx="9540816" cy="6858000"/>
          </a:xfrm>
          <a:prstGeom prst="roundRect">
            <a:avLst/>
          </a:prstGeom>
          <a:solidFill>
            <a:schemeClr val="accent2">
              <a:lumMod val="60000"/>
              <a:lumOff val="40000"/>
              <a:alpha val="14000"/>
            </a:schemeClr>
          </a:solidFill>
          <a:scene3d>
            <a:camera prst="orthographicFront"/>
            <a:lightRig rig="threePt" dir="t"/>
          </a:scene3d>
          <a:sp3d prstMaterial="dkEdge">
            <a:bevelT w="44450" h="133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w logo.jpg"/>
          <p:cNvPicPr>
            <a:picLocks noChangeAspect="1"/>
          </p:cNvPicPr>
          <p:nvPr/>
        </p:nvPicPr>
        <p:blipFill>
          <a:blip r:embed="rId2" cstate="print"/>
          <a:stretch>
            <a:fillRect/>
          </a:stretch>
        </p:blipFill>
        <p:spPr>
          <a:xfrm>
            <a:off x="287600" y="6041354"/>
            <a:ext cx="905256" cy="588264"/>
          </a:xfrm>
          <a:prstGeom prst="rect">
            <a:avLst/>
          </a:prstGeom>
        </p:spPr>
      </p:pic>
      <p:pic>
        <p:nvPicPr>
          <p:cNvPr id="10242" name="Picture 2" descr="http://excitabledog.com/wp-content/uploads/2012/09/goal-settings-for-cats.png">
            <a:hlinkClick r:id="rId3"/>
          </p:cNvPr>
          <p:cNvPicPr>
            <a:picLocks noChangeAspect="1" noChangeArrowheads="1"/>
          </p:cNvPicPr>
          <p:nvPr/>
        </p:nvPicPr>
        <p:blipFill>
          <a:blip r:embed="rId4" cstate="print"/>
          <a:srcRect/>
          <a:stretch>
            <a:fillRect/>
          </a:stretch>
        </p:blipFill>
        <p:spPr bwMode="auto">
          <a:xfrm>
            <a:off x="2536166" y="0"/>
            <a:ext cx="7249803" cy="6857999"/>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fmla="#ppt_w*sin(2.5*pi*$)">
                                          <p:val>
                                            <p:fltVal val="0"/>
                                          </p:val>
                                        </p:tav>
                                        <p:tav tm="100000">
                                          <p:val>
                                            <p:fltVal val="1"/>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5" presetClass="entr" presetSubtype="0" fill="hold" nodeType="after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500" decel="50000" fill="hold">
                                          <p:stCondLst>
                                            <p:cond delay="0"/>
                                          </p:stCondLst>
                                        </p:cTn>
                                        <p:tgtEl>
                                          <p:spTgt spid="1024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024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0242"/>
                                        </p:tgtEl>
                                        <p:attrNameLst>
                                          <p:attrName>ppt_w</p:attrName>
                                        </p:attrNameLst>
                                      </p:cBhvr>
                                      <p:tavLst>
                                        <p:tav tm="0">
                                          <p:val>
                                            <p:strVal val="#ppt_w*.05"/>
                                          </p:val>
                                        </p:tav>
                                        <p:tav tm="100000">
                                          <p:val>
                                            <p:strVal val="#ppt_w"/>
                                          </p:val>
                                        </p:tav>
                                      </p:tavLst>
                                    </p:anim>
                                    <p:anim calcmode="lin" valueType="num">
                                      <p:cBhvr>
                                        <p:cTn id="15" dur="1000" fill="hold"/>
                                        <p:tgtEl>
                                          <p:spTgt spid="1024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024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024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024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0242"/>
                                        </p:tgtEl>
                                      </p:cBhvr>
                                    </p:animEffect>
                                  </p:childTnLst>
                                </p:cTn>
                              </p:par>
                            </p:childTnLst>
                          </p:cTn>
                        </p:par>
                        <p:par>
                          <p:cTn id="20" fill="hold">
                            <p:stCondLst>
                              <p:cond delay="1500"/>
                            </p:stCondLst>
                            <p:childTnLst>
                              <p:par>
                                <p:cTn id="21" presetID="32" presetClass="emph" presetSubtype="0" repeatCount="indefinite" fill="hold" grpId="1" nodeType="afterEffect">
                                  <p:stCondLst>
                                    <p:cond delay="0"/>
                                  </p:stCondLst>
                                  <p:childTnLst>
                                    <p:animClr clrSpc="rgb">
                                      <p:cBhvr override="childStyle">
                                        <p:cTn id="22" dur="100" fill="hold"/>
                                        <p:tgtEl>
                                          <p:spTgt spid="9"/>
                                        </p:tgtEl>
                                        <p:attrNameLst>
                                          <p:attrName>style.color</p:attrName>
                                        </p:attrNameLst>
                                      </p:cBhvr>
                                      <p:to>
                                        <a:srgbClr val="FCD2E7"/>
                                      </p:to>
                                    </p:animClr>
                                    <p:animClr clrSpc="rgb">
                                      <p:cBhvr>
                                        <p:cTn id="23" dur="100" fill="hold"/>
                                        <p:tgtEl>
                                          <p:spTgt spid="9"/>
                                        </p:tgtEl>
                                        <p:attrNameLst>
                                          <p:attrName>fillcolor</p:attrName>
                                        </p:attrNameLst>
                                      </p:cBhvr>
                                      <p:to>
                                        <a:srgbClr val="FCD2E7"/>
                                      </p:to>
                                    </p:animClr>
                                    <p:set>
                                      <p:cBhvr>
                                        <p:cTn id="24" dur="100" fill="hold"/>
                                        <p:tgtEl>
                                          <p:spTgt spid="9"/>
                                        </p:tgtEl>
                                        <p:attrNameLst>
                                          <p:attrName>fill.type</p:attrName>
                                        </p:attrNameLst>
                                      </p:cBhvr>
                                      <p:to>
                                        <p:strVal val="solid"/>
                                      </p:to>
                                    </p:set>
                                    <p:set>
                                      <p:cBhvr>
                                        <p:cTn id="25" dur="100" fill="hold"/>
                                        <p:tgtEl>
                                          <p:spTgt spid="9"/>
                                        </p:tgtEl>
                                        <p:attrNameLst>
                                          <p:attrName>fill.on</p:attrName>
                                        </p:attrNameLst>
                                      </p:cBhvr>
                                      <p:to>
                                        <p:strVal val="true"/>
                                      </p:to>
                                    </p:set>
                                    <p:animRot by="120000">
                                      <p:cBhvr>
                                        <p:cTn id="26" dur="100" fill="hold">
                                          <p:stCondLst>
                                            <p:cond delay="0"/>
                                          </p:stCondLst>
                                        </p:cTn>
                                        <p:tgtEl>
                                          <p:spTgt spid="9"/>
                                        </p:tgtEl>
                                        <p:attrNameLst>
                                          <p:attrName>r</p:attrName>
                                        </p:attrNameLst>
                                      </p:cBhvr>
                                    </p:animRot>
                                    <p:animRot by="-240000">
                                      <p:cBhvr>
                                        <p:cTn id="27" dur="200" fill="hold">
                                          <p:stCondLst>
                                            <p:cond delay="200"/>
                                          </p:stCondLst>
                                        </p:cTn>
                                        <p:tgtEl>
                                          <p:spTgt spid="9"/>
                                        </p:tgtEl>
                                        <p:attrNameLst>
                                          <p:attrName>r</p:attrName>
                                        </p:attrNameLst>
                                      </p:cBhvr>
                                    </p:animRot>
                                    <p:animRot by="240000">
                                      <p:cBhvr>
                                        <p:cTn id="28" dur="200" fill="hold">
                                          <p:stCondLst>
                                            <p:cond delay="400"/>
                                          </p:stCondLst>
                                        </p:cTn>
                                        <p:tgtEl>
                                          <p:spTgt spid="9"/>
                                        </p:tgtEl>
                                        <p:attrNameLst>
                                          <p:attrName>r</p:attrName>
                                        </p:attrNameLst>
                                      </p:cBhvr>
                                    </p:animRot>
                                    <p:animRot by="-240000">
                                      <p:cBhvr>
                                        <p:cTn id="29" dur="200" fill="hold">
                                          <p:stCondLst>
                                            <p:cond delay="600"/>
                                          </p:stCondLst>
                                        </p:cTn>
                                        <p:tgtEl>
                                          <p:spTgt spid="9"/>
                                        </p:tgtEl>
                                        <p:attrNameLst>
                                          <p:attrName>r</p:attrName>
                                        </p:attrNameLst>
                                      </p:cBhvr>
                                    </p:animRot>
                                    <p:animRot by="120000">
                                      <p:cBhvr>
                                        <p:cTn id="3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Strategic Plan</a:t>
            </a:r>
            <a:endParaRPr lang="en-US" b="1" dirty="0"/>
          </a:p>
        </p:txBody>
      </p:sp>
      <p:pic>
        <p:nvPicPr>
          <p:cNvPr id="11" name="Picture 10" descr="new logo.jpg"/>
          <p:cNvPicPr>
            <a:picLocks noChangeAspect="1"/>
          </p:cNvPicPr>
          <p:nvPr/>
        </p:nvPicPr>
        <p:blipFill>
          <a:blip r:embed="rId3" cstate="print"/>
          <a:stretch>
            <a:fillRect/>
          </a:stretch>
        </p:blipFill>
        <p:spPr>
          <a:xfrm>
            <a:off x="222286" y="6030468"/>
            <a:ext cx="905256" cy="588264"/>
          </a:xfrm>
          <a:prstGeom prst="rect">
            <a:avLst/>
          </a:prstGeom>
        </p:spPr>
      </p:pic>
      <p:graphicFrame>
        <p:nvGraphicFramePr>
          <p:cNvPr id="12" name="Content Placeholder 11"/>
          <p:cNvGraphicFramePr>
            <a:graphicFrameLocks noGrp="1"/>
          </p:cNvGraphicFramePr>
          <p:nvPr>
            <p:ph sz="half" idx="1"/>
          </p:nvPr>
        </p:nvGraphicFramePr>
        <p:xfrm>
          <a:off x="1" y="1500187"/>
          <a:ext cx="6636774" cy="4848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Content Placeholder 13"/>
          <p:cNvGraphicFramePr>
            <a:graphicFrameLocks noGrp="1"/>
          </p:cNvGraphicFramePr>
          <p:nvPr>
            <p:ph sz="half" idx="2"/>
          </p:nvPr>
        </p:nvGraphicFramePr>
        <p:xfrm>
          <a:off x="6725265" y="1257300"/>
          <a:ext cx="5466735" cy="54149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2">
                                            <p:graphicEl>
                                              <a:dgm id="{C5E52CE8-739F-4485-AB9C-65F40C633E95}"/>
                                            </p:graphicEl>
                                          </p:spTgt>
                                        </p:tgtEl>
                                        <p:attrNameLst>
                                          <p:attrName>style.visibility</p:attrName>
                                        </p:attrNameLst>
                                      </p:cBhvr>
                                      <p:to>
                                        <p:strVal val="visible"/>
                                      </p:to>
                                    </p:set>
                                    <p:anim from="(-#ppt_w/2)" to="(#ppt_x)" calcmode="lin" valueType="num">
                                      <p:cBhvr>
                                        <p:cTn id="7" dur="300" fill="hold">
                                          <p:stCondLst>
                                            <p:cond delay="0"/>
                                          </p:stCondLst>
                                        </p:cTn>
                                        <p:tgtEl>
                                          <p:spTgt spid="12">
                                            <p:graphicEl>
                                              <a:dgm id="{C5E52CE8-739F-4485-AB9C-65F40C633E95}"/>
                                            </p:graphicEl>
                                          </p:spTgt>
                                        </p:tgtEl>
                                        <p:attrNameLst>
                                          <p:attrName>ppt_x</p:attrName>
                                        </p:attrNameLst>
                                      </p:cBhvr>
                                    </p:anim>
                                    <p:anim from="0" to="-1.0" calcmode="lin" valueType="num">
                                      <p:cBhvr>
                                        <p:cTn id="8" dur="100" decel="50000" autoRev="1" fill="hold">
                                          <p:stCondLst>
                                            <p:cond delay="300"/>
                                          </p:stCondLst>
                                        </p:cTn>
                                        <p:tgtEl>
                                          <p:spTgt spid="12">
                                            <p:graphicEl>
                                              <a:dgm id="{C5E52CE8-739F-4485-AB9C-65F40C633E95}"/>
                                            </p:graphicEl>
                                          </p:spTgt>
                                        </p:tgtEl>
                                        <p:attrNameLst>
                                          <p:attrName>xshear</p:attrName>
                                        </p:attrNameLst>
                                      </p:cBhvr>
                                    </p:anim>
                                    <p:animScale>
                                      <p:cBhvr>
                                        <p:cTn id="9" dur="100" decel="100000" autoRev="1" fill="hold">
                                          <p:stCondLst>
                                            <p:cond delay="300"/>
                                          </p:stCondLst>
                                        </p:cTn>
                                        <p:tgtEl>
                                          <p:spTgt spid="12">
                                            <p:graphicEl>
                                              <a:dgm id="{C5E52CE8-739F-4485-AB9C-65F40C633E95}"/>
                                            </p:graphicEl>
                                          </p:spTgt>
                                        </p:tgtEl>
                                      </p:cBhvr>
                                      <p:from x="100000" y="100000"/>
                                      <p:to x="80000" y="100000"/>
                                    </p:animScale>
                                    <p:anim by="(#ppt_h/3+#ppt_w*0.1)" calcmode="lin" valueType="num">
                                      <p:cBhvr additive="sum">
                                        <p:cTn id="10" dur="100" decel="100000" autoRev="1" fill="hold">
                                          <p:stCondLst>
                                            <p:cond delay="300"/>
                                          </p:stCondLst>
                                        </p:cTn>
                                        <p:tgtEl>
                                          <p:spTgt spid="12">
                                            <p:graphicEl>
                                              <a:dgm id="{C5E52CE8-739F-4485-AB9C-65F40C633E95}"/>
                                            </p:graphicEl>
                                          </p:spTgt>
                                        </p:tgtEl>
                                        <p:attrNameLst>
                                          <p:attrName>ppt_x</p:attrName>
                                        </p:attrNameLst>
                                      </p:cBhvr>
                                    </p:anim>
                                  </p:childTnLst>
                                </p:cTn>
                              </p:par>
                            </p:childTnLst>
                          </p:cTn>
                        </p:par>
                        <p:par>
                          <p:cTn id="11" fill="hold">
                            <p:stCondLst>
                              <p:cond delay="500"/>
                            </p:stCondLst>
                            <p:childTnLst>
                              <p:par>
                                <p:cTn id="12" presetID="34" presetClass="entr" presetSubtype="0" fill="hold" grpId="0" nodeType="afterEffect">
                                  <p:stCondLst>
                                    <p:cond delay="0"/>
                                  </p:stCondLst>
                                  <p:childTnLst>
                                    <p:set>
                                      <p:cBhvr>
                                        <p:cTn id="13" dur="1" fill="hold">
                                          <p:stCondLst>
                                            <p:cond delay="0"/>
                                          </p:stCondLst>
                                        </p:cTn>
                                        <p:tgtEl>
                                          <p:spTgt spid="12">
                                            <p:graphicEl>
                                              <a:dgm id="{AF508124-08D9-44FD-9AEC-3C0AE2E2CADD}"/>
                                            </p:graphicEl>
                                          </p:spTgt>
                                        </p:tgtEl>
                                        <p:attrNameLst>
                                          <p:attrName>style.visibility</p:attrName>
                                        </p:attrNameLst>
                                      </p:cBhvr>
                                      <p:to>
                                        <p:strVal val="visible"/>
                                      </p:to>
                                    </p:set>
                                    <p:anim from="(-#ppt_w/2)" to="(#ppt_x)" calcmode="lin" valueType="num">
                                      <p:cBhvr>
                                        <p:cTn id="14" dur="300" fill="hold">
                                          <p:stCondLst>
                                            <p:cond delay="0"/>
                                          </p:stCondLst>
                                        </p:cTn>
                                        <p:tgtEl>
                                          <p:spTgt spid="12">
                                            <p:graphicEl>
                                              <a:dgm id="{AF508124-08D9-44FD-9AEC-3C0AE2E2CADD}"/>
                                            </p:graphicEl>
                                          </p:spTgt>
                                        </p:tgtEl>
                                        <p:attrNameLst>
                                          <p:attrName>ppt_x</p:attrName>
                                        </p:attrNameLst>
                                      </p:cBhvr>
                                    </p:anim>
                                    <p:anim from="0" to="-1.0" calcmode="lin" valueType="num">
                                      <p:cBhvr>
                                        <p:cTn id="15" dur="100" decel="50000" autoRev="1" fill="hold">
                                          <p:stCondLst>
                                            <p:cond delay="300"/>
                                          </p:stCondLst>
                                        </p:cTn>
                                        <p:tgtEl>
                                          <p:spTgt spid="12">
                                            <p:graphicEl>
                                              <a:dgm id="{AF508124-08D9-44FD-9AEC-3C0AE2E2CADD}"/>
                                            </p:graphicEl>
                                          </p:spTgt>
                                        </p:tgtEl>
                                        <p:attrNameLst>
                                          <p:attrName>xshear</p:attrName>
                                        </p:attrNameLst>
                                      </p:cBhvr>
                                    </p:anim>
                                    <p:animScale>
                                      <p:cBhvr>
                                        <p:cTn id="16" dur="100" decel="100000" autoRev="1" fill="hold">
                                          <p:stCondLst>
                                            <p:cond delay="300"/>
                                          </p:stCondLst>
                                        </p:cTn>
                                        <p:tgtEl>
                                          <p:spTgt spid="12">
                                            <p:graphicEl>
                                              <a:dgm id="{AF508124-08D9-44FD-9AEC-3C0AE2E2CADD}"/>
                                            </p:graphicEl>
                                          </p:spTgt>
                                        </p:tgtEl>
                                      </p:cBhvr>
                                      <p:from x="100000" y="100000"/>
                                      <p:to x="80000" y="100000"/>
                                    </p:animScale>
                                    <p:anim by="(#ppt_h/3+#ppt_w*0.1)" calcmode="lin" valueType="num">
                                      <p:cBhvr additive="sum">
                                        <p:cTn id="17" dur="100" decel="100000" autoRev="1" fill="hold">
                                          <p:stCondLst>
                                            <p:cond delay="300"/>
                                          </p:stCondLst>
                                        </p:cTn>
                                        <p:tgtEl>
                                          <p:spTgt spid="12">
                                            <p:graphicEl>
                                              <a:dgm id="{AF508124-08D9-44FD-9AEC-3C0AE2E2CADD}"/>
                                            </p:graphicEl>
                                          </p:spTgt>
                                        </p:tgtEl>
                                        <p:attrNameLst>
                                          <p:attrName>ppt_x</p:attrName>
                                        </p:attrNameLst>
                                      </p:cBhvr>
                                    </p:anim>
                                  </p:childTnLst>
                                </p:cTn>
                              </p:par>
                            </p:childTnLst>
                          </p:cTn>
                        </p:par>
                        <p:par>
                          <p:cTn id="18" fill="hold">
                            <p:stCondLst>
                              <p:cond delay="1000"/>
                            </p:stCondLst>
                            <p:childTnLst>
                              <p:par>
                                <p:cTn id="19" presetID="34" presetClass="entr" presetSubtype="0" fill="hold" grpId="0" nodeType="afterEffect">
                                  <p:stCondLst>
                                    <p:cond delay="0"/>
                                  </p:stCondLst>
                                  <p:childTnLst>
                                    <p:set>
                                      <p:cBhvr>
                                        <p:cTn id="20" dur="1" fill="hold">
                                          <p:stCondLst>
                                            <p:cond delay="0"/>
                                          </p:stCondLst>
                                        </p:cTn>
                                        <p:tgtEl>
                                          <p:spTgt spid="12">
                                            <p:graphicEl>
                                              <a:dgm id="{651D48C2-F38F-44A7-9D13-EE6E886F7266}"/>
                                            </p:graphicEl>
                                          </p:spTgt>
                                        </p:tgtEl>
                                        <p:attrNameLst>
                                          <p:attrName>style.visibility</p:attrName>
                                        </p:attrNameLst>
                                      </p:cBhvr>
                                      <p:to>
                                        <p:strVal val="visible"/>
                                      </p:to>
                                    </p:set>
                                    <p:anim from="(-#ppt_w/2)" to="(#ppt_x)" calcmode="lin" valueType="num">
                                      <p:cBhvr>
                                        <p:cTn id="21" dur="300" fill="hold">
                                          <p:stCondLst>
                                            <p:cond delay="0"/>
                                          </p:stCondLst>
                                        </p:cTn>
                                        <p:tgtEl>
                                          <p:spTgt spid="12">
                                            <p:graphicEl>
                                              <a:dgm id="{651D48C2-F38F-44A7-9D13-EE6E886F7266}"/>
                                            </p:graphicEl>
                                          </p:spTgt>
                                        </p:tgtEl>
                                        <p:attrNameLst>
                                          <p:attrName>ppt_x</p:attrName>
                                        </p:attrNameLst>
                                      </p:cBhvr>
                                    </p:anim>
                                    <p:anim from="0" to="-1.0" calcmode="lin" valueType="num">
                                      <p:cBhvr>
                                        <p:cTn id="22" dur="100" decel="50000" autoRev="1" fill="hold">
                                          <p:stCondLst>
                                            <p:cond delay="300"/>
                                          </p:stCondLst>
                                        </p:cTn>
                                        <p:tgtEl>
                                          <p:spTgt spid="12">
                                            <p:graphicEl>
                                              <a:dgm id="{651D48C2-F38F-44A7-9D13-EE6E886F7266}"/>
                                            </p:graphicEl>
                                          </p:spTgt>
                                        </p:tgtEl>
                                        <p:attrNameLst>
                                          <p:attrName>xshear</p:attrName>
                                        </p:attrNameLst>
                                      </p:cBhvr>
                                    </p:anim>
                                    <p:animScale>
                                      <p:cBhvr>
                                        <p:cTn id="23" dur="100" decel="100000" autoRev="1" fill="hold">
                                          <p:stCondLst>
                                            <p:cond delay="300"/>
                                          </p:stCondLst>
                                        </p:cTn>
                                        <p:tgtEl>
                                          <p:spTgt spid="12">
                                            <p:graphicEl>
                                              <a:dgm id="{651D48C2-F38F-44A7-9D13-EE6E886F7266}"/>
                                            </p:graphicEl>
                                          </p:spTgt>
                                        </p:tgtEl>
                                      </p:cBhvr>
                                      <p:from x="100000" y="100000"/>
                                      <p:to x="80000" y="100000"/>
                                    </p:animScale>
                                    <p:anim by="(#ppt_h/3+#ppt_w*0.1)" calcmode="lin" valueType="num">
                                      <p:cBhvr additive="sum">
                                        <p:cTn id="24" dur="100" decel="100000" autoRev="1" fill="hold">
                                          <p:stCondLst>
                                            <p:cond delay="300"/>
                                          </p:stCondLst>
                                        </p:cTn>
                                        <p:tgtEl>
                                          <p:spTgt spid="12">
                                            <p:graphicEl>
                                              <a:dgm id="{651D48C2-F38F-44A7-9D13-EE6E886F7266}"/>
                                            </p:graphicEl>
                                          </p:spTgt>
                                        </p:tgtEl>
                                        <p:attrNameLst>
                                          <p:attrName>ppt_x</p:attrName>
                                        </p:attrNameLst>
                                      </p:cBhvr>
                                    </p:anim>
                                  </p:childTnLst>
                                </p:cTn>
                              </p:par>
                            </p:childTnLst>
                          </p:cTn>
                        </p:par>
                        <p:par>
                          <p:cTn id="25" fill="hold">
                            <p:stCondLst>
                              <p:cond delay="1500"/>
                            </p:stCondLst>
                            <p:childTnLst>
                              <p:par>
                                <p:cTn id="26" presetID="34" presetClass="entr" presetSubtype="0" fill="hold" grpId="0" nodeType="afterEffect">
                                  <p:stCondLst>
                                    <p:cond delay="0"/>
                                  </p:stCondLst>
                                  <p:childTnLst>
                                    <p:set>
                                      <p:cBhvr>
                                        <p:cTn id="27" dur="1" fill="hold">
                                          <p:stCondLst>
                                            <p:cond delay="0"/>
                                          </p:stCondLst>
                                        </p:cTn>
                                        <p:tgtEl>
                                          <p:spTgt spid="12">
                                            <p:graphicEl>
                                              <a:dgm id="{582C98EA-A6C8-4566-AEAB-9B941120228D}"/>
                                            </p:graphicEl>
                                          </p:spTgt>
                                        </p:tgtEl>
                                        <p:attrNameLst>
                                          <p:attrName>style.visibility</p:attrName>
                                        </p:attrNameLst>
                                      </p:cBhvr>
                                      <p:to>
                                        <p:strVal val="visible"/>
                                      </p:to>
                                    </p:set>
                                    <p:anim from="(-#ppt_w/2)" to="(#ppt_x)" calcmode="lin" valueType="num">
                                      <p:cBhvr>
                                        <p:cTn id="28" dur="300" fill="hold">
                                          <p:stCondLst>
                                            <p:cond delay="0"/>
                                          </p:stCondLst>
                                        </p:cTn>
                                        <p:tgtEl>
                                          <p:spTgt spid="12">
                                            <p:graphicEl>
                                              <a:dgm id="{582C98EA-A6C8-4566-AEAB-9B941120228D}"/>
                                            </p:graphicEl>
                                          </p:spTgt>
                                        </p:tgtEl>
                                        <p:attrNameLst>
                                          <p:attrName>ppt_x</p:attrName>
                                        </p:attrNameLst>
                                      </p:cBhvr>
                                    </p:anim>
                                    <p:anim from="0" to="-1.0" calcmode="lin" valueType="num">
                                      <p:cBhvr>
                                        <p:cTn id="29" dur="100" decel="50000" autoRev="1" fill="hold">
                                          <p:stCondLst>
                                            <p:cond delay="300"/>
                                          </p:stCondLst>
                                        </p:cTn>
                                        <p:tgtEl>
                                          <p:spTgt spid="12">
                                            <p:graphicEl>
                                              <a:dgm id="{582C98EA-A6C8-4566-AEAB-9B941120228D}"/>
                                            </p:graphicEl>
                                          </p:spTgt>
                                        </p:tgtEl>
                                        <p:attrNameLst>
                                          <p:attrName>xshear</p:attrName>
                                        </p:attrNameLst>
                                      </p:cBhvr>
                                    </p:anim>
                                    <p:animScale>
                                      <p:cBhvr>
                                        <p:cTn id="30" dur="100" decel="100000" autoRev="1" fill="hold">
                                          <p:stCondLst>
                                            <p:cond delay="300"/>
                                          </p:stCondLst>
                                        </p:cTn>
                                        <p:tgtEl>
                                          <p:spTgt spid="12">
                                            <p:graphicEl>
                                              <a:dgm id="{582C98EA-A6C8-4566-AEAB-9B941120228D}"/>
                                            </p:graphicEl>
                                          </p:spTgt>
                                        </p:tgtEl>
                                      </p:cBhvr>
                                      <p:from x="100000" y="100000"/>
                                      <p:to x="80000" y="100000"/>
                                    </p:animScale>
                                    <p:anim by="(#ppt_h/3+#ppt_w*0.1)" calcmode="lin" valueType="num">
                                      <p:cBhvr additive="sum">
                                        <p:cTn id="31" dur="100" decel="100000" autoRev="1" fill="hold">
                                          <p:stCondLst>
                                            <p:cond delay="300"/>
                                          </p:stCondLst>
                                        </p:cTn>
                                        <p:tgtEl>
                                          <p:spTgt spid="12">
                                            <p:graphicEl>
                                              <a:dgm id="{582C98EA-A6C8-4566-AEAB-9B941120228D}"/>
                                            </p:graphicEl>
                                          </p:spTgt>
                                        </p:tgtEl>
                                        <p:attrNameLst>
                                          <p:attrName>ppt_x</p:attrName>
                                        </p:attrNameLst>
                                      </p:cBhvr>
                                    </p:anim>
                                  </p:childTnLst>
                                </p:cTn>
                              </p:par>
                            </p:childTnLst>
                          </p:cTn>
                        </p:par>
                        <p:par>
                          <p:cTn id="32" fill="hold">
                            <p:stCondLst>
                              <p:cond delay="2000"/>
                            </p:stCondLst>
                            <p:childTnLst>
                              <p:par>
                                <p:cTn id="33" presetID="34" presetClass="entr" presetSubtype="0" fill="hold" grpId="0" nodeType="afterEffect">
                                  <p:stCondLst>
                                    <p:cond delay="0"/>
                                  </p:stCondLst>
                                  <p:childTnLst>
                                    <p:set>
                                      <p:cBhvr>
                                        <p:cTn id="34" dur="1" fill="hold">
                                          <p:stCondLst>
                                            <p:cond delay="0"/>
                                          </p:stCondLst>
                                        </p:cTn>
                                        <p:tgtEl>
                                          <p:spTgt spid="12">
                                            <p:graphicEl>
                                              <a:dgm id="{01CC7439-ECDA-42BC-8E8D-F7A260BA1973}"/>
                                            </p:graphicEl>
                                          </p:spTgt>
                                        </p:tgtEl>
                                        <p:attrNameLst>
                                          <p:attrName>style.visibility</p:attrName>
                                        </p:attrNameLst>
                                      </p:cBhvr>
                                      <p:to>
                                        <p:strVal val="visible"/>
                                      </p:to>
                                    </p:set>
                                    <p:anim from="(-#ppt_w/2)" to="(#ppt_x)" calcmode="lin" valueType="num">
                                      <p:cBhvr>
                                        <p:cTn id="35" dur="300" fill="hold">
                                          <p:stCondLst>
                                            <p:cond delay="0"/>
                                          </p:stCondLst>
                                        </p:cTn>
                                        <p:tgtEl>
                                          <p:spTgt spid="12">
                                            <p:graphicEl>
                                              <a:dgm id="{01CC7439-ECDA-42BC-8E8D-F7A260BA1973}"/>
                                            </p:graphicEl>
                                          </p:spTgt>
                                        </p:tgtEl>
                                        <p:attrNameLst>
                                          <p:attrName>ppt_x</p:attrName>
                                        </p:attrNameLst>
                                      </p:cBhvr>
                                    </p:anim>
                                    <p:anim from="0" to="-1.0" calcmode="lin" valueType="num">
                                      <p:cBhvr>
                                        <p:cTn id="36" dur="100" decel="50000" autoRev="1" fill="hold">
                                          <p:stCondLst>
                                            <p:cond delay="300"/>
                                          </p:stCondLst>
                                        </p:cTn>
                                        <p:tgtEl>
                                          <p:spTgt spid="12">
                                            <p:graphicEl>
                                              <a:dgm id="{01CC7439-ECDA-42BC-8E8D-F7A260BA1973}"/>
                                            </p:graphicEl>
                                          </p:spTgt>
                                        </p:tgtEl>
                                        <p:attrNameLst>
                                          <p:attrName>xshear</p:attrName>
                                        </p:attrNameLst>
                                      </p:cBhvr>
                                    </p:anim>
                                    <p:animScale>
                                      <p:cBhvr>
                                        <p:cTn id="37" dur="100" decel="100000" autoRev="1" fill="hold">
                                          <p:stCondLst>
                                            <p:cond delay="300"/>
                                          </p:stCondLst>
                                        </p:cTn>
                                        <p:tgtEl>
                                          <p:spTgt spid="12">
                                            <p:graphicEl>
                                              <a:dgm id="{01CC7439-ECDA-42BC-8E8D-F7A260BA1973}"/>
                                            </p:graphicEl>
                                          </p:spTgt>
                                        </p:tgtEl>
                                      </p:cBhvr>
                                      <p:from x="100000" y="100000"/>
                                      <p:to x="80000" y="100000"/>
                                    </p:animScale>
                                    <p:anim by="(#ppt_h/3+#ppt_w*0.1)" calcmode="lin" valueType="num">
                                      <p:cBhvr additive="sum">
                                        <p:cTn id="38" dur="100" decel="100000" autoRev="1" fill="hold">
                                          <p:stCondLst>
                                            <p:cond delay="300"/>
                                          </p:stCondLst>
                                        </p:cTn>
                                        <p:tgtEl>
                                          <p:spTgt spid="12">
                                            <p:graphicEl>
                                              <a:dgm id="{01CC7439-ECDA-42BC-8E8D-F7A260BA1973}"/>
                                            </p:graphicEl>
                                          </p:spTgt>
                                        </p:tgtEl>
                                        <p:attrNameLst>
                                          <p:attrName>ppt_x</p:attrName>
                                        </p:attrNameLst>
                                      </p:cBhvr>
                                    </p:anim>
                                  </p:childTnLst>
                                </p:cTn>
                              </p:par>
                            </p:childTnLst>
                          </p:cTn>
                        </p:par>
                        <p:par>
                          <p:cTn id="39" fill="hold">
                            <p:stCondLst>
                              <p:cond delay="2500"/>
                            </p:stCondLst>
                            <p:childTnLst>
                              <p:par>
                                <p:cTn id="40" presetID="34" presetClass="entr" presetSubtype="0" fill="hold" grpId="0" nodeType="afterEffect">
                                  <p:stCondLst>
                                    <p:cond delay="0"/>
                                  </p:stCondLst>
                                  <p:childTnLst>
                                    <p:set>
                                      <p:cBhvr>
                                        <p:cTn id="41" dur="1" fill="hold">
                                          <p:stCondLst>
                                            <p:cond delay="0"/>
                                          </p:stCondLst>
                                        </p:cTn>
                                        <p:tgtEl>
                                          <p:spTgt spid="14">
                                            <p:graphicEl>
                                              <a:dgm id="{78EA67A0-4FEA-41C1-B68B-393277924B02}"/>
                                            </p:graphicEl>
                                          </p:spTgt>
                                        </p:tgtEl>
                                        <p:attrNameLst>
                                          <p:attrName>style.visibility</p:attrName>
                                        </p:attrNameLst>
                                      </p:cBhvr>
                                      <p:to>
                                        <p:strVal val="visible"/>
                                      </p:to>
                                    </p:set>
                                    <p:anim from="(-#ppt_w/2)" to="(#ppt_x)" calcmode="lin" valueType="num">
                                      <p:cBhvr>
                                        <p:cTn id="42" dur="300" fill="hold">
                                          <p:stCondLst>
                                            <p:cond delay="0"/>
                                          </p:stCondLst>
                                        </p:cTn>
                                        <p:tgtEl>
                                          <p:spTgt spid="14">
                                            <p:graphicEl>
                                              <a:dgm id="{78EA67A0-4FEA-41C1-B68B-393277924B02}"/>
                                            </p:graphicEl>
                                          </p:spTgt>
                                        </p:tgtEl>
                                        <p:attrNameLst>
                                          <p:attrName>ppt_x</p:attrName>
                                        </p:attrNameLst>
                                      </p:cBhvr>
                                    </p:anim>
                                    <p:anim from="0" to="-1.0" calcmode="lin" valueType="num">
                                      <p:cBhvr>
                                        <p:cTn id="43" dur="100" decel="50000" autoRev="1" fill="hold">
                                          <p:stCondLst>
                                            <p:cond delay="300"/>
                                          </p:stCondLst>
                                        </p:cTn>
                                        <p:tgtEl>
                                          <p:spTgt spid="14">
                                            <p:graphicEl>
                                              <a:dgm id="{78EA67A0-4FEA-41C1-B68B-393277924B02}"/>
                                            </p:graphicEl>
                                          </p:spTgt>
                                        </p:tgtEl>
                                        <p:attrNameLst>
                                          <p:attrName>xshear</p:attrName>
                                        </p:attrNameLst>
                                      </p:cBhvr>
                                    </p:anim>
                                    <p:animScale>
                                      <p:cBhvr>
                                        <p:cTn id="44" dur="100" decel="100000" autoRev="1" fill="hold">
                                          <p:stCondLst>
                                            <p:cond delay="300"/>
                                          </p:stCondLst>
                                        </p:cTn>
                                        <p:tgtEl>
                                          <p:spTgt spid="14">
                                            <p:graphicEl>
                                              <a:dgm id="{78EA67A0-4FEA-41C1-B68B-393277924B02}"/>
                                            </p:graphicEl>
                                          </p:spTgt>
                                        </p:tgtEl>
                                      </p:cBhvr>
                                      <p:from x="100000" y="100000"/>
                                      <p:to x="80000" y="100000"/>
                                    </p:animScale>
                                    <p:anim by="(#ppt_h/3+#ppt_w*0.1)" calcmode="lin" valueType="num">
                                      <p:cBhvr additive="sum">
                                        <p:cTn id="45" dur="100" decel="100000" autoRev="1" fill="hold">
                                          <p:stCondLst>
                                            <p:cond delay="300"/>
                                          </p:stCondLst>
                                        </p:cTn>
                                        <p:tgtEl>
                                          <p:spTgt spid="14">
                                            <p:graphicEl>
                                              <a:dgm id="{78EA67A0-4FEA-41C1-B68B-393277924B02}"/>
                                            </p:graphicEl>
                                          </p:spTgt>
                                        </p:tgtEl>
                                        <p:attrNameLst>
                                          <p:attrName>ppt_x</p:attrName>
                                        </p:attrNameLst>
                                      </p:cBhvr>
                                    </p:anim>
                                  </p:childTnLst>
                                </p:cTn>
                              </p:par>
                            </p:childTnLst>
                          </p:cTn>
                        </p:par>
                        <p:par>
                          <p:cTn id="46" fill="hold">
                            <p:stCondLst>
                              <p:cond delay="3000"/>
                            </p:stCondLst>
                            <p:childTnLst>
                              <p:par>
                                <p:cTn id="47" presetID="34" presetClass="entr" presetSubtype="0" fill="hold" grpId="0" nodeType="afterEffect">
                                  <p:stCondLst>
                                    <p:cond delay="0"/>
                                  </p:stCondLst>
                                  <p:childTnLst>
                                    <p:set>
                                      <p:cBhvr>
                                        <p:cTn id="48" dur="1" fill="hold">
                                          <p:stCondLst>
                                            <p:cond delay="0"/>
                                          </p:stCondLst>
                                        </p:cTn>
                                        <p:tgtEl>
                                          <p:spTgt spid="14">
                                            <p:graphicEl>
                                              <a:dgm id="{FDCE2DD8-2DEC-4FE0-88BE-B14C5D977980}"/>
                                            </p:graphicEl>
                                          </p:spTgt>
                                        </p:tgtEl>
                                        <p:attrNameLst>
                                          <p:attrName>style.visibility</p:attrName>
                                        </p:attrNameLst>
                                      </p:cBhvr>
                                      <p:to>
                                        <p:strVal val="visible"/>
                                      </p:to>
                                    </p:set>
                                    <p:anim from="(-#ppt_w/2)" to="(#ppt_x)" calcmode="lin" valueType="num">
                                      <p:cBhvr>
                                        <p:cTn id="49" dur="300" fill="hold">
                                          <p:stCondLst>
                                            <p:cond delay="0"/>
                                          </p:stCondLst>
                                        </p:cTn>
                                        <p:tgtEl>
                                          <p:spTgt spid="14">
                                            <p:graphicEl>
                                              <a:dgm id="{FDCE2DD8-2DEC-4FE0-88BE-B14C5D977980}"/>
                                            </p:graphicEl>
                                          </p:spTgt>
                                        </p:tgtEl>
                                        <p:attrNameLst>
                                          <p:attrName>ppt_x</p:attrName>
                                        </p:attrNameLst>
                                      </p:cBhvr>
                                    </p:anim>
                                    <p:anim from="0" to="-1.0" calcmode="lin" valueType="num">
                                      <p:cBhvr>
                                        <p:cTn id="50" dur="100" decel="50000" autoRev="1" fill="hold">
                                          <p:stCondLst>
                                            <p:cond delay="300"/>
                                          </p:stCondLst>
                                        </p:cTn>
                                        <p:tgtEl>
                                          <p:spTgt spid="14">
                                            <p:graphicEl>
                                              <a:dgm id="{FDCE2DD8-2DEC-4FE0-88BE-B14C5D977980}"/>
                                            </p:graphicEl>
                                          </p:spTgt>
                                        </p:tgtEl>
                                        <p:attrNameLst>
                                          <p:attrName>xshear</p:attrName>
                                        </p:attrNameLst>
                                      </p:cBhvr>
                                    </p:anim>
                                    <p:animScale>
                                      <p:cBhvr>
                                        <p:cTn id="51" dur="100" decel="100000" autoRev="1" fill="hold">
                                          <p:stCondLst>
                                            <p:cond delay="300"/>
                                          </p:stCondLst>
                                        </p:cTn>
                                        <p:tgtEl>
                                          <p:spTgt spid="14">
                                            <p:graphicEl>
                                              <a:dgm id="{FDCE2DD8-2DEC-4FE0-88BE-B14C5D977980}"/>
                                            </p:graphicEl>
                                          </p:spTgt>
                                        </p:tgtEl>
                                      </p:cBhvr>
                                      <p:from x="100000" y="100000"/>
                                      <p:to x="80000" y="100000"/>
                                    </p:animScale>
                                    <p:anim by="(#ppt_h/3+#ppt_w*0.1)" calcmode="lin" valueType="num">
                                      <p:cBhvr additive="sum">
                                        <p:cTn id="52" dur="100" decel="100000" autoRev="1" fill="hold">
                                          <p:stCondLst>
                                            <p:cond delay="300"/>
                                          </p:stCondLst>
                                        </p:cTn>
                                        <p:tgtEl>
                                          <p:spTgt spid="14">
                                            <p:graphicEl>
                                              <a:dgm id="{FDCE2DD8-2DEC-4FE0-88BE-B14C5D977980}"/>
                                            </p:graphicEl>
                                          </p:spTgt>
                                        </p:tgtEl>
                                        <p:attrNameLst>
                                          <p:attrName>ppt_x</p:attrName>
                                        </p:attrNameLst>
                                      </p:cBhvr>
                                    </p:anim>
                                  </p:childTnLst>
                                </p:cTn>
                              </p:par>
                            </p:childTnLst>
                          </p:cTn>
                        </p:par>
                        <p:par>
                          <p:cTn id="53" fill="hold">
                            <p:stCondLst>
                              <p:cond delay="3500"/>
                            </p:stCondLst>
                            <p:childTnLst>
                              <p:par>
                                <p:cTn id="54" presetID="34" presetClass="entr" presetSubtype="0" fill="hold" grpId="0" nodeType="afterEffect">
                                  <p:stCondLst>
                                    <p:cond delay="0"/>
                                  </p:stCondLst>
                                  <p:childTnLst>
                                    <p:set>
                                      <p:cBhvr>
                                        <p:cTn id="55" dur="1" fill="hold">
                                          <p:stCondLst>
                                            <p:cond delay="0"/>
                                          </p:stCondLst>
                                        </p:cTn>
                                        <p:tgtEl>
                                          <p:spTgt spid="14">
                                            <p:graphicEl>
                                              <a:dgm id="{B5ADE357-93BA-466B-985C-630FC689D6A2}"/>
                                            </p:graphicEl>
                                          </p:spTgt>
                                        </p:tgtEl>
                                        <p:attrNameLst>
                                          <p:attrName>style.visibility</p:attrName>
                                        </p:attrNameLst>
                                      </p:cBhvr>
                                      <p:to>
                                        <p:strVal val="visible"/>
                                      </p:to>
                                    </p:set>
                                    <p:anim from="(-#ppt_w/2)" to="(#ppt_x)" calcmode="lin" valueType="num">
                                      <p:cBhvr>
                                        <p:cTn id="56" dur="300" fill="hold">
                                          <p:stCondLst>
                                            <p:cond delay="0"/>
                                          </p:stCondLst>
                                        </p:cTn>
                                        <p:tgtEl>
                                          <p:spTgt spid="14">
                                            <p:graphicEl>
                                              <a:dgm id="{B5ADE357-93BA-466B-985C-630FC689D6A2}"/>
                                            </p:graphicEl>
                                          </p:spTgt>
                                        </p:tgtEl>
                                        <p:attrNameLst>
                                          <p:attrName>ppt_x</p:attrName>
                                        </p:attrNameLst>
                                      </p:cBhvr>
                                    </p:anim>
                                    <p:anim from="0" to="-1.0" calcmode="lin" valueType="num">
                                      <p:cBhvr>
                                        <p:cTn id="57" dur="100" decel="50000" autoRev="1" fill="hold">
                                          <p:stCondLst>
                                            <p:cond delay="300"/>
                                          </p:stCondLst>
                                        </p:cTn>
                                        <p:tgtEl>
                                          <p:spTgt spid="14">
                                            <p:graphicEl>
                                              <a:dgm id="{B5ADE357-93BA-466B-985C-630FC689D6A2}"/>
                                            </p:graphicEl>
                                          </p:spTgt>
                                        </p:tgtEl>
                                        <p:attrNameLst>
                                          <p:attrName>xshear</p:attrName>
                                        </p:attrNameLst>
                                      </p:cBhvr>
                                    </p:anim>
                                    <p:animScale>
                                      <p:cBhvr>
                                        <p:cTn id="58" dur="100" decel="100000" autoRev="1" fill="hold">
                                          <p:stCondLst>
                                            <p:cond delay="300"/>
                                          </p:stCondLst>
                                        </p:cTn>
                                        <p:tgtEl>
                                          <p:spTgt spid="14">
                                            <p:graphicEl>
                                              <a:dgm id="{B5ADE357-93BA-466B-985C-630FC689D6A2}"/>
                                            </p:graphicEl>
                                          </p:spTgt>
                                        </p:tgtEl>
                                      </p:cBhvr>
                                      <p:from x="100000" y="100000"/>
                                      <p:to x="80000" y="100000"/>
                                    </p:animScale>
                                    <p:anim by="(#ppt_h/3+#ppt_w*0.1)" calcmode="lin" valueType="num">
                                      <p:cBhvr additive="sum">
                                        <p:cTn id="59" dur="100" decel="100000" autoRev="1" fill="hold">
                                          <p:stCondLst>
                                            <p:cond delay="300"/>
                                          </p:stCondLst>
                                        </p:cTn>
                                        <p:tgtEl>
                                          <p:spTgt spid="14">
                                            <p:graphicEl>
                                              <a:dgm id="{B5ADE357-93BA-466B-985C-630FC689D6A2}"/>
                                            </p:graphicEl>
                                          </p:spTgt>
                                        </p:tgtEl>
                                        <p:attrNameLst>
                                          <p:attrName>ppt_x</p:attrName>
                                        </p:attrNameLst>
                                      </p:cBhvr>
                                    </p:anim>
                                  </p:childTnLst>
                                </p:cTn>
                              </p:par>
                            </p:childTnLst>
                          </p:cTn>
                        </p:par>
                        <p:par>
                          <p:cTn id="60" fill="hold">
                            <p:stCondLst>
                              <p:cond delay="4000"/>
                            </p:stCondLst>
                            <p:childTnLst>
                              <p:par>
                                <p:cTn id="61" presetID="34" presetClass="entr" presetSubtype="0" fill="hold" grpId="0" nodeType="afterEffect">
                                  <p:stCondLst>
                                    <p:cond delay="0"/>
                                  </p:stCondLst>
                                  <p:childTnLst>
                                    <p:set>
                                      <p:cBhvr>
                                        <p:cTn id="62" dur="1" fill="hold">
                                          <p:stCondLst>
                                            <p:cond delay="0"/>
                                          </p:stCondLst>
                                        </p:cTn>
                                        <p:tgtEl>
                                          <p:spTgt spid="14">
                                            <p:graphicEl>
                                              <a:dgm id="{D3F9DFA6-E90E-4A49-924C-7AA592AD6812}"/>
                                            </p:graphicEl>
                                          </p:spTgt>
                                        </p:tgtEl>
                                        <p:attrNameLst>
                                          <p:attrName>style.visibility</p:attrName>
                                        </p:attrNameLst>
                                      </p:cBhvr>
                                      <p:to>
                                        <p:strVal val="visible"/>
                                      </p:to>
                                    </p:set>
                                    <p:anim from="(-#ppt_w/2)" to="(#ppt_x)" calcmode="lin" valueType="num">
                                      <p:cBhvr>
                                        <p:cTn id="63" dur="300" fill="hold">
                                          <p:stCondLst>
                                            <p:cond delay="0"/>
                                          </p:stCondLst>
                                        </p:cTn>
                                        <p:tgtEl>
                                          <p:spTgt spid="14">
                                            <p:graphicEl>
                                              <a:dgm id="{D3F9DFA6-E90E-4A49-924C-7AA592AD6812}"/>
                                            </p:graphicEl>
                                          </p:spTgt>
                                        </p:tgtEl>
                                        <p:attrNameLst>
                                          <p:attrName>ppt_x</p:attrName>
                                        </p:attrNameLst>
                                      </p:cBhvr>
                                    </p:anim>
                                    <p:anim from="0" to="-1.0" calcmode="lin" valueType="num">
                                      <p:cBhvr>
                                        <p:cTn id="64" dur="100" decel="50000" autoRev="1" fill="hold">
                                          <p:stCondLst>
                                            <p:cond delay="300"/>
                                          </p:stCondLst>
                                        </p:cTn>
                                        <p:tgtEl>
                                          <p:spTgt spid="14">
                                            <p:graphicEl>
                                              <a:dgm id="{D3F9DFA6-E90E-4A49-924C-7AA592AD6812}"/>
                                            </p:graphicEl>
                                          </p:spTgt>
                                        </p:tgtEl>
                                        <p:attrNameLst>
                                          <p:attrName>xshear</p:attrName>
                                        </p:attrNameLst>
                                      </p:cBhvr>
                                    </p:anim>
                                    <p:animScale>
                                      <p:cBhvr>
                                        <p:cTn id="65" dur="100" decel="100000" autoRev="1" fill="hold">
                                          <p:stCondLst>
                                            <p:cond delay="300"/>
                                          </p:stCondLst>
                                        </p:cTn>
                                        <p:tgtEl>
                                          <p:spTgt spid="14">
                                            <p:graphicEl>
                                              <a:dgm id="{D3F9DFA6-E90E-4A49-924C-7AA592AD6812}"/>
                                            </p:graphicEl>
                                          </p:spTgt>
                                        </p:tgtEl>
                                      </p:cBhvr>
                                      <p:from x="100000" y="100000"/>
                                      <p:to x="80000" y="100000"/>
                                    </p:animScale>
                                    <p:anim by="(#ppt_h/3+#ppt_w*0.1)" calcmode="lin" valueType="num">
                                      <p:cBhvr additive="sum">
                                        <p:cTn id="66" dur="100" decel="100000" autoRev="1" fill="hold">
                                          <p:stCondLst>
                                            <p:cond delay="300"/>
                                          </p:stCondLst>
                                        </p:cTn>
                                        <p:tgtEl>
                                          <p:spTgt spid="14">
                                            <p:graphicEl>
                                              <a:dgm id="{D3F9DFA6-E90E-4A49-924C-7AA592AD6812}"/>
                                            </p:graphic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Graphic spid="1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 logo.jpg"/>
          <p:cNvPicPr>
            <a:picLocks noChangeAspect="1"/>
          </p:cNvPicPr>
          <p:nvPr/>
        </p:nvPicPr>
        <p:blipFill>
          <a:blip r:embed="rId3" cstate="print"/>
          <a:stretch>
            <a:fillRect/>
          </a:stretch>
        </p:blipFill>
        <p:spPr>
          <a:xfrm>
            <a:off x="265829" y="6019583"/>
            <a:ext cx="905256" cy="588264"/>
          </a:xfrm>
          <a:prstGeom prst="rect">
            <a:avLst/>
          </a:prstGeom>
        </p:spPr>
      </p:pic>
      <p:pic>
        <p:nvPicPr>
          <p:cNvPr id="3" name="Picture 2" descr="Strategic Decision Making Flow Chart FINAL.jpg"/>
          <p:cNvPicPr>
            <a:picLocks noChangeAspect="1"/>
          </p:cNvPicPr>
          <p:nvPr/>
        </p:nvPicPr>
        <p:blipFill>
          <a:blip r:embed="rId4" cstate="print"/>
          <a:stretch>
            <a:fillRect/>
          </a:stretch>
        </p:blipFill>
        <p:spPr>
          <a:xfrm>
            <a:off x="0" y="0"/>
            <a:ext cx="12191999" cy="68580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rategic sustinability visual 2014 Crop 1.jpg"/>
          <p:cNvPicPr>
            <a:picLocks noChangeAspect="1"/>
          </p:cNvPicPr>
          <p:nvPr/>
        </p:nvPicPr>
        <p:blipFill>
          <a:blip r:embed="rId3" cstate="print"/>
          <a:stretch>
            <a:fillRect/>
          </a:stretch>
        </p:blipFill>
        <p:spPr>
          <a:xfrm>
            <a:off x="-1" y="0"/>
            <a:ext cx="6102415" cy="6858000"/>
          </a:xfrm>
          <a:prstGeom prst="rect">
            <a:avLst/>
          </a:prstGeom>
        </p:spPr>
      </p:pic>
      <p:sp>
        <p:nvSpPr>
          <p:cNvPr id="3584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8" name="Picture 7" descr="Strategic sustinability visual 2014 Crop 2.jpg"/>
          <p:cNvPicPr>
            <a:picLocks noChangeAspect="1"/>
          </p:cNvPicPr>
          <p:nvPr/>
        </p:nvPicPr>
        <p:blipFill>
          <a:blip r:embed="rId4" cstate="print"/>
          <a:stretch>
            <a:fillRect/>
          </a:stretch>
        </p:blipFill>
        <p:spPr>
          <a:xfrm>
            <a:off x="5914103" y="0"/>
            <a:ext cx="6277898" cy="6857999"/>
          </a:xfrm>
          <a:prstGeom prst="rect">
            <a:avLst/>
          </a:prstGeom>
        </p:spPr>
      </p:pic>
      <p:pic>
        <p:nvPicPr>
          <p:cNvPr id="2" name="Picture 1" descr="new logo.jpg"/>
          <p:cNvPicPr>
            <a:picLocks noChangeAspect="1"/>
          </p:cNvPicPr>
          <p:nvPr/>
        </p:nvPicPr>
        <p:blipFill>
          <a:blip r:embed="rId5" cstate="print"/>
          <a:stretch>
            <a:fillRect/>
          </a:stretch>
        </p:blipFill>
        <p:spPr>
          <a:xfrm>
            <a:off x="265829" y="6019583"/>
            <a:ext cx="905256" cy="588264"/>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05"/>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 calcmode="lin" valueType="num">
                                      <p:cBhvr>
                                        <p:cTn id="9" dur="1000" fill="hold"/>
                                        <p:tgtEl>
                                          <p:spTgt spid="7"/>
                                        </p:tgtEl>
                                        <p:attrNameLst>
                                          <p:attrName>ppt_x</p:attrName>
                                        </p:attrNameLst>
                                      </p:cBhvr>
                                      <p:tavLst>
                                        <p:tav tm="0">
                                          <p:val>
                                            <p:strVal val="#ppt_x-.2"/>
                                          </p:val>
                                        </p:tav>
                                        <p:tav tm="100000">
                                          <p:val>
                                            <p:strVal val="#ppt_x"/>
                                          </p:val>
                                        </p:tav>
                                      </p:tavLst>
                                    </p:anim>
                                    <p:anim calcmode="lin" valueType="num">
                                      <p:cBhvr>
                                        <p:cTn id="10" dur="1000" fill="hold"/>
                                        <p:tgtEl>
                                          <p:spTgt spid="7"/>
                                        </p:tgtEl>
                                        <p:attrNameLst>
                                          <p:attrName>ppt_y</p:attrName>
                                        </p:attrNameLst>
                                      </p:cBhvr>
                                      <p:tavLst>
                                        <p:tav tm="0">
                                          <p:val>
                                            <p:strVal val="#ppt_y"/>
                                          </p:val>
                                        </p:tav>
                                        <p:tav tm="100000">
                                          <p:val>
                                            <p:strVal val="#ppt_y"/>
                                          </p:val>
                                        </p:tav>
                                      </p:tavLst>
                                    </p:anim>
                                    <p:animEffect transition="in" filter="fade">
                                      <p:cBhvr>
                                        <p:cTn id="11" dur="1000"/>
                                        <p:tgtEl>
                                          <p:spTgt spid="7"/>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0.05"/>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0813" y="855406"/>
            <a:ext cx="9642985" cy="4277033"/>
          </a:xfrm>
        </p:spPr>
        <p:txBody>
          <a:bodyPr>
            <a:normAutofit/>
          </a:bodyPr>
          <a:lstStyle/>
          <a:p>
            <a:pPr>
              <a:buNone/>
            </a:pPr>
            <a:r>
              <a:rPr lang="en-US" sz="6600" b="1" dirty="0" smtClean="0">
                <a:solidFill>
                  <a:schemeClr val="accent2">
                    <a:lumMod val="75000"/>
                  </a:schemeClr>
                </a:solidFill>
              </a:rPr>
              <a:t>Step 2:</a:t>
            </a:r>
          </a:p>
          <a:p>
            <a:pPr>
              <a:buNone/>
            </a:pPr>
            <a:r>
              <a:rPr lang="en-US" sz="5400" dirty="0" smtClean="0"/>
              <a:t>Pick the audience, </a:t>
            </a:r>
          </a:p>
          <a:p>
            <a:pPr>
              <a:buNone/>
            </a:pPr>
            <a:r>
              <a:rPr lang="en-US" sz="5400" dirty="0" smtClean="0"/>
              <a:t>Pick the message……….</a:t>
            </a:r>
            <a:endParaRPr lang="en-US" sz="5400" dirty="0"/>
          </a:p>
        </p:txBody>
      </p:sp>
      <p:pic>
        <p:nvPicPr>
          <p:cNvPr id="4" name="Picture 3" descr="new logo.jpg"/>
          <p:cNvPicPr>
            <a:picLocks noChangeAspect="1"/>
          </p:cNvPicPr>
          <p:nvPr/>
        </p:nvPicPr>
        <p:blipFill>
          <a:blip r:embed="rId3" cstate="print"/>
          <a:stretch>
            <a:fillRect/>
          </a:stretch>
        </p:blipFill>
        <p:spPr>
          <a:xfrm>
            <a:off x="265829" y="6019583"/>
            <a:ext cx="905256" cy="588264"/>
          </a:xfrm>
          <a:prstGeom prst="rect">
            <a:avLst/>
          </a:prstGeom>
        </p:spPr>
      </p:pic>
      <p:pic>
        <p:nvPicPr>
          <p:cNvPr id="10" name="Picture 9" descr="9780970124555.JPG"/>
          <p:cNvPicPr>
            <a:picLocks noChangeAspect="1"/>
          </p:cNvPicPr>
          <p:nvPr/>
        </p:nvPicPr>
        <p:blipFill>
          <a:blip r:embed="rId4" cstate="print"/>
          <a:stretch>
            <a:fillRect/>
          </a:stretch>
        </p:blipFill>
        <p:spPr>
          <a:xfrm rot="19743077">
            <a:off x="2901550" y="4470162"/>
            <a:ext cx="1551432" cy="1975104"/>
          </a:xfrm>
          <a:prstGeom prst="rect">
            <a:avLst/>
          </a:prstGeom>
        </p:spPr>
      </p:pic>
      <p:pic>
        <p:nvPicPr>
          <p:cNvPr id="11" name="Picture 10" descr="9780970124562.JPG"/>
          <p:cNvPicPr>
            <a:picLocks noChangeAspect="1"/>
          </p:cNvPicPr>
          <p:nvPr/>
        </p:nvPicPr>
        <p:blipFill>
          <a:blip r:embed="rId5" cstate="print"/>
          <a:stretch>
            <a:fillRect/>
          </a:stretch>
        </p:blipFill>
        <p:spPr>
          <a:xfrm rot="21006389">
            <a:off x="3626771" y="4167007"/>
            <a:ext cx="1575816" cy="1975104"/>
          </a:xfrm>
          <a:prstGeom prst="rect">
            <a:avLst/>
          </a:prstGeom>
        </p:spPr>
      </p:pic>
      <p:pic>
        <p:nvPicPr>
          <p:cNvPr id="12" name="Picture 11" descr="9780972014816.jpg"/>
          <p:cNvPicPr>
            <a:picLocks noChangeAspect="1"/>
          </p:cNvPicPr>
          <p:nvPr/>
        </p:nvPicPr>
        <p:blipFill>
          <a:blip r:embed="rId6" cstate="print"/>
          <a:stretch>
            <a:fillRect/>
          </a:stretch>
        </p:blipFill>
        <p:spPr>
          <a:xfrm>
            <a:off x="4482179" y="3990031"/>
            <a:ext cx="1575816" cy="1975104"/>
          </a:xfrm>
          <a:prstGeom prst="rect">
            <a:avLst/>
          </a:prstGeom>
        </p:spPr>
      </p:pic>
      <p:pic>
        <p:nvPicPr>
          <p:cNvPr id="13" name="Picture 12" descr="9780972014854.JPG"/>
          <p:cNvPicPr>
            <a:picLocks noChangeAspect="1"/>
          </p:cNvPicPr>
          <p:nvPr/>
        </p:nvPicPr>
        <p:blipFill>
          <a:blip r:embed="rId7" cstate="print"/>
          <a:stretch>
            <a:fillRect/>
          </a:stretch>
        </p:blipFill>
        <p:spPr>
          <a:xfrm rot="1011107">
            <a:off x="5229784" y="4145062"/>
            <a:ext cx="1584960" cy="1975104"/>
          </a:xfrm>
          <a:prstGeom prst="rect">
            <a:avLst/>
          </a:prstGeom>
        </p:spPr>
      </p:pic>
      <p:pic>
        <p:nvPicPr>
          <p:cNvPr id="14" name="Picture 13" descr="9780972014861.JPG"/>
          <p:cNvPicPr>
            <a:picLocks noChangeAspect="1"/>
          </p:cNvPicPr>
          <p:nvPr/>
        </p:nvPicPr>
        <p:blipFill>
          <a:blip r:embed="rId8" cstate="print"/>
          <a:stretch>
            <a:fillRect/>
          </a:stretch>
        </p:blipFill>
        <p:spPr>
          <a:xfrm rot="1696731">
            <a:off x="5654924" y="4363229"/>
            <a:ext cx="1560576" cy="1975104"/>
          </a:xfrm>
          <a:prstGeom prst="rect">
            <a:avLst/>
          </a:prstGeom>
        </p:spPr>
      </p:pic>
      <p:pic>
        <p:nvPicPr>
          <p:cNvPr id="15" name="Picture 14" descr="9780970124500.JPG"/>
          <p:cNvPicPr>
            <a:picLocks noChangeAspect="1"/>
          </p:cNvPicPr>
          <p:nvPr/>
        </p:nvPicPr>
        <p:blipFill>
          <a:blip r:embed="rId9" cstate="print"/>
          <a:stretch>
            <a:fillRect/>
          </a:stretch>
        </p:blipFill>
        <p:spPr>
          <a:xfrm rot="2951093">
            <a:off x="6296234" y="4628657"/>
            <a:ext cx="1575816" cy="1975104"/>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par>
                          <p:cTn id="11" fill="hold">
                            <p:stCondLst>
                              <p:cond delay="1000"/>
                            </p:stCondLst>
                            <p:childTnLst>
                              <p:par>
                                <p:cTn id="12" presetID="37" presetClass="entr" presetSubtype="0" fill="hold" nodeType="afterEffect">
                                  <p:stCondLst>
                                    <p:cond delay="0"/>
                                  </p:stCondLst>
                                  <p:iterate type="lt">
                                    <p:tmPct val="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iterate type="lt">
                                    <p:tmPct val="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20" presetClass="emph" presetSubtype="0" fill="hold" grpId="0" nodeType="afterEffect">
                                  <p:stCondLst>
                                    <p:cond delay="0"/>
                                  </p:stCondLst>
                                  <p:iterate type="lt">
                                    <p:tmPct val="10000"/>
                                  </p:iterate>
                                  <p:childTnLst>
                                    <p:set>
                                      <p:cBhvr override="childStyle">
                                        <p:cTn id="27" dur="500" autoRev="1" fill="hold"/>
                                        <p:tgtEl>
                                          <p:spTgt spid="3">
                                            <p:txEl>
                                              <p:pRg st="0" end="0"/>
                                            </p:txEl>
                                          </p:spTgt>
                                        </p:tgtEl>
                                        <p:attrNameLst>
                                          <p:attrName>style.color</p:attrName>
                                        </p:attrNameLst>
                                      </p:cBhvr>
                                      <p:to>
                                        <p:clrVal>
                                          <a:schemeClr val="accent2"/>
                                        </p:clrVal>
                                      </p:to>
                                    </p:set>
                                    <p:set>
                                      <p:cBhvr>
                                        <p:cTn id="28" dur="500" autoRev="1" fill="hold"/>
                                        <p:tgtEl>
                                          <p:spTgt spid="3">
                                            <p:txEl>
                                              <p:pRg st="0" end="0"/>
                                            </p:txEl>
                                          </p:spTgt>
                                        </p:tgtEl>
                                        <p:attrNameLst>
                                          <p:attrName>fillcolor</p:attrName>
                                        </p:attrNameLst>
                                      </p:cBhvr>
                                      <p:to>
                                        <p:clrVal>
                                          <a:schemeClr val="accent2"/>
                                        </p:clrVal>
                                      </p:to>
                                    </p:set>
                                    <p:set>
                                      <p:cBhvr>
                                        <p:cTn id="29" dur="500" autoRev="1" fill="hold"/>
                                        <p:tgtEl>
                                          <p:spTgt spid="3">
                                            <p:txEl>
                                              <p:pRg st="0" end="0"/>
                                            </p:txEl>
                                          </p:spTgt>
                                        </p:tgtEl>
                                        <p:attrNameLst>
                                          <p:attrName>fill.type</p:attrName>
                                        </p:attrNameLst>
                                      </p:cBhvr>
                                      <p:to>
                                        <p:strVal val="solid"/>
                                      </p:to>
                                    </p:set>
                                  </p:childTnLst>
                                </p:cTn>
                              </p:par>
                            </p:childTnLst>
                          </p:cTn>
                        </p:par>
                        <p:par>
                          <p:cTn id="30" fill="hold">
                            <p:stCondLst>
                              <p:cond delay="4500"/>
                            </p:stCondLst>
                            <p:childTnLst>
                              <p:par>
                                <p:cTn id="31" presetID="25"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25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4" dur="25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5" dur="250" accel="50000" fill="hold">
                                          <p:stCondLst>
                                            <p:cond delay="250"/>
                                          </p:stCondLst>
                                        </p:cTn>
                                        <p:tgtEl>
                                          <p:spTgt spid="10"/>
                                        </p:tgtEl>
                                        <p:attrNameLst>
                                          <p:attrName>ppt_w</p:attrName>
                                        </p:attrNameLst>
                                      </p:cBhvr>
                                      <p:tavLst>
                                        <p:tav tm="0">
                                          <p:val>
                                            <p:strVal val="#ppt_w*.05"/>
                                          </p:val>
                                        </p:tav>
                                        <p:tav tm="100000">
                                          <p:val>
                                            <p:strVal val="#ppt_w"/>
                                          </p:val>
                                        </p:tav>
                                      </p:tavLst>
                                    </p:anim>
                                    <p:anim calcmode="lin" valueType="num">
                                      <p:cBhvr>
                                        <p:cTn id="36" dur="500" fill="hold"/>
                                        <p:tgtEl>
                                          <p:spTgt spid="10"/>
                                        </p:tgtEl>
                                        <p:attrNameLst>
                                          <p:attrName>ppt_h</p:attrName>
                                        </p:attrNameLst>
                                      </p:cBhvr>
                                      <p:tavLst>
                                        <p:tav tm="0">
                                          <p:val>
                                            <p:strVal val="#ppt_h"/>
                                          </p:val>
                                        </p:tav>
                                        <p:tav tm="100000">
                                          <p:val>
                                            <p:strVal val="#ppt_h"/>
                                          </p:val>
                                        </p:tav>
                                      </p:tavLst>
                                    </p:anim>
                                    <p:anim calcmode="lin" valueType="num">
                                      <p:cBhvr>
                                        <p:cTn id="37" dur="25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8" dur="25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9" dur="250" accel="50000" fill="hold">
                                          <p:stCondLst>
                                            <p:cond delay="250"/>
                                          </p:stCondLst>
                                        </p:cTn>
                                        <p:tgtEl>
                                          <p:spTgt spid="10"/>
                                        </p:tgtEl>
                                        <p:attrNameLst>
                                          <p:attrName>ppt_y</p:attrName>
                                        </p:attrNameLst>
                                      </p:cBhvr>
                                      <p:tavLst>
                                        <p:tav tm="0">
                                          <p:val>
                                            <p:strVal val="#ppt_y+.1"/>
                                          </p:val>
                                        </p:tav>
                                        <p:tav tm="100000">
                                          <p:val>
                                            <p:strVal val="#ppt_y"/>
                                          </p:val>
                                        </p:tav>
                                      </p:tavLst>
                                    </p:anim>
                                    <p:animEffect transition="in" filter="fade">
                                      <p:cBhvr>
                                        <p:cTn id="40" dur="500" decel="50000">
                                          <p:stCondLst>
                                            <p:cond delay="0"/>
                                          </p:stCondLst>
                                        </p:cTn>
                                        <p:tgtEl>
                                          <p:spTgt spid="10"/>
                                        </p:tgtEl>
                                      </p:cBhvr>
                                    </p:animEffect>
                                  </p:childTnLst>
                                </p:cTn>
                              </p:par>
                              <p:par>
                                <p:cTn id="41" presetID="25"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25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4" dur="25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5" dur="250" accel="50000" fill="hold">
                                          <p:stCondLst>
                                            <p:cond delay="250"/>
                                          </p:stCondLst>
                                        </p:cTn>
                                        <p:tgtEl>
                                          <p:spTgt spid="11"/>
                                        </p:tgtEl>
                                        <p:attrNameLst>
                                          <p:attrName>ppt_w</p:attrName>
                                        </p:attrNameLst>
                                      </p:cBhvr>
                                      <p:tavLst>
                                        <p:tav tm="0">
                                          <p:val>
                                            <p:strVal val="#ppt_w*.05"/>
                                          </p:val>
                                        </p:tav>
                                        <p:tav tm="100000">
                                          <p:val>
                                            <p:strVal val="#ppt_w"/>
                                          </p:val>
                                        </p:tav>
                                      </p:tavLst>
                                    </p:anim>
                                    <p:anim calcmode="lin" valueType="num">
                                      <p:cBhvr>
                                        <p:cTn id="46" dur="500" fill="hold"/>
                                        <p:tgtEl>
                                          <p:spTgt spid="11"/>
                                        </p:tgtEl>
                                        <p:attrNameLst>
                                          <p:attrName>ppt_h</p:attrName>
                                        </p:attrNameLst>
                                      </p:cBhvr>
                                      <p:tavLst>
                                        <p:tav tm="0">
                                          <p:val>
                                            <p:strVal val="#ppt_h"/>
                                          </p:val>
                                        </p:tav>
                                        <p:tav tm="100000">
                                          <p:val>
                                            <p:strVal val="#ppt_h"/>
                                          </p:val>
                                        </p:tav>
                                      </p:tavLst>
                                    </p:anim>
                                    <p:anim calcmode="lin" valueType="num">
                                      <p:cBhvr>
                                        <p:cTn id="47" dur="25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8" dur="25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9" dur="250" accel="50000" fill="hold">
                                          <p:stCondLst>
                                            <p:cond delay="250"/>
                                          </p:stCondLst>
                                        </p:cTn>
                                        <p:tgtEl>
                                          <p:spTgt spid="11"/>
                                        </p:tgtEl>
                                        <p:attrNameLst>
                                          <p:attrName>ppt_y</p:attrName>
                                        </p:attrNameLst>
                                      </p:cBhvr>
                                      <p:tavLst>
                                        <p:tav tm="0">
                                          <p:val>
                                            <p:strVal val="#ppt_y+.1"/>
                                          </p:val>
                                        </p:tav>
                                        <p:tav tm="100000">
                                          <p:val>
                                            <p:strVal val="#ppt_y"/>
                                          </p:val>
                                        </p:tav>
                                      </p:tavLst>
                                    </p:anim>
                                    <p:animEffect transition="in" filter="fade">
                                      <p:cBhvr>
                                        <p:cTn id="50" dur="500" decel="50000">
                                          <p:stCondLst>
                                            <p:cond delay="0"/>
                                          </p:stCondLst>
                                        </p:cTn>
                                        <p:tgtEl>
                                          <p:spTgt spid="11"/>
                                        </p:tgtEl>
                                      </p:cBhvr>
                                    </p:animEffect>
                                  </p:childTnLst>
                                </p:cTn>
                              </p:par>
                            </p:childTnLst>
                          </p:cTn>
                        </p:par>
                        <p:par>
                          <p:cTn id="51" fill="hold">
                            <p:stCondLst>
                              <p:cond delay="5000"/>
                            </p:stCondLst>
                            <p:childTnLst>
                              <p:par>
                                <p:cTn id="52" presetID="25"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25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5" dur="25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6" dur="250" accel="50000" fill="hold">
                                          <p:stCondLst>
                                            <p:cond delay="250"/>
                                          </p:stCondLst>
                                        </p:cTn>
                                        <p:tgtEl>
                                          <p:spTgt spid="12"/>
                                        </p:tgtEl>
                                        <p:attrNameLst>
                                          <p:attrName>ppt_w</p:attrName>
                                        </p:attrNameLst>
                                      </p:cBhvr>
                                      <p:tavLst>
                                        <p:tav tm="0">
                                          <p:val>
                                            <p:strVal val="#ppt_w*.05"/>
                                          </p:val>
                                        </p:tav>
                                        <p:tav tm="100000">
                                          <p:val>
                                            <p:strVal val="#ppt_w"/>
                                          </p:val>
                                        </p:tav>
                                      </p:tavLst>
                                    </p:anim>
                                    <p:anim calcmode="lin" valueType="num">
                                      <p:cBhvr>
                                        <p:cTn id="57" dur="500" fill="hold"/>
                                        <p:tgtEl>
                                          <p:spTgt spid="12"/>
                                        </p:tgtEl>
                                        <p:attrNameLst>
                                          <p:attrName>ppt_h</p:attrName>
                                        </p:attrNameLst>
                                      </p:cBhvr>
                                      <p:tavLst>
                                        <p:tav tm="0">
                                          <p:val>
                                            <p:strVal val="#ppt_h"/>
                                          </p:val>
                                        </p:tav>
                                        <p:tav tm="100000">
                                          <p:val>
                                            <p:strVal val="#ppt_h"/>
                                          </p:val>
                                        </p:tav>
                                      </p:tavLst>
                                    </p:anim>
                                    <p:anim calcmode="lin" valueType="num">
                                      <p:cBhvr>
                                        <p:cTn id="58" dur="25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9" dur="25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0" dur="250" accel="50000" fill="hold">
                                          <p:stCondLst>
                                            <p:cond delay="250"/>
                                          </p:stCondLst>
                                        </p:cTn>
                                        <p:tgtEl>
                                          <p:spTgt spid="12"/>
                                        </p:tgtEl>
                                        <p:attrNameLst>
                                          <p:attrName>ppt_y</p:attrName>
                                        </p:attrNameLst>
                                      </p:cBhvr>
                                      <p:tavLst>
                                        <p:tav tm="0">
                                          <p:val>
                                            <p:strVal val="#ppt_y+.1"/>
                                          </p:val>
                                        </p:tav>
                                        <p:tav tm="100000">
                                          <p:val>
                                            <p:strVal val="#ppt_y"/>
                                          </p:val>
                                        </p:tav>
                                      </p:tavLst>
                                    </p:anim>
                                    <p:animEffect transition="in" filter="fade">
                                      <p:cBhvr>
                                        <p:cTn id="61" dur="500" decel="50000">
                                          <p:stCondLst>
                                            <p:cond delay="0"/>
                                          </p:stCondLst>
                                        </p:cTn>
                                        <p:tgtEl>
                                          <p:spTgt spid="12"/>
                                        </p:tgtEl>
                                      </p:cBhvr>
                                    </p:animEffect>
                                  </p:childTnLst>
                                </p:cTn>
                              </p:par>
                            </p:childTnLst>
                          </p:cTn>
                        </p:par>
                        <p:par>
                          <p:cTn id="62" fill="hold">
                            <p:stCondLst>
                              <p:cond delay="5500"/>
                            </p:stCondLst>
                            <p:childTnLst>
                              <p:par>
                                <p:cTn id="63" presetID="25" presetClass="entr" presetSubtype="0"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6"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7"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68" dur="500" fill="hold"/>
                                        <p:tgtEl>
                                          <p:spTgt spid="13"/>
                                        </p:tgtEl>
                                        <p:attrNameLst>
                                          <p:attrName>ppt_h</p:attrName>
                                        </p:attrNameLst>
                                      </p:cBhvr>
                                      <p:tavLst>
                                        <p:tav tm="0">
                                          <p:val>
                                            <p:strVal val="#ppt_h"/>
                                          </p:val>
                                        </p:tav>
                                        <p:tav tm="100000">
                                          <p:val>
                                            <p:strVal val="#ppt_h"/>
                                          </p:val>
                                        </p:tav>
                                      </p:tavLst>
                                    </p:anim>
                                    <p:anim calcmode="lin" valueType="num">
                                      <p:cBhvr>
                                        <p:cTn id="69"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0"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1"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72" dur="500" decel="50000">
                                          <p:stCondLst>
                                            <p:cond delay="0"/>
                                          </p:stCondLst>
                                        </p:cTn>
                                        <p:tgtEl>
                                          <p:spTgt spid="13"/>
                                        </p:tgtEl>
                                      </p:cBhvr>
                                    </p:animEffect>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25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77" dur="25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78" dur="250" accel="50000" fill="hold">
                                          <p:stCondLst>
                                            <p:cond delay="250"/>
                                          </p:stCondLst>
                                        </p:cTn>
                                        <p:tgtEl>
                                          <p:spTgt spid="14"/>
                                        </p:tgtEl>
                                        <p:attrNameLst>
                                          <p:attrName>ppt_w</p:attrName>
                                        </p:attrNameLst>
                                      </p:cBhvr>
                                      <p:tavLst>
                                        <p:tav tm="0">
                                          <p:val>
                                            <p:strVal val="#ppt_w*.05"/>
                                          </p:val>
                                        </p:tav>
                                        <p:tav tm="100000">
                                          <p:val>
                                            <p:strVal val="#ppt_w"/>
                                          </p:val>
                                        </p:tav>
                                      </p:tavLst>
                                    </p:anim>
                                    <p:anim calcmode="lin" valueType="num">
                                      <p:cBhvr>
                                        <p:cTn id="79" dur="500" fill="hold"/>
                                        <p:tgtEl>
                                          <p:spTgt spid="14"/>
                                        </p:tgtEl>
                                        <p:attrNameLst>
                                          <p:attrName>ppt_h</p:attrName>
                                        </p:attrNameLst>
                                      </p:cBhvr>
                                      <p:tavLst>
                                        <p:tav tm="0">
                                          <p:val>
                                            <p:strVal val="#ppt_h"/>
                                          </p:val>
                                        </p:tav>
                                        <p:tav tm="100000">
                                          <p:val>
                                            <p:strVal val="#ppt_h"/>
                                          </p:val>
                                        </p:tav>
                                      </p:tavLst>
                                    </p:anim>
                                    <p:anim calcmode="lin" valueType="num">
                                      <p:cBhvr>
                                        <p:cTn id="80" dur="25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81" dur="25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82" dur="250" accel="50000" fill="hold">
                                          <p:stCondLst>
                                            <p:cond delay="250"/>
                                          </p:stCondLst>
                                        </p:cTn>
                                        <p:tgtEl>
                                          <p:spTgt spid="14"/>
                                        </p:tgtEl>
                                        <p:attrNameLst>
                                          <p:attrName>ppt_y</p:attrName>
                                        </p:attrNameLst>
                                      </p:cBhvr>
                                      <p:tavLst>
                                        <p:tav tm="0">
                                          <p:val>
                                            <p:strVal val="#ppt_y+.1"/>
                                          </p:val>
                                        </p:tav>
                                        <p:tav tm="100000">
                                          <p:val>
                                            <p:strVal val="#ppt_y"/>
                                          </p:val>
                                        </p:tav>
                                      </p:tavLst>
                                    </p:anim>
                                    <p:animEffect transition="in" filter="fade">
                                      <p:cBhvr>
                                        <p:cTn id="83" dur="500" decel="50000">
                                          <p:stCondLst>
                                            <p:cond delay="0"/>
                                          </p:stCondLst>
                                        </p:cTn>
                                        <p:tgtEl>
                                          <p:spTgt spid="14"/>
                                        </p:tgtEl>
                                      </p:cBhvr>
                                    </p:animEffect>
                                  </p:childTnLst>
                                </p:cTn>
                              </p:par>
                              <p:par>
                                <p:cTn id="84" presetID="25" presetClass="entr" presetSubtype="0" fill="hold" nodeType="with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25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7" dur="25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88" dur="250" accel="50000" fill="hold">
                                          <p:stCondLst>
                                            <p:cond delay="250"/>
                                          </p:stCondLst>
                                        </p:cTn>
                                        <p:tgtEl>
                                          <p:spTgt spid="15"/>
                                        </p:tgtEl>
                                        <p:attrNameLst>
                                          <p:attrName>ppt_w</p:attrName>
                                        </p:attrNameLst>
                                      </p:cBhvr>
                                      <p:tavLst>
                                        <p:tav tm="0">
                                          <p:val>
                                            <p:strVal val="#ppt_w*.05"/>
                                          </p:val>
                                        </p:tav>
                                        <p:tav tm="100000">
                                          <p:val>
                                            <p:strVal val="#ppt_w"/>
                                          </p:val>
                                        </p:tav>
                                      </p:tavLst>
                                    </p:anim>
                                    <p:anim calcmode="lin" valueType="num">
                                      <p:cBhvr>
                                        <p:cTn id="89" dur="500" fill="hold"/>
                                        <p:tgtEl>
                                          <p:spTgt spid="15"/>
                                        </p:tgtEl>
                                        <p:attrNameLst>
                                          <p:attrName>ppt_h</p:attrName>
                                        </p:attrNameLst>
                                      </p:cBhvr>
                                      <p:tavLst>
                                        <p:tav tm="0">
                                          <p:val>
                                            <p:strVal val="#ppt_h"/>
                                          </p:val>
                                        </p:tav>
                                        <p:tav tm="100000">
                                          <p:val>
                                            <p:strVal val="#ppt_h"/>
                                          </p:val>
                                        </p:tav>
                                      </p:tavLst>
                                    </p:anim>
                                    <p:anim calcmode="lin" valueType="num">
                                      <p:cBhvr>
                                        <p:cTn id="90" dur="25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91" dur="25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92" dur="250" accel="50000" fill="hold">
                                          <p:stCondLst>
                                            <p:cond delay="250"/>
                                          </p:stCondLst>
                                        </p:cTn>
                                        <p:tgtEl>
                                          <p:spTgt spid="15"/>
                                        </p:tgtEl>
                                        <p:attrNameLst>
                                          <p:attrName>ppt_y</p:attrName>
                                        </p:attrNameLst>
                                      </p:cBhvr>
                                      <p:tavLst>
                                        <p:tav tm="0">
                                          <p:val>
                                            <p:strVal val="#ppt_y+.1"/>
                                          </p:val>
                                        </p:tav>
                                        <p:tav tm="100000">
                                          <p:val>
                                            <p:strVal val="#ppt_y"/>
                                          </p:val>
                                        </p:tav>
                                      </p:tavLst>
                                    </p:anim>
                                    <p:animEffect transition="in" filter="fade">
                                      <p:cBhvr>
                                        <p:cTn id="93" dur="5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62981" y="294968"/>
            <a:ext cx="6577780" cy="6268063"/>
          </a:xfrm>
          <a:prstGeom prst="roundRect">
            <a:avLst/>
          </a:prstGeom>
          <a:solidFill>
            <a:schemeClr val="accent2">
              <a:lumMod val="75000"/>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0" name="Picture 2" descr="http://www.cartoonstock.com/newscartoons/cartoonists/pto/lowres/education-teaching-lecture-professor-speaker-student-university-pton167l.jpg">
            <a:hlinkClick r:id="rId3"/>
          </p:cNvPr>
          <p:cNvPicPr>
            <a:picLocks noChangeAspect="1" noChangeArrowheads="1"/>
          </p:cNvPicPr>
          <p:nvPr/>
        </p:nvPicPr>
        <p:blipFill>
          <a:blip r:embed="rId4" cstate="print"/>
          <a:srcRect/>
          <a:stretch>
            <a:fillRect/>
          </a:stretch>
        </p:blipFill>
        <p:spPr bwMode="auto">
          <a:xfrm>
            <a:off x="2988297" y="647339"/>
            <a:ext cx="5533533" cy="5533533"/>
          </a:xfrm>
          <a:prstGeom prst="rect">
            <a:avLst/>
          </a:prstGeom>
          <a:noFill/>
        </p:spPr>
      </p:pic>
      <p:pic>
        <p:nvPicPr>
          <p:cNvPr id="3" name="Picture 2" descr="new logo.jpg"/>
          <p:cNvPicPr>
            <a:picLocks noChangeAspect="1"/>
          </p:cNvPicPr>
          <p:nvPr/>
        </p:nvPicPr>
        <p:blipFill>
          <a:blip r:embed="rId5" cstate="print"/>
          <a:stretch>
            <a:fillRect/>
          </a:stretch>
        </p:blipFill>
        <p:spPr>
          <a:xfrm>
            <a:off x="265829" y="6019583"/>
            <a:ext cx="905256" cy="588264"/>
          </a:xfrm>
          <a:prstGeom prst="rect">
            <a:avLst/>
          </a:prstGeom>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47" presetClass="entr" presetSubtype="0" fill="hold" nodeType="withEffect">
                                  <p:stCondLst>
                                    <p:cond delay="0"/>
                                  </p:stCondLst>
                                  <p:childTnLst>
                                    <p:set>
                                      <p:cBhvr>
                                        <p:cTn id="10" dur="1" fill="hold">
                                          <p:stCondLst>
                                            <p:cond delay="0"/>
                                          </p:stCondLst>
                                        </p:cTn>
                                        <p:tgtEl>
                                          <p:spTgt spid="37890"/>
                                        </p:tgtEl>
                                        <p:attrNameLst>
                                          <p:attrName>style.visibility</p:attrName>
                                        </p:attrNameLst>
                                      </p:cBhvr>
                                      <p:to>
                                        <p:strVal val="visible"/>
                                      </p:to>
                                    </p:set>
                                    <p:animEffect transition="in" filter="fade">
                                      <p:cBhvr>
                                        <p:cTn id="11" dur="1000"/>
                                        <p:tgtEl>
                                          <p:spTgt spid="37890"/>
                                        </p:tgtEl>
                                      </p:cBhvr>
                                    </p:animEffect>
                                    <p:anim calcmode="lin" valueType="num">
                                      <p:cBhvr>
                                        <p:cTn id="12" dur="1000" fill="hold"/>
                                        <p:tgtEl>
                                          <p:spTgt spid="37890"/>
                                        </p:tgtEl>
                                        <p:attrNameLst>
                                          <p:attrName>ppt_x</p:attrName>
                                        </p:attrNameLst>
                                      </p:cBhvr>
                                      <p:tavLst>
                                        <p:tav tm="0">
                                          <p:val>
                                            <p:strVal val="#ppt_x"/>
                                          </p:val>
                                        </p:tav>
                                        <p:tav tm="100000">
                                          <p:val>
                                            <p:strVal val="#ppt_x"/>
                                          </p:val>
                                        </p:tav>
                                      </p:tavLst>
                                    </p:anim>
                                    <p:anim calcmode="lin" valueType="num">
                                      <p:cBhvr>
                                        <p:cTn id="13"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810865" y="1017639"/>
            <a:ext cx="6381135" cy="5840361"/>
          </a:xfrm>
          <a:prstGeom prst="ellipse">
            <a:avLst/>
          </a:prstGeom>
          <a:solidFill>
            <a:schemeClr val="tx1">
              <a:lumMod val="50000"/>
              <a:lumOff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0" y="1150374"/>
            <a:ext cx="6253316" cy="5707626"/>
          </a:xfrm>
          <a:prstGeom prst="ellipse">
            <a:avLst/>
          </a:prstGeom>
          <a:solidFill>
            <a:schemeClr val="accent2">
              <a:lumMod val="75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4"/>
          </p:nvPr>
        </p:nvSpPr>
        <p:spPr>
          <a:xfrm>
            <a:off x="6784258" y="2168012"/>
            <a:ext cx="4813915" cy="4336027"/>
          </a:xfrm>
        </p:spPr>
        <p:txBody>
          <a:bodyPr>
            <a:normAutofit lnSpcReduction="10000"/>
          </a:bodyPr>
          <a:lstStyle/>
          <a:p>
            <a:pPr>
              <a:buNone/>
            </a:pPr>
            <a:r>
              <a:rPr lang="en-US" sz="2600" b="1" dirty="0" smtClean="0">
                <a:solidFill>
                  <a:schemeClr val="bg1"/>
                </a:solidFill>
              </a:rPr>
              <a:t>1.) Funding, participation, positive publicity, policy/procedure change.</a:t>
            </a:r>
          </a:p>
          <a:p>
            <a:pPr>
              <a:buNone/>
            </a:pPr>
            <a:r>
              <a:rPr lang="en-US" sz="2600" b="1" dirty="0" smtClean="0">
                <a:solidFill>
                  <a:schemeClr val="bg1"/>
                </a:solidFill>
              </a:rPr>
              <a:t>2.) Local, state</a:t>
            </a:r>
          </a:p>
          <a:p>
            <a:pPr>
              <a:buNone/>
            </a:pPr>
            <a:r>
              <a:rPr lang="en-US" sz="2600" b="1" dirty="0" smtClean="0">
                <a:solidFill>
                  <a:schemeClr val="bg1"/>
                </a:solidFill>
              </a:rPr>
              <a:t>3.) Key informant interviews, reading strategic plans or annual reports </a:t>
            </a:r>
          </a:p>
          <a:p>
            <a:pPr>
              <a:buNone/>
            </a:pPr>
            <a:r>
              <a:rPr lang="en-US" sz="2600" b="1" dirty="0" smtClean="0">
                <a:solidFill>
                  <a:schemeClr val="bg1"/>
                </a:solidFill>
              </a:rPr>
              <a:t>4.)  Data analysis can be used to move partners different steps on the collaboration continuum.</a:t>
            </a:r>
          </a:p>
          <a:p>
            <a:endParaRPr lang="en-US" sz="2600" b="1" dirty="0"/>
          </a:p>
        </p:txBody>
      </p:sp>
      <p:sp>
        <p:nvSpPr>
          <p:cNvPr id="4" name="Content Placeholder 3"/>
          <p:cNvSpPr>
            <a:spLocks noGrp="1"/>
          </p:cNvSpPr>
          <p:nvPr>
            <p:ph sz="half" idx="2"/>
          </p:nvPr>
        </p:nvSpPr>
        <p:spPr>
          <a:xfrm>
            <a:off x="713863" y="2300748"/>
            <a:ext cx="5156200" cy="4269659"/>
          </a:xfrm>
        </p:spPr>
        <p:txBody>
          <a:bodyPr>
            <a:normAutofit/>
          </a:bodyPr>
          <a:lstStyle/>
          <a:p>
            <a:pPr>
              <a:buNone/>
            </a:pPr>
            <a:r>
              <a:rPr lang="en-US" b="1" dirty="0" smtClean="0"/>
              <a:t>1.) Identify desired outcome </a:t>
            </a:r>
          </a:p>
          <a:p>
            <a:pPr>
              <a:buNone/>
            </a:pPr>
            <a:r>
              <a:rPr lang="en-US" b="1" dirty="0" smtClean="0"/>
              <a:t>   of message</a:t>
            </a:r>
          </a:p>
          <a:p>
            <a:pPr>
              <a:buNone/>
            </a:pPr>
            <a:r>
              <a:rPr lang="en-US" b="1" dirty="0" smtClean="0"/>
              <a:t>2.) Identify what partners you need to reach</a:t>
            </a:r>
          </a:p>
          <a:p>
            <a:pPr>
              <a:buNone/>
            </a:pPr>
            <a:r>
              <a:rPr lang="en-US" b="1" dirty="0" smtClean="0"/>
              <a:t>3.) Identify what their interests are</a:t>
            </a:r>
          </a:p>
          <a:p>
            <a:pPr>
              <a:buNone/>
            </a:pPr>
            <a:r>
              <a:rPr lang="en-US" b="1" dirty="0" smtClean="0"/>
              <a:t>4.) Determine what data and what type of outcomes will be most meaningful to your target audience</a:t>
            </a:r>
            <a:endParaRPr lang="en-US" b="1" dirty="0"/>
          </a:p>
        </p:txBody>
      </p:sp>
      <p:sp>
        <p:nvSpPr>
          <p:cNvPr id="6" name="Title 5"/>
          <p:cNvSpPr>
            <a:spLocks noGrp="1"/>
          </p:cNvSpPr>
          <p:nvPr>
            <p:ph type="title"/>
          </p:nvPr>
        </p:nvSpPr>
        <p:spPr>
          <a:xfrm>
            <a:off x="831850" y="191730"/>
            <a:ext cx="10515600" cy="1076632"/>
          </a:xfrm>
        </p:spPr>
        <p:txBody>
          <a:bodyPr/>
          <a:lstStyle/>
          <a:p>
            <a:pPr algn="ctr"/>
            <a:r>
              <a:rPr lang="en-US" b="1" dirty="0" smtClean="0"/>
              <a:t>Partner Interests</a:t>
            </a:r>
            <a:endParaRPr lang="en-US" b="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9"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0" fill="hold"/>
                                        <p:tgtEl>
                                          <p:spTgt spid="8"/>
                                        </p:tgtEl>
                                        <p:attrNameLst>
                                          <p:attrName>ppt_w</p:attrName>
                                        </p:attrNameLst>
                                      </p:cBhvr>
                                      <p:tavLst>
                                        <p:tav tm="0" fmla="#ppt_w*sin(2.5*pi*$)">
                                          <p:val>
                                            <p:fltVal val="0"/>
                                          </p:val>
                                        </p:tav>
                                        <p:tav tm="100000">
                                          <p:val>
                                            <p:fltVal val="1"/>
                                          </p:val>
                                        </p:tav>
                                      </p:tavLst>
                                    </p:anim>
                                    <p:anim calcmode="lin" valueType="num">
                                      <p:cBhvr>
                                        <p:cTn id="14" dur="3000" fill="hold"/>
                                        <p:tgtEl>
                                          <p:spTgt spid="8"/>
                                        </p:tgtEl>
                                        <p:attrNameLst>
                                          <p:attrName>ppt_h</p:attrName>
                                        </p:attrNameLst>
                                      </p:cBhvr>
                                      <p:tavLst>
                                        <p:tav tm="0">
                                          <p:val>
                                            <p:strVal val="#ppt_h"/>
                                          </p:val>
                                        </p:tav>
                                        <p:tav tm="100000">
                                          <p:val>
                                            <p:strVal val="#ppt_h"/>
                                          </p:val>
                                        </p:tav>
                                      </p:tavLst>
                                    </p:anim>
                                  </p:childTnLst>
                                </p:cTn>
                              </p:par>
                              <p:par>
                                <p:cTn id="15" presetID="19" presetClass="entr" presetSubtype="10" fill="hold" grpId="0" nodeType="with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3000" fill="hold"/>
                                        <p:tgtEl>
                                          <p:spTgt spid="9"/>
                                        </p:tgtEl>
                                        <p:attrNameLst>
                                          <p:attrName>ppt_w</p:attrName>
                                        </p:attrNameLst>
                                      </p:cBhvr>
                                      <p:tavLst>
                                        <p:tav tm="0" fmla="#ppt_w*sin(2.5*pi*$)">
                                          <p:val>
                                            <p:fltVal val="0"/>
                                          </p:val>
                                        </p:tav>
                                        <p:tav tm="100000">
                                          <p:val>
                                            <p:fltVal val="1"/>
                                          </p:val>
                                        </p:tav>
                                      </p:tavLst>
                                    </p:anim>
                                    <p:anim calcmode="lin" valueType="num">
                                      <p:cBhvr>
                                        <p:cTn id="18" dur="3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logo.jpg"/>
          <p:cNvPicPr>
            <a:picLocks noChangeAspect="1"/>
          </p:cNvPicPr>
          <p:nvPr/>
        </p:nvPicPr>
        <p:blipFill>
          <a:blip r:embed="rId3" cstate="print"/>
          <a:stretch>
            <a:fillRect/>
          </a:stretch>
        </p:blipFill>
        <p:spPr>
          <a:xfrm>
            <a:off x="265829" y="6019583"/>
            <a:ext cx="905256" cy="588264"/>
          </a:xfrm>
          <a:prstGeom prst="rect">
            <a:avLst/>
          </a:prstGeom>
        </p:spPr>
      </p:pic>
      <p:graphicFrame>
        <p:nvGraphicFramePr>
          <p:cNvPr id="3" name="Diagram 2"/>
          <p:cNvGraphicFramePr/>
          <p:nvPr/>
        </p:nvGraphicFramePr>
        <p:xfrm>
          <a:off x="3276338" y="681959"/>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nvGraphicFramePr>
        <p:xfrm>
          <a:off x="501444" y="-722672"/>
          <a:ext cx="5737123" cy="871629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321629" y="6356350"/>
            <a:ext cx="3820885" cy="365125"/>
          </a:xfrm>
        </p:spPr>
        <p:txBody>
          <a:bodyPr/>
          <a:lstStyle/>
          <a:p>
            <a:endParaRPr lang="en-US" dirty="0"/>
          </a:p>
        </p:txBody>
      </p:sp>
      <p:sp>
        <p:nvSpPr>
          <p:cNvPr id="3" name="Content Placeholder 2"/>
          <p:cNvSpPr>
            <a:spLocks noGrp="1"/>
          </p:cNvSpPr>
          <p:nvPr>
            <p:ph idx="1"/>
          </p:nvPr>
        </p:nvSpPr>
        <p:spPr>
          <a:xfrm>
            <a:off x="1690255" y="858982"/>
            <a:ext cx="9914266" cy="5199994"/>
          </a:xfrm>
        </p:spPr>
        <p:txBody>
          <a:bodyPr>
            <a:normAutofit/>
          </a:bodyPr>
          <a:lstStyle/>
          <a:p>
            <a:pPr>
              <a:buNone/>
            </a:pPr>
            <a:r>
              <a:rPr lang="en-US" sz="6600" b="1" dirty="0" smtClean="0">
                <a:solidFill>
                  <a:schemeClr val="accent2">
                    <a:lumMod val="75000"/>
                  </a:schemeClr>
                </a:solidFill>
              </a:rPr>
              <a:t>Step 3:</a:t>
            </a:r>
          </a:p>
          <a:p>
            <a:pPr>
              <a:buNone/>
            </a:pPr>
            <a:r>
              <a:rPr lang="en-US" sz="5400" dirty="0" smtClean="0"/>
              <a:t>Choose Your Measure……….</a:t>
            </a:r>
          </a:p>
        </p:txBody>
      </p:sp>
      <p:pic>
        <p:nvPicPr>
          <p:cNvPr id="4" name="Picture 3" descr="new logo.jpg"/>
          <p:cNvPicPr>
            <a:picLocks noChangeAspect="1"/>
          </p:cNvPicPr>
          <p:nvPr/>
        </p:nvPicPr>
        <p:blipFill>
          <a:blip r:embed="rId2" cstate="print"/>
          <a:stretch>
            <a:fillRect/>
          </a:stretch>
        </p:blipFill>
        <p:spPr>
          <a:xfrm>
            <a:off x="265829" y="6019583"/>
            <a:ext cx="905256" cy="588264"/>
          </a:xfrm>
          <a:prstGeom prst="rect">
            <a:avLst/>
          </a:prstGeom>
        </p:spPr>
      </p:pic>
      <p:pic>
        <p:nvPicPr>
          <p:cNvPr id="1033" name="Picture 9" descr="C:\Users\hsorensen\AppData\Local\Microsoft\Windows\Temporary Internet Files\Content.IE5\5I8OJQ75\MC900078805[1].wmf"/>
          <p:cNvPicPr>
            <a:picLocks noChangeAspect="1" noChangeArrowheads="1"/>
          </p:cNvPicPr>
          <p:nvPr/>
        </p:nvPicPr>
        <p:blipFill>
          <a:blip r:embed="rId3" cstate="print"/>
          <a:srcRect/>
          <a:stretch>
            <a:fillRect/>
          </a:stretch>
        </p:blipFill>
        <p:spPr bwMode="auto">
          <a:xfrm>
            <a:off x="4839539" y="3100668"/>
            <a:ext cx="2943225" cy="26289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par>
                          <p:cTn id="11" fill="hold">
                            <p:stCondLst>
                              <p:cond delay="1000"/>
                            </p:stCondLst>
                            <p:childTnLst>
                              <p:par>
                                <p:cTn id="12" presetID="5" presetClass="entr" presetSubtype="1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heckerboard(across)">
                                      <p:cBhvr>
                                        <p:cTn id="14" dur="500"/>
                                        <p:tgtEl>
                                          <p:spTgt spid="3">
                                            <p:txEl>
                                              <p:pRg st="1" end="1"/>
                                            </p:txEl>
                                          </p:spTgt>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1033"/>
                                        </p:tgtEl>
                                        <p:attrNameLst>
                                          <p:attrName>style.visibility</p:attrName>
                                        </p:attrNameLst>
                                      </p:cBhvr>
                                      <p:to>
                                        <p:strVal val="visible"/>
                                      </p:to>
                                    </p:set>
                                    <p:anim calcmode="lin" valueType="num">
                                      <p:cBhvr>
                                        <p:cTn id="17" dur="1000" fill="hold"/>
                                        <p:tgtEl>
                                          <p:spTgt spid="1033"/>
                                        </p:tgtEl>
                                        <p:attrNameLst>
                                          <p:attrName>ppt_w</p:attrName>
                                        </p:attrNameLst>
                                      </p:cBhvr>
                                      <p:tavLst>
                                        <p:tav tm="0">
                                          <p:val>
                                            <p:fltVal val="0"/>
                                          </p:val>
                                        </p:tav>
                                        <p:tav tm="100000">
                                          <p:val>
                                            <p:strVal val="#ppt_w"/>
                                          </p:val>
                                        </p:tav>
                                      </p:tavLst>
                                    </p:anim>
                                    <p:anim calcmode="lin" valueType="num">
                                      <p:cBhvr>
                                        <p:cTn id="18" dur="1000" fill="hold"/>
                                        <p:tgtEl>
                                          <p:spTgt spid="1033"/>
                                        </p:tgtEl>
                                        <p:attrNameLst>
                                          <p:attrName>ppt_h</p:attrName>
                                        </p:attrNameLst>
                                      </p:cBhvr>
                                      <p:tavLst>
                                        <p:tav tm="0">
                                          <p:val>
                                            <p:fltVal val="0"/>
                                          </p:val>
                                        </p:tav>
                                        <p:tav tm="100000">
                                          <p:val>
                                            <p:strVal val="#ppt_h"/>
                                          </p:val>
                                        </p:tav>
                                      </p:tavLst>
                                    </p:anim>
                                    <p:anim calcmode="lin" valueType="num">
                                      <p:cBhvr>
                                        <p:cTn id="19" dur="1000" fill="hold"/>
                                        <p:tgtEl>
                                          <p:spTgt spid="1033"/>
                                        </p:tgtEl>
                                        <p:attrNameLst>
                                          <p:attrName>style.rotation</p:attrName>
                                        </p:attrNameLst>
                                      </p:cBhvr>
                                      <p:tavLst>
                                        <p:tav tm="0">
                                          <p:val>
                                            <p:fltVal val="360"/>
                                          </p:val>
                                        </p:tav>
                                        <p:tav tm="100000">
                                          <p:val>
                                            <p:fltVal val="0"/>
                                          </p:val>
                                        </p:tav>
                                      </p:tavLst>
                                    </p:anim>
                                    <p:animEffect transition="in" filter="fade">
                                      <p:cBhvr>
                                        <p:cTn id="20" dur="1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85900" y="242888"/>
            <a:ext cx="8701088" cy="6257925"/>
          </a:xfrm>
          <a:prstGeom prst="ellipse">
            <a:avLst/>
          </a:prstGeom>
          <a:blipFill dpi="0" rotWithShape="1">
            <a:blip r:embed="rId2" cstate="print">
              <a:alphaModFix amt="19000"/>
            </a:blip>
            <a:srcRect/>
            <a:tile tx="0" ty="0" sx="100000" sy="100000" flip="none" algn="tl"/>
          </a:blipFill>
          <a:ln>
            <a:solidFill>
              <a:schemeClr val="accent1">
                <a:shade val="50000"/>
                <a:alpha val="13000"/>
              </a:schemeClr>
            </a:solidFill>
          </a:ln>
          <a:effectLst>
            <a:outerShdw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new logo.jpg"/>
          <p:cNvPicPr>
            <a:picLocks noChangeAspect="1"/>
          </p:cNvPicPr>
          <p:nvPr/>
        </p:nvPicPr>
        <p:blipFill>
          <a:blip r:embed="rId3" cstate="print"/>
          <a:stretch>
            <a:fillRect/>
          </a:stretch>
        </p:blipFill>
        <p:spPr>
          <a:xfrm>
            <a:off x="3789575" y="1404593"/>
            <a:ext cx="4238027" cy="2754005"/>
          </a:xfrm>
          <a:prstGeom prst="rect">
            <a:avLst/>
          </a:prstGeom>
          <a:effectLst>
            <a:outerShdw blurRad="1270000" dist="50800" dir="5400000" algn="ctr" rotWithShape="0">
              <a:schemeClr val="bg1">
                <a:alpha val="62000"/>
              </a:schemeClr>
            </a:outerShdw>
          </a:effectLst>
        </p:spPr>
      </p:pic>
      <p:pic>
        <p:nvPicPr>
          <p:cNvPr id="1026" name="Picture 2" descr="\\fileserver\shared\Marketing\WEBSITE\Website original contents\html\images\home_hd.jpg"/>
          <p:cNvPicPr>
            <a:picLocks noChangeAspect="1" noChangeArrowheads="1"/>
          </p:cNvPicPr>
          <p:nvPr/>
        </p:nvPicPr>
        <p:blipFill>
          <a:blip r:embed="rId4" cstate="print">
            <a:clrChange>
              <a:clrFrom>
                <a:srgbClr val="FCFCFC"/>
              </a:clrFrom>
              <a:clrTo>
                <a:srgbClr val="FCFCFC">
                  <a:alpha val="0"/>
                </a:srgbClr>
              </a:clrTo>
            </a:clrChange>
            <a:lum bright="-2000"/>
          </a:blip>
          <a:srcRect/>
          <a:stretch>
            <a:fillRect/>
          </a:stretch>
        </p:blipFill>
        <p:spPr bwMode="auto">
          <a:xfrm>
            <a:off x="2627747" y="4567721"/>
            <a:ext cx="6478545" cy="513327"/>
          </a:xfrm>
          <a:prstGeom prst="rect">
            <a:avLst/>
          </a:prstGeom>
          <a:ln>
            <a:noFill/>
          </a:ln>
          <a:effec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childTnLst>
                                </p:cTn>
                              </p:par>
                            </p:childTnLst>
                          </p:cTn>
                        </p:par>
                        <p:par>
                          <p:cTn id="12" fill="hold">
                            <p:stCondLst>
                              <p:cond delay="3000"/>
                            </p:stCondLst>
                            <p:childTnLst>
                              <p:par>
                                <p:cTn id="13" presetID="19" presetClass="entr" presetSubtype="10" fill="hold" grpId="0" nodeType="afterEffect">
                                  <p:stCondLst>
                                    <p:cond delay="15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0" fill="hold"/>
                                        <p:tgtEl>
                                          <p:spTgt spid="4"/>
                                        </p:tgtEl>
                                        <p:attrNameLst>
                                          <p:attrName>ppt_w</p:attrName>
                                        </p:attrNameLst>
                                      </p:cBhvr>
                                      <p:tavLst>
                                        <p:tav tm="0" fmla="#ppt_w*sin(2.5*pi*$)">
                                          <p:val>
                                            <p:fltVal val="0"/>
                                          </p:val>
                                        </p:tav>
                                        <p:tav tm="100000">
                                          <p:val>
                                            <p:fltVal val="1"/>
                                          </p:val>
                                        </p:tav>
                                      </p:tavLst>
                                    </p:anim>
                                    <p:anim calcmode="lin" valueType="num">
                                      <p:cBhvr>
                                        <p:cTn id="16"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ttp://afshinpsychology.files.wordpress.com/2011/10/elephant-cartoon.gif?w=630">
            <a:hlinkClick r:id="rId2"/>
          </p:cNvPr>
          <p:cNvPicPr>
            <a:picLocks noChangeAspect="1" noChangeArrowheads="1"/>
          </p:cNvPicPr>
          <p:nvPr/>
        </p:nvPicPr>
        <p:blipFill>
          <a:blip r:embed="rId3" cstate="print"/>
          <a:srcRect/>
          <a:stretch>
            <a:fillRect/>
          </a:stretch>
        </p:blipFill>
        <p:spPr bwMode="auto">
          <a:xfrm>
            <a:off x="0" y="0"/>
            <a:ext cx="12191999" cy="6857999"/>
          </a:xfrm>
          <a:prstGeom prst="rect">
            <a:avLst/>
          </a:prstGeom>
          <a:noFill/>
        </p:spPr>
      </p:pic>
      <p:pic>
        <p:nvPicPr>
          <p:cNvPr id="2" name="Picture 1" descr="new logo.jpg"/>
          <p:cNvPicPr>
            <a:picLocks noChangeAspect="1"/>
          </p:cNvPicPr>
          <p:nvPr/>
        </p:nvPicPr>
        <p:blipFill>
          <a:blip r:embed="rId4" cstate="print"/>
          <a:stretch>
            <a:fillRect/>
          </a:stretch>
        </p:blipFill>
        <p:spPr>
          <a:xfrm>
            <a:off x="265829" y="6019583"/>
            <a:ext cx="905256" cy="588264"/>
          </a:xfrm>
          <a:prstGeom prst="rect">
            <a:avLst/>
          </a:prstGeom>
        </p:spPr>
      </p:pic>
      <p:sp>
        <p:nvSpPr>
          <p:cNvPr id="4" name="5-Point Star 3"/>
          <p:cNvSpPr/>
          <p:nvPr/>
        </p:nvSpPr>
        <p:spPr>
          <a:xfrm>
            <a:off x="4894730" y="0"/>
            <a:ext cx="806823" cy="770964"/>
          </a:xfrm>
          <a:prstGeom prst="star5">
            <a:avLst>
              <a:gd name="adj" fmla="val 24419"/>
              <a:gd name="hf" fmla="val 105146"/>
              <a:gd name="vf" fmla="val 110557"/>
            </a:avLst>
          </a:prstGeom>
          <a:solidFill>
            <a:schemeClr val="accent1">
              <a:alpha val="14000"/>
            </a:schemeClr>
          </a:solidFill>
          <a:effectLst>
            <a:outerShdw blurRad="749300" dist="50800" dir="5400000" algn="ctr" rotWithShape="0">
              <a:schemeClr val="accent1">
                <a:lumMod val="20000"/>
                <a:lumOff val="80000"/>
              </a:schemeClr>
            </a:outerShdw>
          </a:effectLst>
          <a:scene3d>
            <a:camera prst="orthographicFront"/>
            <a:lightRig rig="chilly" dir="t"/>
          </a:scene3d>
          <a:sp3d extrusionH="76200" contourW="50800" prstMaterial="plastic">
            <a:bevelT w="25400" h="101600"/>
            <a:extrusionClr>
              <a:schemeClr val="bg2"/>
            </a:extrusionClr>
            <a:contourClr>
              <a:schemeClr val="accent1">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923365" y="1712258"/>
            <a:ext cx="806823" cy="770964"/>
          </a:xfrm>
          <a:prstGeom prst="star5">
            <a:avLst>
              <a:gd name="adj" fmla="val 24419"/>
              <a:gd name="hf" fmla="val 105146"/>
              <a:gd name="vf" fmla="val 110557"/>
            </a:avLst>
          </a:prstGeom>
          <a:solidFill>
            <a:schemeClr val="accent1">
              <a:alpha val="14000"/>
            </a:schemeClr>
          </a:solidFill>
          <a:effectLst>
            <a:outerShdw blurRad="749300" dist="50800" dir="5400000" algn="ctr" rotWithShape="0">
              <a:schemeClr val="accent1">
                <a:lumMod val="20000"/>
                <a:lumOff val="80000"/>
              </a:schemeClr>
            </a:outerShdw>
          </a:effectLst>
          <a:scene3d>
            <a:camera prst="orthographicFront"/>
            <a:lightRig rig="chilly" dir="t"/>
          </a:scene3d>
          <a:sp3d extrusionH="76200" contourW="50800" prstMaterial="plastic">
            <a:bevelT w="25400" h="101600"/>
            <a:extrusionClr>
              <a:schemeClr val="bg2"/>
            </a:extrusionClr>
            <a:contourClr>
              <a:schemeClr val="accent1">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7862047" y="1030940"/>
            <a:ext cx="806823" cy="770964"/>
          </a:xfrm>
          <a:prstGeom prst="star5">
            <a:avLst>
              <a:gd name="adj" fmla="val 24419"/>
              <a:gd name="hf" fmla="val 105146"/>
              <a:gd name="vf" fmla="val 110557"/>
            </a:avLst>
          </a:prstGeom>
          <a:solidFill>
            <a:schemeClr val="accent1">
              <a:alpha val="14000"/>
            </a:schemeClr>
          </a:solidFill>
          <a:effectLst>
            <a:outerShdw blurRad="749300" dist="50800" dir="5400000" algn="ctr" rotWithShape="0">
              <a:schemeClr val="accent1">
                <a:lumMod val="20000"/>
                <a:lumOff val="80000"/>
              </a:schemeClr>
            </a:outerShdw>
          </a:effectLst>
          <a:scene3d>
            <a:camera prst="orthographicFront"/>
            <a:lightRig rig="chilly" dir="t"/>
          </a:scene3d>
          <a:sp3d extrusionH="76200" contourW="50800" prstMaterial="plastic">
            <a:bevelT w="25400" h="101600"/>
            <a:extrusionClr>
              <a:schemeClr val="bg2"/>
            </a:extrusionClr>
            <a:contourClr>
              <a:schemeClr val="accent1">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10865223" y="3765175"/>
            <a:ext cx="806823" cy="770964"/>
          </a:xfrm>
          <a:prstGeom prst="star5">
            <a:avLst>
              <a:gd name="adj" fmla="val 24419"/>
              <a:gd name="hf" fmla="val 105146"/>
              <a:gd name="vf" fmla="val 110557"/>
            </a:avLst>
          </a:prstGeom>
          <a:solidFill>
            <a:schemeClr val="accent1">
              <a:alpha val="14000"/>
            </a:schemeClr>
          </a:solidFill>
          <a:effectLst>
            <a:outerShdw blurRad="749300" dist="50800" dir="5400000" algn="ctr" rotWithShape="0">
              <a:schemeClr val="accent1">
                <a:lumMod val="20000"/>
                <a:lumOff val="80000"/>
              </a:schemeClr>
            </a:outerShdw>
          </a:effectLst>
          <a:scene3d>
            <a:camera prst="orthographicFront"/>
            <a:lightRig rig="chilly" dir="t"/>
          </a:scene3d>
          <a:sp3d extrusionH="76200" contourW="50800" prstMaterial="plastic">
            <a:bevelT w="25400" h="101600"/>
            <a:extrusionClr>
              <a:schemeClr val="bg2"/>
            </a:extrusionClr>
            <a:contourClr>
              <a:schemeClr val="accent1">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7933764" y="5853951"/>
            <a:ext cx="806823" cy="770964"/>
          </a:xfrm>
          <a:prstGeom prst="star5">
            <a:avLst>
              <a:gd name="adj" fmla="val 24419"/>
              <a:gd name="hf" fmla="val 105146"/>
              <a:gd name="vf" fmla="val 110557"/>
            </a:avLst>
          </a:prstGeom>
          <a:solidFill>
            <a:schemeClr val="accent1">
              <a:alpha val="14000"/>
            </a:schemeClr>
          </a:solidFill>
          <a:effectLst>
            <a:outerShdw blurRad="749300" dist="50800" dir="5400000" algn="ctr" rotWithShape="0">
              <a:schemeClr val="accent1">
                <a:lumMod val="20000"/>
                <a:lumOff val="80000"/>
              </a:schemeClr>
            </a:outerShdw>
          </a:effectLst>
          <a:scene3d>
            <a:camera prst="orthographicFront"/>
            <a:lightRig rig="chilly" dir="t"/>
          </a:scene3d>
          <a:sp3d extrusionH="76200" contourW="50800" prstMaterial="plastic">
            <a:bevelT w="25400" h="101600"/>
            <a:extrusionClr>
              <a:schemeClr val="bg2"/>
            </a:extrusionClr>
            <a:contourClr>
              <a:schemeClr val="accent1">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1685364" y="5737410"/>
            <a:ext cx="806823" cy="770964"/>
          </a:xfrm>
          <a:prstGeom prst="star5">
            <a:avLst>
              <a:gd name="adj" fmla="val 24419"/>
              <a:gd name="hf" fmla="val 105146"/>
              <a:gd name="vf" fmla="val 110557"/>
            </a:avLst>
          </a:prstGeom>
          <a:solidFill>
            <a:schemeClr val="accent1">
              <a:alpha val="14000"/>
            </a:schemeClr>
          </a:solidFill>
          <a:effectLst>
            <a:outerShdw blurRad="749300" dist="50800" dir="5400000" algn="ctr" rotWithShape="0">
              <a:schemeClr val="accent1">
                <a:lumMod val="20000"/>
                <a:lumOff val="80000"/>
              </a:schemeClr>
            </a:outerShdw>
          </a:effectLst>
          <a:scene3d>
            <a:camera prst="orthographicFront"/>
            <a:lightRig rig="chilly" dir="t"/>
          </a:scene3d>
          <a:sp3d extrusionH="76200" contourW="50800" prstMaterial="plastic">
            <a:bevelT w="25400" h="101600"/>
            <a:extrusionClr>
              <a:schemeClr val="bg2"/>
            </a:extrusionClr>
            <a:contourClr>
              <a:schemeClr val="accent1">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plus(in)">
                                      <p:cBhvr>
                                        <p:cTn id="7" dur="1000"/>
                                        <p:tgtEl>
                                          <p:spTgt spid="45060"/>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500"/>
                            </p:stCondLst>
                            <p:childTnLst>
                              <p:par>
                                <p:cTn id="13" presetID="9" presetClass="entr" presetSubtype="0" fill="hold" grpId="0"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1000"/>
                                        <p:tgtEl>
                                          <p:spTgt spid="4"/>
                                        </p:tgtEl>
                                      </p:cBhvr>
                                    </p:animEffect>
                                  </p:childTnLst>
                                </p:cTn>
                              </p:par>
                            </p:childTnLst>
                          </p:cTn>
                        </p:par>
                        <p:par>
                          <p:cTn id="16" fill="hold">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p:stCondLst>
                              <p:cond delay="4000"/>
                            </p:stCondLst>
                            <p:childTnLst>
                              <p:par>
                                <p:cTn id="21" presetID="9" presetClass="entr" presetSubtype="0" fill="hold" grpId="0" nodeType="after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1000"/>
                                        <p:tgtEl>
                                          <p:spTgt spid="7"/>
                                        </p:tgtEl>
                                      </p:cBhvr>
                                    </p:animEffect>
                                  </p:childTnLst>
                                </p:cTn>
                              </p:par>
                            </p:childTnLst>
                          </p:cTn>
                        </p:par>
                        <p:par>
                          <p:cTn id="24" fill="hold">
                            <p:stCondLst>
                              <p:cond delay="5500"/>
                            </p:stCondLst>
                            <p:childTnLst>
                              <p:par>
                                <p:cTn id="25" presetID="9" presetClass="entr" presetSubtype="0" fill="hold" grpId="0" nodeType="after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p:stCondLst>
                              <p:cond delay="6500"/>
                            </p:stCondLst>
                            <p:childTnLst>
                              <p:par>
                                <p:cTn id="29" presetID="9" presetClass="entr" presetSubtype="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321629" y="6356350"/>
            <a:ext cx="3820885" cy="365125"/>
          </a:xfrm>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Trends of outputs (increasing, decreasing)</a:t>
            </a:r>
          </a:p>
          <a:p>
            <a:endParaRPr lang="en-US" b="1" dirty="0" smtClean="0"/>
          </a:p>
          <a:p>
            <a:r>
              <a:rPr lang="en-US" b="1" dirty="0" smtClean="0"/>
              <a:t>Cost of outputs</a:t>
            </a:r>
          </a:p>
          <a:p>
            <a:endParaRPr lang="en-US" b="1" dirty="0" smtClean="0"/>
          </a:p>
          <a:p>
            <a:r>
              <a:rPr lang="en-US" b="1" dirty="0" smtClean="0"/>
              <a:t>Economic Impact</a:t>
            </a:r>
          </a:p>
          <a:p>
            <a:endParaRPr lang="en-US" b="1" dirty="0" smtClean="0"/>
          </a:p>
          <a:p>
            <a:r>
              <a:rPr lang="en-US" b="1" dirty="0" smtClean="0"/>
              <a:t>Return on Investment</a:t>
            </a:r>
            <a:endParaRPr lang="en-US" b="1" dirty="0"/>
          </a:p>
        </p:txBody>
      </p:sp>
      <p:sp>
        <p:nvSpPr>
          <p:cNvPr id="2" name="Title 1"/>
          <p:cNvSpPr>
            <a:spLocks noGrp="1"/>
          </p:cNvSpPr>
          <p:nvPr>
            <p:ph type="title"/>
          </p:nvPr>
        </p:nvSpPr>
        <p:spPr/>
        <p:txBody>
          <a:bodyPr/>
          <a:lstStyle/>
          <a:p>
            <a:r>
              <a:rPr lang="en-US" b="1" dirty="0" smtClean="0">
                <a:solidFill>
                  <a:schemeClr val="accent2">
                    <a:lumMod val="75000"/>
                  </a:schemeClr>
                </a:solidFill>
              </a:rPr>
              <a:t>Meaningful Measure Types</a:t>
            </a:r>
            <a:endParaRPr lang="en-US" b="1" dirty="0">
              <a:solidFill>
                <a:schemeClr val="accent2">
                  <a:lumMod val="75000"/>
                </a:schemeClr>
              </a:solidFill>
            </a:endParaRPr>
          </a:p>
        </p:txBody>
      </p:sp>
      <p:pic>
        <p:nvPicPr>
          <p:cNvPr id="4" name="Picture 3" descr="new logo.jpg"/>
          <p:cNvPicPr>
            <a:picLocks noChangeAspect="1"/>
          </p:cNvPicPr>
          <p:nvPr/>
        </p:nvPicPr>
        <p:blipFill>
          <a:blip r:embed="rId3" cstate="print"/>
          <a:stretch>
            <a:fillRect/>
          </a:stretch>
        </p:blipFill>
        <p:spPr>
          <a:xfrm>
            <a:off x="265829" y="6019583"/>
            <a:ext cx="905256" cy="588264"/>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0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100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nodeType="afterEffect">
                                  <p:stCondLst>
                                    <p:cond delay="100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 logo.jpg"/>
          <p:cNvPicPr>
            <a:picLocks noChangeAspect="1"/>
          </p:cNvPicPr>
          <p:nvPr/>
        </p:nvPicPr>
        <p:blipFill>
          <a:blip r:embed="rId3" cstate="print"/>
          <a:stretch>
            <a:fillRect/>
          </a:stretch>
        </p:blipFill>
        <p:spPr>
          <a:xfrm>
            <a:off x="265829" y="6019583"/>
            <a:ext cx="905256" cy="588264"/>
          </a:xfrm>
          <a:prstGeom prst="rect">
            <a:avLst/>
          </a:prstGeom>
        </p:spPr>
      </p:pic>
      <p:sp>
        <p:nvSpPr>
          <p:cNvPr id="7" name="Rounded Rectangle 6"/>
          <p:cNvSpPr/>
          <p:nvPr/>
        </p:nvSpPr>
        <p:spPr>
          <a:xfrm>
            <a:off x="2097741" y="1631576"/>
            <a:ext cx="8122024" cy="1362636"/>
          </a:xfrm>
          <a:prstGeom prst="roundRect">
            <a:avLst/>
          </a:prstGeom>
          <a:solidFill>
            <a:schemeClr val="accent6">
              <a:lumMod val="40000"/>
              <a:lumOff val="6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452282" y="3639668"/>
            <a:ext cx="9538447" cy="2420473"/>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56130" y="1290919"/>
            <a:ext cx="10515600" cy="4840942"/>
          </a:xfrm>
        </p:spPr>
        <p:txBody>
          <a:bodyPr>
            <a:normAutofit/>
          </a:bodyPr>
          <a:lstStyle/>
          <a:p>
            <a:pPr algn="ctr">
              <a:buNone/>
            </a:pPr>
            <a:endParaRPr lang="en-US" dirty="0" smtClean="0"/>
          </a:p>
          <a:p>
            <a:pPr algn="ctr">
              <a:buNone/>
            </a:pPr>
            <a:r>
              <a:rPr lang="en-US" b="1" u="sng" dirty="0" smtClean="0"/>
              <a:t>(Economic Gains-Investment Costs)</a:t>
            </a:r>
          </a:p>
          <a:p>
            <a:pPr algn="ctr">
              <a:buNone/>
            </a:pPr>
            <a:r>
              <a:rPr lang="en-US" b="1" dirty="0" smtClean="0"/>
              <a:t>Investment Costs</a:t>
            </a:r>
          </a:p>
          <a:p>
            <a:pPr algn="ctr">
              <a:buNone/>
            </a:pPr>
            <a:endParaRPr lang="en-US" b="1" dirty="0" smtClean="0"/>
          </a:p>
          <a:p>
            <a:pPr algn="ctr">
              <a:buNone/>
            </a:pPr>
            <a:endParaRPr lang="en-US" b="1" dirty="0" smtClean="0"/>
          </a:p>
          <a:p>
            <a:pPr algn="ctr">
              <a:buNone/>
            </a:pPr>
            <a:r>
              <a:rPr lang="en-US" b="1" dirty="0" smtClean="0"/>
              <a:t>In health care, we have come to the realization that economic gain without corresponding health improvement outcomes is only a short term gain for a small segment.  Thus, economic gains also imply improvement in outcomes.</a:t>
            </a:r>
            <a:endParaRPr lang="en-US" b="1" dirty="0"/>
          </a:p>
        </p:txBody>
      </p:sp>
      <p:sp>
        <p:nvSpPr>
          <p:cNvPr id="9" name="Rectangle 8"/>
          <p:cNvSpPr/>
          <p:nvPr/>
        </p:nvSpPr>
        <p:spPr>
          <a:xfrm>
            <a:off x="2580333" y="403428"/>
            <a:ext cx="7210628"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noFill/>
                </a:ln>
                <a:blipFill>
                  <a:blip r:embed="rId4"/>
                  <a:tile tx="0" ty="0" sx="100000" sy="100000" flip="none" algn="tl"/>
                </a:blipFill>
                <a:effectLst>
                  <a:outerShdw blurRad="609600" dist="50800" dir="5460000" algn="tl">
                    <a:schemeClr val="accent2">
                      <a:lumMod val="40000"/>
                      <a:lumOff val="60000"/>
                    </a:schemeClr>
                  </a:outerShdw>
                </a:effectLst>
              </a:rPr>
              <a:t>Return on Investment</a:t>
            </a:r>
            <a:endParaRPr lang="en-US" sz="5400" b="1" cap="none" spc="0" dirty="0">
              <a:ln w="11430">
                <a:noFill/>
              </a:ln>
              <a:blipFill>
                <a:blip r:embed="rId4"/>
                <a:tile tx="0" ty="0" sx="100000" sy="100000" flip="none" algn="tl"/>
              </a:blipFill>
              <a:effectLst>
                <a:outerShdw blurRad="609600" dist="50800" dir="5460000" algn="tl">
                  <a:schemeClr val="accent2">
                    <a:lumMod val="40000"/>
                    <a:lumOff val="60000"/>
                  </a:schemeClr>
                </a:outerShdw>
              </a:effectLst>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5"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down)">
                                      <p:cBhvr>
                                        <p:cTn id="13" dur="500"/>
                                        <p:tgtEl>
                                          <p:spTgt spid="7"/>
                                        </p:tgtEl>
                                      </p:cBhvr>
                                    </p:animEffect>
                                  </p:childTnLst>
                                </p:cTn>
                              </p:par>
                            </p:childTnLst>
                          </p:cTn>
                        </p:par>
                        <p:par>
                          <p:cTn id="14" fill="hold">
                            <p:stCondLst>
                              <p:cond delay="1500"/>
                            </p:stCondLst>
                            <p:childTnLst>
                              <p:par>
                                <p:cTn id="15" presetID="49" presetClass="entr" presetSubtype="0" decel="10000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0" dur="500"/>
                                        <p:tgtEl>
                                          <p:spTgt spid="3">
                                            <p:txEl>
                                              <p:pRg st="1" end="1"/>
                                            </p:txEl>
                                          </p:spTgt>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par>
                          <p:cTn id="27" fill="hold">
                            <p:stCondLst>
                              <p:cond delay="2000"/>
                            </p:stCondLst>
                            <p:childTnLst>
                              <p:par>
                                <p:cTn id="28" presetID="3" presetClass="entr" presetSubtype="10" fill="hold" grpId="0" nodeType="afterEffect">
                                  <p:stCondLst>
                                    <p:cond delay="250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par>
                          <p:cTn id="31" fill="hold">
                            <p:stCondLst>
                              <p:cond delay="5000"/>
                            </p:stCondLst>
                            <p:childTnLst>
                              <p:par>
                                <p:cTn id="32" presetID="49" presetClass="entr" presetSubtype="0" decel="10000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6"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3084"/>
            <a:ext cx="10515600" cy="1130204"/>
          </a:xfrm>
        </p:spPr>
        <p:txBody>
          <a:bodyPr/>
          <a:lstStyle/>
          <a:p>
            <a:r>
              <a:rPr lang="en-US" dirty="0" smtClean="0">
                <a:solidFill>
                  <a:schemeClr val="accent2">
                    <a:lumMod val="75000"/>
                  </a:schemeClr>
                </a:solidFill>
              </a:rPr>
              <a:t>Tools</a:t>
            </a:r>
            <a:endParaRPr lang="en-US" dirty="0">
              <a:solidFill>
                <a:schemeClr val="accent2">
                  <a:lumMod val="75000"/>
                </a:schemeClr>
              </a:solidFill>
            </a:endParaRPr>
          </a:p>
        </p:txBody>
      </p:sp>
      <p:pic>
        <p:nvPicPr>
          <p:cNvPr id="4" name="Picture 3" descr="new logo.jpg"/>
          <p:cNvPicPr>
            <a:picLocks noChangeAspect="1"/>
          </p:cNvPicPr>
          <p:nvPr/>
        </p:nvPicPr>
        <p:blipFill>
          <a:blip r:embed="rId3" cstate="print"/>
          <a:stretch>
            <a:fillRect/>
          </a:stretch>
        </p:blipFill>
        <p:spPr>
          <a:xfrm>
            <a:off x="265829" y="6019583"/>
            <a:ext cx="905256" cy="588264"/>
          </a:xfrm>
          <a:prstGeom prst="rect">
            <a:avLst/>
          </a:prstGeom>
        </p:spPr>
      </p:pic>
      <p:sp>
        <p:nvSpPr>
          <p:cNvPr id="6" name="Rounded Rectangle 5"/>
          <p:cNvSpPr/>
          <p:nvPr/>
        </p:nvSpPr>
        <p:spPr>
          <a:xfrm>
            <a:off x="609601" y="1180408"/>
            <a:ext cx="10210799" cy="864524"/>
          </a:xfrm>
          <a:prstGeom prst="roundRect">
            <a:avLst/>
          </a:prstGeom>
          <a:solidFill>
            <a:schemeClr val="tx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smtClean="0"/>
              <a:t>There are a variety of tools, and different state or federal groups will have tools targeted to different conditions or interventions.</a:t>
            </a:r>
            <a:endParaRPr lang="en-US" sz="2400" dirty="0"/>
          </a:p>
        </p:txBody>
      </p:sp>
      <p:sp>
        <p:nvSpPr>
          <p:cNvPr id="8" name="Rounded Rectangle 7"/>
          <p:cNvSpPr/>
          <p:nvPr/>
        </p:nvSpPr>
        <p:spPr>
          <a:xfrm>
            <a:off x="627529" y="2141751"/>
            <a:ext cx="10172744" cy="850831"/>
          </a:xfrm>
          <a:prstGeom prst="roundRect">
            <a:avLst/>
          </a:prstGeom>
          <a:solidFill>
            <a:schemeClr val="accent6">
              <a:lumMod val="75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smtClean="0"/>
              <a:t>The tool NEON uses is the Center for Health Care Strategies, Inc., as it is not condition specific.</a:t>
            </a:r>
            <a:endParaRPr lang="en-US" sz="2400" dirty="0"/>
          </a:p>
        </p:txBody>
      </p:sp>
      <p:sp>
        <p:nvSpPr>
          <p:cNvPr id="9" name="Rounded Rectangle 8"/>
          <p:cNvSpPr/>
          <p:nvPr/>
        </p:nvSpPr>
        <p:spPr>
          <a:xfrm>
            <a:off x="648393" y="3114770"/>
            <a:ext cx="10191404" cy="1137762"/>
          </a:xfrm>
          <a:prstGeom prst="roundRect">
            <a:avLst/>
          </a:prstGeom>
          <a:solidFill>
            <a:schemeClr val="accent4">
              <a:lumMod val="7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smtClean="0"/>
              <a:t>The CHCS tool development was funded by the Robert Wood Johnson Foundation and the Commonwealth Foundation, and is still recommended by them.</a:t>
            </a:r>
            <a:endParaRPr lang="en-US" sz="2400" dirty="0"/>
          </a:p>
        </p:txBody>
      </p:sp>
      <p:sp>
        <p:nvSpPr>
          <p:cNvPr id="10" name="Rounded Rectangle 9"/>
          <p:cNvSpPr/>
          <p:nvPr/>
        </p:nvSpPr>
        <p:spPr>
          <a:xfrm>
            <a:off x="641465" y="4366314"/>
            <a:ext cx="10226040" cy="672583"/>
          </a:xfrm>
          <a:prstGeom prst="roundRect">
            <a:avLst/>
          </a:prstGeom>
          <a:solidFill>
            <a:schemeClr val="accent2">
              <a:lumMod val="7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smtClean="0"/>
              <a:t>RWJF also recommends excel ROI templates.</a:t>
            </a:r>
            <a:endParaRPr lang="en-US" sz="2400" dirty="0"/>
          </a:p>
        </p:txBody>
      </p:sp>
      <p:sp>
        <p:nvSpPr>
          <p:cNvPr id="11" name="Rounded Rectangle 10"/>
          <p:cNvSpPr/>
          <p:nvPr/>
        </p:nvSpPr>
        <p:spPr>
          <a:xfrm>
            <a:off x="648394" y="5153890"/>
            <a:ext cx="10224652" cy="731520"/>
          </a:xfrm>
          <a:prstGeom prst="roundRect">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smtClean="0"/>
              <a:t>The Agency for Healthcare Research and Quality has condition specific tools.</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par>
                          <p:cTn id="10" fill="hold">
                            <p:stCondLst>
                              <p:cond delay="1500"/>
                            </p:stCondLst>
                            <p:childTnLst>
                              <p:par>
                                <p:cTn id="11" presetID="54" presetClass="entr" presetSubtype="0" accel="10000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05"/>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 calcmode="lin" valueType="num">
                                      <p:cBhvr>
                                        <p:cTn id="15" dur="1000" fill="hold"/>
                                        <p:tgtEl>
                                          <p:spTgt spid="6"/>
                                        </p:tgtEl>
                                        <p:attrNameLst>
                                          <p:attrName>ppt_x</p:attrName>
                                        </p:attrNameLst>
                                      </p:cBhvr>
                                      <p:tavLst>
                                        <p:tav tm="0">
                                          <p:val>
                                            <p:strVal val="#ppt_x-.2"/>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Effect transition="in" filter="fade">
                                      <p:cBhvr>
                                        <p:cTn id="17" dur="1000"/>
                                        <p:tgtEl>
                                          <p:spTgt spid="6"/>
                                        </p:tgtEl>
                                      </p:cBhvr>
                                    </p:animEffect>
                                  </p:childTnLst>
                                </p:cTn>
                              </p:par>
                            </p:childTnLst>
                          </p:cTn>
                        </p:par>
                        <p:par>
                          <p:cTn id="18" fill="hold">
                            <p:stCondLst>
                              <p:cond delay="2500"/>
                            </p:stCondLst>
                            <p:childTnLst>
                              <p:par>
                                <p:cTn id="19" presetID="54" presetClass="entr" presetSubtype="0" accel="100000" fill="hold" grpId="0" nodeType="afterEffect">
                                  <p:stCondLst>
                                    <p:cond delay="650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1000" fill="hold"/>
                                        <p:tgtEl>
                                          <p:spTgt spid="8"/>
                                        </p:tgtEl>
                                        <p:attrNameLst>
                                          <p:attrName>ppt_x</p:attrName>
                                        </p:attrNameLst>
                                      </p:cBhvr>
                                      <p:tavLst>
                                        <p:tav tm="0">
                                          <p:val>
                                            <p:strVal val="#ppt_x-.2"/>
                                          </p:val>
                                        </p:tav>
                                        <p:tav tm="100000">
                                          <p:val>
                                            <p:strVal val="#ppt_x"/>
                                          </p:val>
                                        </p:tav>
                                      </p:tavLst>
                                    </p:anim>
                                    <p:anim calcmode="lin" valueType="num">
                                      <p:cBhvr>
                                        <p:cTn id="24" dur="1000" fill="hold"/>
                                        <p:tgtEl>
                                          <p:spTgt spid="8"/>
                                        </p:tgtEl>
                                        <p:attrNameLst>
                                          <p:attrName>ppt_y</p:attrName>
                                        </p:attrNameLst>
                                      </p:cBhvr>
                                      <p:tavLst>
                                        <p:tav tm="0">
                                          <p:val>
                                            <p:strVal val="#ppt_y"/>
                                          </p:val>
                                        </p:tav>
                                        <p:tav tm="100000">
                                          <p:val>
                                            <p:strVal val="#ppt_y"/>
                                          </p:val>
                                        </p:tav>
                                      </p:tavLst>
                                    </p:anim>
                                    <p:animEffect transition="in" filter="fade">
                                      <p:cBhvr>
                                        <p:cTn id="25" dur="1000"/>
                                        <p:tgtEl>
                                          <p:spTgt spid="8"/>
                                        </p:tgtEl>
                                      </p:cBhvr>
                                    </p:animEffect>
                                  </p:childTnLst>
                                </p:cTn>
                              </p:par>
                            </p:childTnLst>
                          </p:cTn>
                        </p:par>
                        <p:par>
                          <p:cTn id="26" fill="hold">
                            <p:stCondLst>
                              <p:cond delay="10000"/>
                            </p:stCondLst>
                            <p:childTnLst>
                              <p:par>
                                <p:cTn id="27" presetID="54" presetClass="entr" presetSubtype="0" accel="100000" fill="hold" grpId="0" nodeType="afterEffect">
                                  <p:stCondLst>
                                    <p:cond delay="650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0.05"/>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 calcmode="lin" valueType="num">
                                      <p:cBhvr>
                                        <p:cTn id="31" dur="1000" fill="hold"/>
                                        <p:tgtEl>
                                          <p:spTgt spid="9"/>
                                        </p:tgtEl>
                                        <p:attrNameLst>
                                          <p:attrName>ppt_x</p:attrName>
                                        </p:attrNameLst>
                                      </p:cBhvr>
                                      <p:tavLst>
                                        <p:tav tm="0">
                                          <p:val>
                                            <p:strVal val="#ppt_x-.2"/>
                                          </p:val>
                                        </p:tav>
                                        <p:tav tm="100000">
                                          <p:val>
                                            <p:strVal val="#ppt_x"/>
                                          </p:val>
                                        </p:tav>
                                      </p:tavLst>
                                    </p:anim>
                                    <p:anim calcmode="lin" valueType="num">
                                      <p:cBhvr>
                                        <p:cTn id="32" dur="1000" fill="hold"/>
                                        <p:tgtEl>
                                          <p:spTgt spid="9"/>
                                        </p:tgtEl>
                                        <p:attrNameLst>
                                          <p:attrName>ppt_y</p:attrName>
                                        </p:attrNameLst>
                                      </p:cBhvr>
                                      <p:tavLst>
                                        <p:tav tm="0">
                                          <p:val>
                                            <p:strVal val="#ppt_y"/>
                                          </p:val>
                                        </p:tav>
                                        <p:tav tm="100000">
                                          <p:val>
                                            <p:strVal val="#ppt_y"/>
                                          </p:val>
                                        </p:tav>
                                      </p:tavLst>
                                    </p:anim>
                                    <p:animEffect transition="in" filter="fade">
                                      <p:cBhvr>
                                        <p:cTn id="33" dur="1000"/>
                                        <p:tgtEl>
                                          <p:spTgt spid="9"/>
                                        </p:tgtEl>
                                      </p:cBhvr>
                                    </p:animEffect>
                                  </p:childTnLst>
                                </p:cTn>
                              </p:par>
                            </p:childTnLst>
                          </p:cTn>
                        </p:par>
                        <p:par>
                          <p:cTn id="34" fill="hold">
                            <p:stCondLst>
                              <p:cond delay="17500"/>
                            </p:stCondLst>
                            <p:childTnLst>
                              <p:par>
                                <p:cTn id="35" presetID="54" presetClass="entr" presetSubtype="0" accel="100000" fill="hold" grpId="0" nodeType="afterEffect">
                                  <p:stCondLst>
                                    <p:cond delay="85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strVal val="#ppt_w*0.05"/>
                                          </p:val>
                                        </p:tav>
                                        <p:tav tm="100000">
                                          <p:val>
                                            <p:strVal val="#ppt_w"/>
                                          </p:val>
                                        </p:tav>
                                      </p:tavLst>
                                    </p:anim>
                                    <p:anim calcmode="lin" valueType="num">
                                      <p:cBhvr>
                                        <p:cTn id="38" dur="1000" fill="hold"/>
                                        <p:tgtEl>
                                          <p:spTgt spid="10"/>
                                        </p:tgtEl>
                                        <p:attrNameLst>
                                          <p:attrName>ppt_h</p:attrName>
                                        </p:attrNameLst>
                                      </p:cBhvr>
                                      <p:tavLst>
                                        <p:tav tm="0">
                                          <p:val>
                                            <p:strVal val="#ppt_h"/>
                                          </p:val>
                                        </p:tav>
                                        <p:tav tm="100000">
                                          <p:val>
                                            <p:strVal val="#ppt_h"/>
                                          </p:val>
                                        </p:tav>
                                      </p:tavLst>
                                    </p:anim>
                                    <p:anim calcmode="lin" valueType="num">
                                      <p:cBhvr>
                                        <p:cTn id="39" dur="1000" fill="hold"/>
                                        <p:tgtEl>
                                          <p:spTgt spid="10"/>
                                        </p:tgtEl>
                                        <p:attrNameLst>
                                          <p:attrName>ppt_x</p:attrName>
                                        </p:attrNameLst>
                                      </p:cBhvr>
                                      <p:tavLst>
                                        <p:tav tm="0">
                                          <p:val>
                                            <p:strVal val="#ppt_x-.2"/>
                                          </p:val>
                                        </p:tav>
                                        <p:tav tm="100000">
                                          <p:val>
                                            <p:strVal val="#ppt_x"/>
                                          </p:val>
                                        </p:tav>
                                      </p:tavLst>
                                    </p:anim>
                                    <p:anim calcmode="lin" valueType="num">
                                      <p:cBhvr>
                                        <p:cTn id="40" dur="1000" fill="hold"/>
                                        <p:tgtEl>
                                          <p:spTgt spid="10"/>
                                        </p:tgtEl>
                                        <p:attrNameLst>
                                          <p:attrName>ppt_y</p:attrName>
                                        </p:attrNameLst>
                                      </p:cBhvr>
                                      <p:tavLst>
                                        <p:tav tm="0">
                                          <p:val>
                                            <p:strVal val="#ppt_y"/>
                                          </p:val>
                                        </p:tav>
                                        <p:tav tm="100000">
                                          <p:val>
                                            <p:strVal val="#ppt_y"/>
                                          </p:val>
                                        </p:tav>
                                      </p:tavLst>
                                    </p:anim>
                                    <p:animEffect transition="in" filter="fade">
                                      <p:cBhvr>
                                        <p:cTn id="41" dur="1000"/>
                                        <p:tgtEl>
                                          <p:spTgt spid="10"/>
                                        </p:tgtEl>
                                      </p:cBhvr>
                                    </p:animEffect>
                                  </p:childTnLst>
                                </p:cTn>
                              </p:par>
                            </p:childTnLst>
                          </p:cTn>
                        </p:par>
                        <p:par>
                          <p:cTn id="42" fill="hold">
                            <p:stCondLst>
                              <p:cond delay="27000"/>
                            </p:stCondLst>
                            <p:childTnLst>
                              <p:par>
                                <p:cTn id="43" presetID="54" presetClass="entr" presetSubtype="0" accel="100000" fill="hold" grpId="0" nodeType="afterEffect">
                                  <p:stCondLst>
                                    <p:cond delay="600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strVal val="#ppt_w*0.05"/>
                                          </p:val>
                                        </p:tav>
                                        <p:tav tm="100000">
                                          <p:val>
                                            <p:strVal val="#ppt_w"/>
                                          </p:val>
                                        </p:tav>
                                      </p:tavLst>
                                    </p:anim>
                                    <p:anim calcmode="lin" valueType="num">
                                      <p:cBhvr>
                                        <p:cTn id="46" dur="1000" fill="hold"/>
                                        <p:tgtEl>
                                          <p:spTgt spid="11"/>
                                        </p:tgtEl>
                                        <p:attrNameLst>
                                          <p:attrName>ppt_h</p:attrName>
                                        </p:attrNameLst>
                                      </p:cBhvr>
                                      <p:tavLst>
                                        <p:tav tm="0">
                                          <p:val>
                                            <p:strVal val="#ppt_h"/>
                                          </p:val>
                                        </p:tav>
                                        <p:tav tm="100000">
                                          <p:val>
                                            <p:strVal val="#ppt_h"/>
                                          </p:val>
                                        </p:tav>
                                      </p:tavLst>
                                    </p:anim>
                                    <p:anim calcmode="lin" valueType="num">
                                      <p:cBhvr>
                                        <p:cTn id="47" dur="1000" fill="hold"/>
                                        <p:tgtEl>
                                          <p:spTgt spid="11"/>
                                        </p:tgtEl>
                                        <p:attrNameLst>
                                          <p:attrName>ppt_x</p:attrName>
                                        </p:attrNameLst>
                                      </p:cBhvr>
                                      <p:tavLst>
                                        <p:tav tm="0">
                                          <p:val>
                                            <p:strVal val="#ppt_x-.2"/>
                                          </p:val>
                                        </p:tav>
                                        <p:tav tm="100000">
                                          <p:val>
                                            <p:strVal val="#ppt_x"/>
                                          </p:val>
                                        </p:tav>
                                      </p:tavLst>
                                    </p:anim>
                                    <p:anim calcmode="lin" valueType="num">
                                      <p:cBhvr>
                                        <p:cTn id="48" dur="1000" fill="hold"/>
                                        <p:tgtEl>
                                          <p:spTgt spid="11"/>
                                        </p:tgtEl>
                                        <p:attrNameLst>
                                          <p:attrName>ppt_y</p:attrName>
                                        </p:attrNameLst>
                                      </p:cBhvr>
                                      <p:tavLst>
                                        <p:tav tm="0">
                                          <p:val>
                                            <p:strVal val="#ppt_y"/>
                                          </p:val>
                                        </p:tav>
                                        <p:tav tm="100000">
                                          <p:val>
                                            <p:strVal val="#ppt_y"/>
                                          </p:val>
                                        </p:tav>
                                      </p:tavLst>
                                    </p:anim>
                                    <p:animEffect transition="in" filter="fade">
                                      <p:cBhvr>
                                        <p:cTn id="4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451" y="232757"/>
            <a:ext cx="10515600" cy="1064029"/>
          </a:xfrm>
        </p:spPr>
        <p:txBody>
          <a:bodyPr>
            <a:normAutofit/>
          </a:bodyPr>
          <a:lstStyle/>
          <a:p>
            <a:r>
              <a:rPr lang="en-US" sz="4000" b="1" dirty="0" smtClean="0">
                <a:solidFill>
                  <a:schemeClr val="accent2">
                    <a:lumMod val="75000"/>
                  </a:schemeClr>
                </a:solidFill>
              </a:rPr>
              <a:t>Tool Data Input Categories</a:t>
            </a:r>
            <a:endParaRPr lang="en-US" sz="4000" b="1" dirty="0">
              <a:solidFill>
                <a:schemeClr val="accent2">
                  <a:lumMod val="75000"/>
                </a:schemeClr>
              </a:solidFill>
            </a:endParaRPr>
          </a:p>
        </p:txBody>
      </p:sp>
      <p:pic>
        <p:nvPicPr>
          <p:cNvPr id="4" name="Picture 3" descr="new logo.jpg"/>
          <p:cNvPicPr>
            <a:picLocks noChangeAspect="1"/>
          </p:cNvPicPr>
          <p:nvPr/>
        </p:nvPicPr>
        <p:blipFill>
          <a:blip r:embed="rId3" cstate="print"/>
          <a:stretch>
            <a:fillRect/>
          </a:stretch>
        </p:blipFill>
        <p:spPr>
          <a:xfrm>
            <a:off x="265829" y="6019583"/>
            <a:ext cx="905256" cy="588264"/>
          </a:xfrm>
          <a:prstGeom prst="rect">
            <a:avLst/>
          </a:prstGeom>
        </p:spPr>
      </p:pic>
      <p:graphicFrame>
        <p:nvGraphicFramePr>
          <p:cNvPr id="16" name="Content Placeholder 15"/>
          <p:cNvGraphicFramePr>
            <a:graphicFrameLocks noGrp="1"/>
          </p:cNvGraphicFramePr>
          <p:nvPr>
            <p:ph idx="1"/>
          </p:nvPr>
        </p:nvGraphicFramePr>
        <p:xfrm>
          <a:off x="1047404" y="1147156"/>
          <a:ext cx="10182835" cy="47377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ta Category_Page_1.jpg"/>
          <p:cNvPicPr>
            <a:picLocks noChangeAspect="1"/>
          </p:cNvPicPr>
          <p:nvPr/>
        </p:nvPicPr>
        <p:blipFill>
          <a:blip r:embed="rId3" cstate="print"/>
          <a:stretch>
            <a:fillRect/>
          </a:stretch>
        </p:blipFill>
        <p:spPr>
          <a:xfrm>
            <a:off x="0" y="0"/>
            <a:ext cx="12192000" cy="6858000"/>
          </a:xfrm>
          <a:prstGeom prst="rect">
            <a:avLst/>
          </a:prstGeom>
        </p:spPr>
      </p:pic>
      <p:pic>
        <p:nvPicPr>
          <p:cNvPr id="2" name="Picture 1" descr="new logo.jpg"/>
          <p:cNvPicPr>
            <a:picLocks noChangeAspect="1"/>
          </p:cNvPicPr>
          <p:nvPr/>
        </p:nvPicPr>
        <p:blipFill>
          <a:blip r:embed="rId4" cstate="print"/>
          <a:stretch>
            <a:fillRect/>
          </a:stretch>
        </p:blipFill>
        <p:spPr>
          <a:xfrm>
            <a:off x="265829" y="6019583"/>
            <a:ext cx="905256" cy="588264"/>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logo.jpg"/>
          <p:cNvPicPr>
            <a:picLocks noChangeAspect="1"/>
          </p:cNvPicPr>
          <p:nvPr/>
        </p:nvPicPr>
        <p:blipFill>
          <a:blip r:embed="rId2" cstate="print"/>
          <a:stretch>
            <a:fillRect/>
          </a:stretch>
        </p:blipFill>
        <p:spPr>
          <a:xfrm>
            <a:off x="265829" y="6019583"/>
            <a:ext cx="905256" cy="588264"/>
          </a:xfrm>
          <a:prstGeom prst="rect">
            <a:avLst/>
          </a:prstGeom>
        </p:spPr>
      </p:pic>
      <p:sp>
        <p:nvSpPr>
          <p:cNvPr id="3" name="Title 2"/>
          <p:cNvSpPr>
            <a:spLocks noGrp="1"/>
          </p:cNvSpPr>
          <p:nvPr>
            <p:ph type="title"/>
          </p:nvPr>
        </p:nvSpPr>
        <p:spPr/>
        <p:txBody>
          <a:bodyPr>
            <a:normAutofit fontScale="90000"/>
          </a:bodyPr>
          <a:lstStyle/>
          <a:p>
            <a:pPr algn="ctr"/>
            <a:r>
              <a:rPr lang="en-US" b="1" dirty="0" smtClean="0">
                <a:ln>
                  <a:solidFill>
                    <a:schemeClr val="bg1">
                      <a:alpha val="65000"/>
                    </a:schemeClr>
                  </a:solidFill>
                </a:ln>
              </a:rPr>
              <a:t>Be very careful to state your assumptions clearly and openly.</a:t>
            </a:r>
            <a:endParaRPr lang="en-US" b="1" dirty="0">
              <a:ln>
                <a:solidFill>
                  <a:schemeClr val="bg1">
                    <a:alpha val="65000"/>
                  </a:schemeClr>
                </a:solidFill>
              </a:ln>
            </a:endParaRPr>
          </a:p>
        </p:txBody>
      </p:sp>
      <p:pic>
        <p:nvPicPr>
          <p:cNvPr id="53250" name="Picture 2" descr="http://smallbiztrends.com/wp-content/uploads/2013/06/analysis-cartoon-business-557x418.jpg">
            <a:hlinkClick r:id="rId3"/>
          </p:cNvPr>
          <p:cNvPicPr>
            <a:picLocks noChangeAspect="1" noChangeArrowheads="1"/>
          </p:cNvPicPr>
          <p:nvPr/>
        </p:nvPicPr>
        <p:blipFill>
          <a:blip r:embed="rId4" cstate="print"/>
          <a:srcRect/>
          <a:stretch>
            <a:fillRect/>
          </a:stretch>
        </p:blipFill>
        <p:spPr bwMode="auto">
          <a:xfrm>
            <a:off x="2839452" y="1837442"/>
            <a:ext cx="6400801" cy="4659611"/>
          </a:xfrm>
          <a:prstGeom prst="rect">
            <a:avLst/>
          </a:prstGeo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50" presetClass="entr" presetSubtype="0" decel="100000" fill="hold" nodeType="afterEffect">
                                  <p:stCondLst>
                                    <p:cond delay="0"/>
                                  </p:stCondLst>
                                  <p:childTnLst>
                                    <p:set>
                                      <p:cBhvr>
                                        <p:cTn id="11" dur="1" fill="hold">
                                          <p:stCondLst>
                                            <p:cond delay="0"/>
                                          </p:stCondLst>
                                        </p:cTn>
                                        <p:tgtEl>
                                          <p:spTgt spid="53250"/>
                                        </p:tgtEl>
                                        <p:attrNameLst>
                                          <p:attrName>style.visibility</p:attrName>
                                        </p:attrNameLst>
                                      </p:cBhvr>
                                      <p:to>
                                        <p:strVal val="visible"/>
                                      </p:to>
                                    </p:set>
                                    <p:anim calcmode="lin" valueType="num">
                                      <p:cBhvr>
                                        <p:cTn id="12" dur="2000" fill="hold"/>
                                        <p:tgtEl>
                                          <p:spTgt spid="53250"/>
                                        </p:tgtEl>
                                        <p:attrNameLst>
                                          <p:attrName>ppt_w</p:attrName>
                                        </p:attrNameLst>
                                      </p:cBhvr>
                                      <p:tavLst>
                                        <p:tav tm="0">
                                          <p:val>
                                            <p:strVal val="#ppt_w+.3"/>
                                          </p:val>
                                        </p:tav>
                                        <p:tav tm="100000">
                                          <p:val>
                                            <p:strVal val="#ppt_w"/>
                                          </p:val>
                                        </p:tav>
                                      </p:tavLst>
                                    </p:anim>
                                    <p:anim calcmode="lin" valueType="num">
                                      <p:cBhvr>
                                        <p:cTn id="13" dur="2000" fill="hold"/>
                                        <p:tgtEl>
                                          <p:spTgt spid="53250"/>
                                        </p:tgtEl>
                                        <p:attrNameLst>
                                          <p:attrName>ppt_h</p:attrName>
                                        </p:attrNameLst>
                                      </p:cBhvr>
                                      <p:tavLst>
                                        <p:tav tm="0">
                                          <p:val>
                                            <p:strVal val="#ppt_h"/>
                                          </p:val>
                                        </p:tav>
                                        <p:tav tm="100000">
                                          <p:val>
                                            <p:strVal val="#ppt_h"/>
                                          </p:val>
                                        </p:tav>
                                      </p:tavLst>
                                    </p:anim>
                                    <p:animEffect transition="in" filter="fade">
                                      <p:cBhvr>
                                        <p:cTn id="14" dur="2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411705"/>
          </a:xfrm>
        </p:spPr>
        <p:txBody>
          <a:bodyPr/>
          <a:lstStyle/>
          <a:p>
            <a:r>
              <a:rPr lang="en-US" b="1" dirty="0" smtClean="0">
                <a:solidFill>
                  <a:schemeClr val="accent2">
                    <a:lumMod val="75000"/>
                  </a:schemeClr>
                </a:solidFill>
              </a:rPr>
              <a:t>Scenario Exercise</a:t>
            </a:r>
            <a:endParaRPr lang="en-US" b="1" dirty="0">
              <a:solidFill>
                <a:schemeClr val="accent2">
                  <a:lumMod val="75000"/>
                </a:schemeClr>
              </a:solidFill>
            </a:endParaRPr>
          </a:p>
        </p:txBody>
      </p:sp>
      <p:pic>
        <p:nvPicPr>
          <p:cNvPr id="4" name="Picture 3" descr="new logo.jpg"/>
          <p:cNvPicPr>
            <a:picLocks noChangeAspect="1"/>
          </p:cNvPicPr>
          <p:nvPr/>
        </p:nvPicPr>
        <p:blipFill>
          <a:blip r:embed="rId3" cstate="print"/>
          <a:stretch>
            <a:fillRect/>
          </a:stretch>
        </p:blipFill>
        <p:spPr>
          <a:xfrm>
            <a:off x="265829" y="6019583"/>
            <a:ext cx="905256" cy="588264"/>
          </a:xfrm>
          <a:prstGeom prst="rect">
            <a:avLst/>
          </a:prstGeom>
        </p:spPr>
      </p:pic>
      <p:sp>
        <p:nvSpPr>
          <p:cNvPr id="20" name="Rounded Rectangle 19"/>
          <p:cNvSpPr/>
          <p:nvPr/>
        </p:nvSpPr>
        <p:spPr>
          <a:xfrm>
            <a:off x="1058779" y="1058779"/>
            <a:ext cx="9817768" cy="5293895"/>
          </a:xfrm>
          <a:prstGeom prst="roundRect">
            <a:avLst/>
          </a:prstGeom>
          <a:solidFill>
            <a:schemeClr val="accent6">
              <a:lumMod val="7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Cooperative Learning Scenario</a:t>
            </a:r>
            <a:endParaRPr lang="en-US" b="1" u="sng" dirty="0" smtClean="0"/>
          </a:p>
          <a:p>
            <a:pPr algn="ctr"/>
            <a:endParaRPr lang="en-US" b="1" u="sng" dirty="0" smtClean="0"/>
          </a:p>
          <a:p>
            <a:pPr>
              <a:lnSpc>
                <a:spcPct val="150000"/>
              </a:lnSpc>
            </a:pPr>
            <a:r>
              <a:rPr lang="en-US" sz="1600" i="1" dirty="0" smtClean="0">
                <a:solidFill>
                  <a:schemeClr val="accent4">
                    <a:lumMod val="40000"/>
                    <a:lumOff val="60000"/>
                  </a:schemeClr>
                </a:solidFill>
              </a:rPr>
              <a:t>Intervention:</a:t>
            </a:r>
            <a:r>
              <a:rPr lang="en-US" sz="1600" i="1" dirty="0" smtClean="0"/>
              <a:t> </a:t>
            </a:r>
            <a:r>
              <a:rPr lang="en-US" sz="1600" dirty="0" smtClean="0"/>
              <a:t>Care Coordination and case management provided by trained/certified Community Health Workers</a:t>
            </a:r>
          </a:p>
          <a:p>
            <a:pPr>
              <a:lnSpc>
                <a:spcPct val="150000"/>
              </a:lnSpc>
            </a:pPr>
            <a:r>
              <a:rPr lang="en-US" sz="1600" i="1" dirty="0" smtClean="0">
                <a:solidFill>
                  <a:schemeClr val="accent4">
                    <a:lumMod val="40000"/>
                    <a:lumOff val="60000"/>
                  </a:schemeClr>
                </a:solidFill>
              </a:rPr>
              <a:t>Settings:</a:t>
            </a:r>
            <a:r>
              <a:rPr lang="en-US" sz="1600" i="1" dirty="0" smtClean="0"/>
              <a:t> </a:t>
            </a:r>
            <a:r>
              <a:rPr lang="en-US" sz="1600" dirty="0" smtClean="0"/>
              <a:t>Doctors Offices, Mental Health Centers, Early Childhood Home Visiting</a:t>
            </a:r>
          </a:p>
          <a:p>
            <a:pPr>
              <a:lnSpc>
                <a:spcPct val="150000"/>
              </a:lnSpc>
            </a:pPr>
            <a:r>
              <a:rPr lang="en-US" sz="1600" i="1" dirty="0" smtClean="0">
                <a:solidFill>
                  <a:schemeClr val="accent4">
                    <a:lumMod val="40000"/>
                    <a:lumOff val="60000"/>
                  </a:schemeClr>
                </a:solidFill>
              </a:rPr>
              <a:t>Population: </a:t>
            </a:r>
            <a:r>
              <a:rPr lang="en-US" sz="1600" dirty="0" smtClean="0"/>
              <a:t>adults with chronic disease (physical and mental) and early childhood. Generally low income, newly insured, with limited health literacy, social determinant of health needs, and already existing chronic conditions or significant risk factors for such.</a:t>
            </a:r>
            <a:endParaRPr lang="en-US" sz="1600" i="1" dirty="0" smtClean="0"/>
          </a:p>
          <a:p>
            <a:pPr>
              <a:lnSpc>
                <a:spcPct val="150000"/>
              </a:lnSpc>
            </a:pPr>
            <a:r>
              <a:rPr lang="en-US" sz="1600" i="1" dirty="0" smtClean="0">
                <a:solidFill>
                  <a:schemeClr val="accent4">
                    <a:lumMod val="40000"/>
                    <a:lumOff val="60000"/>
                  </a:schemeClr>
                </a:solidFill>
              </a:rPr>
              <a:t>Community:</a:t>
            </a:r>
            <a:r>
              <a:rPr lang="en-US" sz="1600" i="1" dirty="0" smtClean="0"/>
              <a:t> </a:t>
            </a:r>
            <a:r>
              <a:rPr lang="en-US" sz="1600" dirty="0" smtClean="0"/>
              <a:t>Isolated rural communities, with high poverty rates, generally homogenous racially/ethnically as Caucasian, higher incidence of chronic disease, politically conservative and distrustful of government/public services.</a:t>
            </a:r>
          </a:p>
          <a:p>
            <a:pPr>
              <a:lnSpc>
                <a:spcPct val="150000"/>
              </a:lnSpc>
            </a:pPr>
            <a:r>
              <a:rPr lang="en-US" sz="1600" i="1" dirty="0" smtClean="0">
                <a:solidFill>
                  <a:schemeClr val="accent4">
                    <a:lumMod val="40000"/>
                    <a:lumOff val="60000"/>
                  </a:schemeClr>
                </a:solidFill>
              </a:rPr>
              <a:t>Outputs:</a:t>
            </a:r>
            <a:r>
              <a:rPr lang="en-US" sz="1600" i="1" dirty="0" smtClean="0"/>
              <a:t> </a:t>
            </a:r>
            <a:r>
              <a:rPr lang="en-US" sz="1600" dirty="0" smtClean="0"/>
              <a:t>12 CHWs serving 500 patients/clients with 1,973 episodes of care (seen at least once in a month</a:t>
            </a:r>
            <a:r>
              <a:rPr lang="en-US" sz="1600" dirty="0" smtClean="0"/>
              <a:t>)</a:t>
            </a:r>
          </a:p>
          <a:p>
            <a:pPr>
              <a:lnSpc>
                <a:spcPct val="150000"/>
              </a:lnSpc>
            </a:pPr>
            <a:r>
              <a:rPr lang="en-US" sz="1600" i="1" dirty="0" smtClean="0">
                <a:solidFill>
                  <a:schemeClr val="accent4">
                    <a:lumMod val="40000"/>
                    <a:lumOff val="60000"/>
                  </a:schemeClr>
                </a:solidFill>
              </a:rPr>
              <a:t>Time Frame: </a:t>
            </a:r>
            <a:r>
              <a:rPr lang="en-US" sz="1600" dirty="0" smtClean="0"/>
              <a:t>6/1/2013 through 4/30/2014</a:t>
            </a:r>
            <a:endParaRPr lang="en-US" sz="1600" i="1" dirty="0" smtClean="0">
              <a:solidFill>
                <a:schemeClr val="accent4">
                  <a:lumMod val="40000"/>
                  <a:lumOff val="60000"/>
                </a:schemeClr>
              </a:solidFill>
            </a:endParaRPr>
          </a:p>
          <a:p>
            <a:pPr algn="ctr"/>
            <a:endParaRPr lang="en-US" sz="1600" i="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heckerboard(across)">
                                      <p:cBhvr>
                                        <p:cTn id="1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p:txBody>
          <a:bodyPr/>
          <a:lstStyle/>
          <a:p>
            <a:r>
              <a:rPr lang="en-US" dirty="0" smtClean="0"/>
              <a:t>Anticipated Challenges</a:t>
            </a:r>
            <a:endParaRPr lang="en-US" dirty="0"/>
          </a:p>
        </p:txBody>
      </p:sp>
      <p:sp>
        <p:nvSpPr>
          <p:cNvPr id="3" name="Content Placeholder 2"/>
          <p:cNvSpPr>
            <a:spLocks noGrp="1"/>
          </p:cNvSpPr>
          <p:nvPr>
            <p:ph sz="quarter" idx="4"/>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idx="1"/>
          </p:nvPr>
        </p:nvSpPr>
        <p:spPr/>
        <p:txBody>
          <a:bodyPr/>
          <a:lstStyle/>
          <a:p>
            <a:r>
              <a:rPr lang="en-US" dirty="0" smtClean="0"/>
              <a:t>What You Want to Use</a:t>
            </a:r>
            <a:endParaRPr lang="en-US" dirty="0"/>
          </a:p>
        </p:txBody>
      </p:sp>
      <p:sp>
        <p:nvSpPr>
          <p:cNvPr id="6" name="Title 5"/>
          <p:cNvSpPr>
            <a:spLocks noGrp="1"/>
          </p:cNvSpPr>
          <p:nvPr>
            <p:ph type="title"/>
          </p:nvPr>
        </p:nvSpPr>
        <p:spPr/>
        <p:txBody>
          <a:bodyPr/>
          <a:lstStyle/>
          <a:p>
            <a:r>
              <a:rPr lang="en-US" b="1" dirty="0" smtClean="0"/>
              <a:t>Scenario Exercise Review</a:t>
            </a:r>
            <a:endParaRPr lang="en-US" b="1" dirty="0"/>
          </a:p>
        </p:txBody>
      </p:sp>
      <p:pic>
        <p:nvPicPr>
          <p:cNvPr id="7" name="Picture 6" descr="new logo.jpg"/>
          <p:cNvPicPr>
            <a:picLocks noChangeAspect="1"/>
          </p:cNvPicPr>
          <p:nvPr/>
        </p:nvPicPr>
        <p:blipFill>
          <a:blip r:embed="rId2" cstate="print"/>
          <a:stretch>
            <a:fillRect/>
          </a:stretch>
        </p:blipFill>
        <p:spPr>
          <a:xfrm>
            <a:off x="265829" y="6019583"/>
            <a:ext cx="905256" cy="58826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xEl>
                                              <p:pRg st="0" end="0"/>
                                            </p:txEl>
                                          </p:spTgt>
                                        </p:tgtEl>
                                      </p:cBhvr>
                                    </p:animEffect>
                                  </p:childTnLst>
                                </p:cTn>
                              </p:par>
                              <p:par>
                                <p:cTn id="19" presetID="25" presetClass="entr" presetSubtype="0" fill="hold" nodeType="with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p:cTn id="21"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24"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9179070.JPG"/>
          <p:cNvPicPr>
            <a:picLocks noChangeAspect="1"/>
          </p:cNvPicPr>
          <p:nvPr/>
        </p:nvPicPr>
        <p:blipFill>
          <a:blip r:embed="rId2" cstate="print"/>
          <a:stretch>
            <a:fillRect/>
          </a:stretch>
        </p:blipFill>
        <p:spPr>
          <a:xfrm>
            <a:off x="1246908" y="0"/>
            <a:ext cx="9518073" cy="7138554"/>
          </a:xfrm>
          <a:prstGeom prst="rect">
            <a:avLst/>
          </a:prstGeom>
        </p:spPr>
      </p:pic>
      <p:pic>
        <p:nvPicPr>
          <p:cNvPr id="3" name="Picture 2" descr="new logo.jpg"/>
          <p:cNvPicPr>
            <a:picLocks noChangeAspect="1"/>
          </p:cNvPicPr>
          <p:nvPr/>
        </p:nvPicPr>
        <p:blipFill>
          <a:blip r:embed="rId3" cstate="print"/>
          <a:stretch>
            <a:fillRect/>
          </a:stretch>
        </p:blipFill>
        <p:spPr>
          <a:xfrm>
            <a:off x="264840" y="6003748"/>
            <a:ext cx="906087" cy="590204"/>
          </a:xfrm>
          <a:prstGeom prst="rect">
            <a:avLst/>
          </a:prstGeom>
          <a:noFill/>
          <a:ln>
            <a:no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6" presetClass="emph" presetSubtype="0" fill="hold" nodeType="afterEffect">
                                  <p:stCondLst>
                                    <p:cond delay="0"/>
                                  </p:stCondLst>
                                  <p:iterate type="lt">
                                    <p:tmPct val="0"/>
                                  </p:iterate>
                                  <p:childTnLst>
                                    <p:animScale>
                                      <p:cBhvr>
                                        <p:cTn id="11" dur="3000" fill="hold"/>
                                        <p:tgtEl>
                                          <p:spTgt spid="2"/>
                                        </p:tgtEl>
                                      </p:cBhvr>
                                      <p:by x="160000" y="160000"/>
                                    </p:animScale>
                                  </p:childTnLst>
                                </p:cTn>
                              </p:par>
                            </p:childTnLst>
                          </p:cTn>
                        </p:par>
                        <p:par>
                          <p:cTn id="12" fill="hold">
                            <p:stCondLst>
                              <p:cond delay="6000"/>
                            </p:stCondLst>
                            <p:childTnLst>
                              <p:par>
                                <p:cTn id="13" presetID="50" presetClass="exit" presetSubtype="0" accel="100000" fill="hold" nodeType="afterEffect">
                                  <p:stCondLst>
                                    <p:cond delay="0"/>
                                  </p:stCondLst>
                                  <p:iterate type="lt">
                                    <p:tmPct val="0"/>
                                  </p:iterate>
                                  <p:childTnLst>
                                    <p:anim calcmode="lin" valueType="num">
                                      <p:cBhvr>
                                        <p:cTn id="14" dur="5000"/>
                                        <p:tgtEl>
                                          <p:spTgt spid="2"/>
                                        </p:tgtEl>
                                        <p:attrNameLst>
                                          <p:attrName>ppt_w</p:attrName>
                                        </p:attrNameLst>
                                      </p:cBhvr>
                                      <p:tavLst>
                                        <p:tav tm="0">
                                          <p:val>
                                            <p:strVal val="ppt_w"/>
                                          </p:val>
                                        </p:tav>
                                        <p:tav tm="100000">
                                          <p:val>
                                            <p:strVal val="ppt_w+.3"/>
                                          </p:val>
                                        </p:tav>
                                      </p:tavLst>
                                    </p:anim>
                                    <p:anim calcmode="lin" valueType="num">
                                      <p:cBhvr>
                                        <p:cTn id="15" dur="5000"/>
                                        <p:tgtEl>
                                          <p:spTgt spid="2"/>
                                        </p:tgtEl>
                                        <p:attrNameLst>
                                          <p:attrName>ppt_h</p:attrName>
                                        </p:attrNameLst>
                                      </p:cBhvr>
                                      <p:tavLst>
                                        <p:tav tm="0">
                                          <p:val>
                                            <p:strVal val="ppt_h"/>
                                          </p:val>
                                        </p:tav>
                                        <p:tav tm="100000">
                                          <p:val>
                                            <p:strVal val="ppt_h"/>
                                          </p:val>
                                        </p:tav>
                                      </p:tavLst>
                                    </p:anim>
                                    <p:animEffect transition="out" filter="fade">
                                      <p:cBhvr>
                                        <p:cTn id="16" dur="5000"/>
                                        <p:tgtEl>
                                          <p:spTgt spid="2"/>
                                        </p:tgtEl>
                                      </p:cBhvr>
                                    </p:animEffect>
                                    <p:set>
                                      <p:cBhvr>
                                        <p:cTn id="17" dur="1" fill="hold">
                                          <p:stCondLst>
                                            <p:cond delay="4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838200" y="2200275"/>
          <a:ext cx="10391775" cy="3873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Northeast Oregon Network</a:t>
            </a:r>
            <a:endParaRPr lang="en-US" dirty="0"/>
          </a:p>
        </p:txBody>
      </p:sp>
      <p:pic>
        <p:nvPicPr>
          <p:cNvPr id="5" name="Picture 4" descr="new logo.jpg"/>
          <p:cNvPicPr>
            <a:picLocks noChangeAspect="1"/>
          </p:cNvPicPr>
          <p:nvPr/>
        </p:nvPicPr>
        <p:blipFill>
          <a:blip r:embed="rId7" cstate="print"/>
          <a:stretch>
            <a:fillRect/>
          </a:stretch>
        </p:blipFill>
        <p:spPr>
          <a:xfrm>
            <a:off x="270094" y="5962909"/>
            <a:ext cx="905256" cy="588264"/>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985163" y="1468581"/>
            <a:ext cx="5486400" cy="4336473"/>
          </a:xfrm>
          <a:prstGeom prst="roundRect">
            <a:avLst/>
          </a:prstGeom>
          <a:solidFill>
            <a:schemeClr val="accent6">
              <a:lumMod val="60000"/>
              <a:lumOff val="40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49382" y="1524000"/>
            <a:ext cx="5486400" cy="4336473"/>
          </a:xfrm>
          <a:prstGeom prst="roundRect">
            <a:avLst/>
          </a:prstGeom>
          <a:solidFill>
            <a:schemeClr val="accent2">
              <a:lumMod val="40000"/>
              <a:lumOff val="6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3"/>
          </p:nvPr>
        </p:nvSpPr>
        <p:spPr/>
        <p:txBody>
          <a:bodyPr>
            <a:normAutofit fontScale="92500"/>
          </a:bodyPr>
          <a:lstStyle/>
          <a:p>
            <a:r>
              <a:rPr lang="en-US" dirty="0" smtClean="0"/>
              <a:t>Resources Available Upon Request</a:t>
            </a:r>
            <a:endParaRPr lang="en-US" dirty="0"/>
          </a:p>
        </p:txBody>
      </p:sp>
      <p:sp>
        <p:nvSpPr>
          <p:cNvPr id="3" name="Content Placeholder 2"/>
          <p:cNvSpPr>
            <a:spLocks noGrp="1"/>
          </p:cNvSpPr>
          <p:nvPr>
            <p:ph sz="quarter" idx="4"/>
          </p:nvPr>
        </p:nvSpPr>
        <p:spPr/>
        <p:txBody>
          <a:bodyPr/>
          <a:lstStyle/>
          <a:p>
            <a:r>
              <a:rPr lang="en-US" dirty="0" smtClean="0"/>
              <a:t>Sample Evaluation Plans</a:t>
            </a:r>
          </a:p>
          <a:p>
            <a:endParaRPr lang="en-US" dirty="0" smtClean="0"/>
          </a:p>
          <a:p>
            <a:r>
              <a:rPr lang="en-US" dirty="0" smtClean="0"/>
              <a:t>Sample Economic Impact Reports</a:t>
            </a:r>
          </a:p>
          <a:p>
            <a:endParaRPr lang="en-US" dirty="0" smtClean="0"/>
          </a:p>
          <a:p>
            <a:r>
              <a:rPr lang="en-US" dirty="0" smtClean="0"/>
              <a:t>Brochures about NEON and our consulting services</a:t>
            </a:r>
            <a:endParaRPr lang="en-US" dirty="0"/>
          </a:p>
        </p:txBody>
      </p:sp>
      <p:sp>
        <p:nvSpPr>
          <p:cNvPr id="4" name="Content Placeholder 3"/>
          <p:cNvSpPr>
            <a:spLocks noGrp="1"/>
          </p:cNvSpPr>
          <p:nvPr>
            <p:ph sz="half" idx="2"/>
          </p:nvPr>
        </p:nvSpPr>
        <p:spPr>
          <a:xfrm>
            <a:off x="831850" y="2226582"/>
            <a:ext cx="5156200" cy="3978275"/>
          </a:xfrm>
        </p:spPr>
        <p:txBody>
          <a:bodyPr/>
          <a:lstStyle/>
          <a:p>
            <a:r>
              <a:rPr lang="en-US" dirty="0" smtClean="0"/>
              <a:t>Lisa Ladendorff</a:t>
            </a:r>
          </a:p>
          <a:p>
            <a:pPr>
              <a:buNone/>
            </a:pPr>
            <a:r>
              <a:rPr lang="en-US" dirty="0" smtClean="0">
                <a:solidFill>
                  <a:srgbClr val="00B0F0"/>
                </a:solidFill>
                <a:hlinkClick r:id="rId2"/>
              </a:rPr>
              <a:t>lladendorff@neonoreogn.org</a:t>
            </a:r>
            <a:endParaRPr lang="en-US" dirty="0" smtClean="0">
              <a:solidFill>
                <a:srgbClr val="00B0F0"/>
              </a:solidFill>
            </a:endParaRPr>
          </a:p>
          <a:p>
            <a:pPr>
              <a:buNone/>
            </a:pPr>
            <a:r>
              <a:rPr lang="en-US" dirty="0" smtClean="0">
                <a:solidFill>
                  <a:srgbClr val="00B0F0"/>
                </a:solidFill>
              </a:rPr>
              <a:t>541-805-5502</a:t>
            </a:r>
          </a:p>
          <a:p>
            <a:pPr>
              <a:buNone/>
            </a:pPr>
            <a:endParaRPr lang="en-US" dirty="0" smtClean="0">
              <a:solidFill>
                <a:srgbClr val="00B0F0"/>
              </a:solidFill>
            </a:endParaRPr>
          </a:p>
          <a:p>
            <a:pPr>
              <a:buNone/>
            </a:pPr>
            <a:r>
              <a:rPr lang="en-US" dirty="0" smtClean="0">
                <a:solidFill>
                  <a:srgbClr val="00B0F0"/>
                </a:solidFill>
                <a:hlinkClick r:id="rId3"/>
              </a:rPr>
              <a:t>www.neonoregon.org</a:t>
            </a:r>
            <a:endParaRPr lang="en-US" dirty="0" smtClean="0">
              <a:solidFill>
                <a:srgbClr val="00B0F0"/>
              </a:solidFill>
            </a:endParaRPr>
          </a:p>
          <a:p>
            <a:pPr>
              <a:buNone/>
            </a:pPr>
            <a:endParaRPr lang="en-US" dirty="0">
              <a:solidFill>
                <a:srgbClr val="00B0F0"/>
              </a:solidFill>
            </a:endParaRPr>
          </a:p>
        </p:txBody>
      </p:sp>
      <p:sp>
        <p:nvSpPr>
          <p:cNvPr id="5" name="Text Placeholder 4"/>
          <p:cNvSpPr>
            <a:spLocks noGrp="1"/>
          </p:cNvSpPr>
          <p:nvPr>
            <p:ph type="body" idx="1"/>
          </p:nvPr>
        </p:nvSpPr>
        <p:spPr/>
        <p:txBody>
          <a:bodyPr>
            <a:normAutofit/>
          </a:bodyPr>
          <a:lstStyle/>
          <a:p>
            <a:r>
              <a:rPr lang="en-US" sz="2200" dirty="0" smtClean="0"/>
              <a:t>Contact Us</a:t>
            </a:r>
            <a:endParaRPr lang="en-US" sz="2200" dirty="0"/>
          </a:p>
        </p:txBody>
      </p:sp>
      <p:sp>
        <p:nvSpPr>
          <p:cNvPr id="6" name="Title 5"/>
          <p:cNvSpPr>
            <a:spLocks noGrp="1"/>
          </p:cNvSpPr>
          <p:nvPr>
            <p:ph type="title"/>
          </p:nvPr>
        </p:nvSpPr>
        <p:spPr/>
        <p:txBody>
          <a:bodyPr/>
          <a:lstStyle/>
          <a:p>
            <a:r>
              <a:rPr lang="en-US" dirty="0" smtClean="0"/>
              <a:t>More Information</a:t>
            </a:r>
            <a:endParaRPr lang="en-US" dirty="0"/>
          </a:p>
        </p:txBody>
      </p:sp>
      <p:pic>
        <p:nvPicPr>
          <p:cNvPr id="7" name="Picture 6" descr="new logo.jpg"/>
          <p:cNvPicPr>
            <a:picLocks noChangeAspect="1"/>
          </p:cNvPicPr>
          <p:nvPr/>
        </p:nvPicPr>
        <p:blipFill>
          <a:blip r:embed="rId4" cstate="print"/>
          <a:stretch>
            <a:fillRect/>
          </a:stretch>
        </p:blipFill>
        <p:spPr>
          <a:xfrm>
            <a:off x="266819" y="6011665"/>
            <a:ext cx="906087" cy="590204"/>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3" presetClass="entr" presetSubtype="10" fill="hold"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linds(horizontal)">
                                      <p:cBhvr>
                                        <p:cTn id="22" dur="500"/>
                                        <p:tgtEl>
                                          <p:spTgt spid="5">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blinds(horizontal)">
                                      <p:cBhvr>
                                        <p:cTn id="25" dur="500"/>
                                        <p:tgtEl>
                                          <p:spTgt spid="2">
                                            <p:txEl>
                                              <p:pRg st="0" end="0"/>
                                            </p:txEl>
                                          </p:spTgt>
                                        </p:tgtEl>
                                      </p:cBhvr>
                                    </p:animEffect>
                                  </p:childTnLst>
                                </p:cTn>
                              </p:par>
                            </p:childTnLst>
                          </p:cTn>
                        </p:par>
                        <p:par>
                          <p:cTn id="26" fill="hold">
                            <p:stCondLst>
                              <p:cond delay="2500"/>
                            </p:stCondLst>
                            <p:childTnLst>
                              <p:par>
                                <p:cTn id="27" presetID="50" presetClass="entr" presetSubtype="0" decel="100000" fill="hold"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p:cTn id="29"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30"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31" dur="1000"/>
                                        <p:tgtEl>
                                          <p:spTgt spid="4">
                                            <p:txEl>
                                              <p:pRg st="0" end="0"/>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 calcmode="lin" valueType="num">
                                      <p:cBhvr>
                                        <p:cTn id="3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3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0" end="0"/>
                                            </p:txEl>
                                          </p:spTgt>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4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2" end="2"/>
                                            </p:txEl>
                                          </p:spTgt>
                                        </p:tgtEl>
                                      </p:cBhvr>
                                    </p:animEffect>
                                  </p:childTnLst>
                                </p:cTn>
                              </p:par>
                              <p:par>
                                <p:cTn id="42" presetID="50" presetClass="entr" presetSubtype="0" decel="100000" fill="hold"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6" dur="1000"/>
                                        <p:tgtEl>
                                          <p:spTgt spid="3">
                                            <p:txEl>
                                              <p:pRg st="4" end="4"/>
                                            </p:txEl>
                                          </p:spTgt>
                                        </p:tgtEl>
                                      </p:cBhvr>
                                    </p:animEffect>
                                  </p:childTnLst>
                                </p:cTn>
                              </p:par>
                              <p:par>
                                <p:cTn id="47" presetID="50" presetClass="entr" presetSubtype="0" decel="100000" fill="hold" nodeType="with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p:cTn id="49"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50"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51" dur="1000"/>
                                        <p:tgtEl>
                                          <p:spTgt spid="4">
                                            <p:txEl>
                                              <p:pRg st="1" end="1"/>
                                            </p:txEl>
                                          </p:spTgt>
                                        </p:tgtEl>
                                      </p:cBhvr>
                                    </p:animEffect>
                                  </p:childTnLst>
                                </p:cTn>
                              </p:par>
                              <p:par>
                                <p:cTn id="52" presetID="50" presetClass="entr" presetSubtype="0" decel="100000" fill="hold" nodeType="with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 calcmode="lin" valueType="num">
                                      <p:cBhvr>
                                        <p:cTn id="54"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55"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56" dur="1000"/>
                                        <p:tgtEl>
                                          <p:spTgt spid="4">
                                            <p:txEl>
                                              <p:pRg st="2" end="2"/>
                                            </p:txEl>
                                          </p:spTgt>
                                        </p:tgtEl>
                                      </p:cBhvr>
                                    </p:animEffect>
                                  </p:childTnLst>
                                </p:cTn>
                              </p:par>
                              <p:par>
                                <p:cTn id="57" presetID="50" presetClass="entr" presetSubtype="0" decel="100000" fill="hold" nodeType="with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 calcmode="lin" valueType="num">
                                      <p:cBhvr>
                                        <p:cTn id="59" dur="1000" fill="hold"/>
                                        <p:tgtEl>
                                          <p:spTgt spid="4">
                                            <p:txEl>
                                              <p:pRg st="4" end="4"/>
                                            </p:txEl>
                                          </p:spTgt>
                                        </p:tgtEl>
                                        <p:attrNameLst>
                                          <p:attrName>ppt_w</p:attrName>
                                        </p:attrNameLst>
                                      </p:cBhvr>
                                      <p:tavLst>
                                        <p:tav tm="0">
                                          <p:val>
                                            <p:strVal val="#ppt_w+.3"/>
                                          </p:val>
                                        </p:tav>
                                        <p:tav tm="100000">
                                          <p:val>
                                            <p:strVal val="#ppt_w"/>
                                          </p:val>
                                        </p:tav>
                                      </p:tavLst>
                                    </p:anim>
                                    <p:anim calcmode="lin" valueType="num">
                                      <p:cBhvr>
                                        <p:cTn id="60"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61"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sling family1.jpg"/>
          <p:cNvPicPr>
            <a:picLocks noChangeAspect="1"/>
          </p:cNvPicPr>
          <p:nvPr/>
        </p:nvPicPr>
        <p:blipFill>
          <a:blip r:embed="rId2" cstate="print"/>
          <a:stretch>
            <a:fillRect/>
          </a:stretch>
        </p:blipFill>
        <p:spPr>
          <a:xfrm>
            <a:off x="-55188" y="0"/>
            <a:ext cx="12247188" cy="6858000"/>
          </a:xfrm>
          <a:prstGeom prst="rect">
            <a:avLst/>
          </a:prstGeom>
        </p:spPr>
      </p:pic>
      <p:pic>
        <p:nvPicPr>
          <p:cNvPr id="5" name="Picture 4" descr="new logo.jpg"/>
          <p:cNvPicPr>
            <a:picLocks noChangeAspect="1"/>
          </p:cNvPicPr>
          <p:nvPr/>
        </p:nvPicPr>
        <p:blipFill>
          <a:blip r:embed="rId3" cstate="print"/>
          <a:stretch>
            <a:fillRect/>
          </a:stretch>
        </p:blipFill>
        <p:spPr>
          <a:xfrm>
            <a:off x="265829" y="6019583"/>
            <a:ext cx="905256" cy="58826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8712" y="1500188"/>
            <a:ext cx="10787063" cy="4829175"/>
          </a:xfrm>
        </p:spPr>
        <p:txBody>
          <a:bodyPr>
            <a:normAutofit/>
          </a:bodyPr>
          <a:lstStyle/>
          <a:p>
            <a:pPr>
              <a:buNone/>
            </a:pPr>
            <a:r>
              <a:rPr lang="en-US" b="1" dirty="0" smtClean="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       We act as a resource for developing health and </a:t>
            </a:r>
            <a:r>
              <a:rPr lang="en-US" b="1" dirty="0" smtClean="0">
                <a:ln>
                  <a:gradFill>
                    <a:gsLst>
                      <a:gs pos="0">
                        <a:schemeClr val="bg1"/>
                      </a:gs>
                      <a:gs pos="50000">
                        <a:schemeClr val="accent1">
                          <a:tint val="44500"/>
                          <a:satMod val="160000"/>
                        </a:schemeClr>
                      </a:gs>
                      <a:gs pos="100000">
                        <a:schemeClr val="accent1">
                          <a:tint val="23500"/>
                          <a:satMod val="160000"/>
                        </a:schemeClr>
                      </a:gs>
                    </a:gsLst>
                    <a:lin ang="5400000" scaled="0"/>
                  </a:gradFill>
                </a:ln>
              </a:rPr>
              <a:t>we</a:t>
            </a:r>
            <a:r>
              <a:rPr lang="en-US" b="1" dirty="0" smtClean="0">
                <a:ln>
                  <a:gradFill flip="none" rotWithShape="1">
                    <a:gsLst>
                      <a:gs pos="50000">
                        <a:schemeClr val="bg1"/>
                      </a:gs>
                      <a:gs pos="50000">
                        <a:schemeClr val="accent1">
                          <a:tint val="44500"/>
                          <a:satMod val="160000"/>
                        </a:schemeClr>
                      </a:gs>
                      <a:gs pos="100000">
                        <a:schemeClr val="accent1">
                          <a:tint val="23500"/>
                          <a:satMod val="160000"/>
                        </a:schemeClr>
                      </a:gs>
                    </a:gsLst>
                    <a:lin ang="10200000" scaled="0"/>
                    <a:tileRect/>
                  </a:gradFill>
                </a:ln>
              </a:rPr>
              <a:t>lln</a:t>
            </a:r>
            <a:r>
              <a:rPr lang="en-US" b="1" dirty="0" smtClean="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ess</a:t>
            </a:r>
          </a:p>
          <a:p>
            <a:pPr>
              <a:buNone/>
            </a:pPr>
            <a:r>
              <a:rPr lang="en-US" b="1" dirty="0" smtClean="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        capacity by providing </a:t>
            </a:r>
          </a:p>
          <a:p>
            <a:pPr>
              <a:buNone/>
            </a:pPr>
            <a:r>
              <a:rPr lang="en-US" b="1" dirty="0" smtClean="0">
                <a:solidFill>
                  <a:schemeClr val="accent2">
                    <a:lumMod val="75000"/>
                  </a:schemeClr>
                </a:solidFill>
              </a:rPr>
              <a:t>			</a:t>
            </a:r>
          </a:p>
          <a:p>
            <a:pPr>
              <a:buNone/>
            </a:pPr>
            <a:r>
              <a:rPr lang="en-US" b="1" dirty="0" smtClean="0">
                <a:solidFill>
                  <a:schemeClr val="accent2">
                    <a:lumMod val="75000"/>
                  </a:schemeClr>
                </a:solidFill>
              </a:rPr>
              <a:t>                                     assessment</a:t>
            </a:r>
            <a:r>
              <a:rPr lang="en-US" dirty="0" smtClean="0"/>
              <a:t>, </a:t>
            </a:r>
          </a:p>
          <a:p>
            <a:pPr>
              <a:buNone/>
            </a:pPr>
            <a:r>
              <a:rPr lang="en-US" b="1" dirty="0" smtClean="0">
                <a:solidFill>
                  <a:schemeClr val="accent2">
                    <a:lumMod val="75000"/>
                  </a:schemeClr>
                </a:solidFill>
              </a:rPr>
              <a:t>			                   facilitation</a:t>
            </a:r>
            <a:r>
              <a:rPr lang="en-US" dirty="0" smtClean="0"/>
              <a:t>, </a:t>
            </a:r>
          </a:p>
          <a:p>
            <a:pPr>
              <a:buNone/>
            </a:pPr>
            <a:r>
              <a:rPr lang="en-US" b="1" dirty="0" smtClean="0">
                <a:solidFill>
                  <a:schemeClr val="accent2">
                    <a:lumMod val="75000"/>
                  </a:schemeClr>
                </a:solidFill>
              </a:rPr>
              <a:t>			                   coordination</a:t>
            </a:r>
            <a:r>
              <a:rPr lang="en-US" dirty="0" smtClean="0"/>
              <a:t> and </a:t>
            </a:r>
          </a:p>
          <a:p>
            <a:pPr>
              <a:buNone/>
            </a:pPr>
            <a:r>
              <a:rPr lang="en-US" b="1" dirty="0" smtClean="0">
                <a:solidFill>
                  <a:schemeClr val="accent2">
                    <a:lumMod val="75000"/>
                  </a:schemeClr>
                </a:solidFill>
              </a:rPr>
              <a:t>			                   implementation</a:t>
            </a:r>
            <a:r>
              <a:rPr lang="en-US" dirty="0" smtClean="0"/>
              <a:t> </a:t>
            </a:r>
          </a:p>
          <a:p>
            <a:pPr>
              <a:buNone/>
            </a:pPr>
            <a:endParaRPr lang="en-US" b="1" dirty="0" smtClean="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ndParaRPr>
          </a:p>
          <a:p>
            <a:pPr>
              <a:buNone/>
            </a:pPr>
            <a:r>
              <a:rPr lang="en-US" b="1" dirty="0" smtClean="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        services to local and state wide partners.  </a:t>
            </a:r>
          </a:p>
        </p:txBody>
      </p:sp>
      <p:sp>
        <p:nvSpPr>
          <p:cNvPr id="3" name="Title 2"/>
          <p:cNvSpPr>
            <a:spLocks noGrp="1"/>
          </p:cNvSpPr>
          <p:nvPr>
            <p:ph type="title"/>
          </p:nvPr>
        </p:nvSpPr>
        <p:spPr>
          <a:xfrm>
            <a:off x="838200" y="214313"/>
            <a:ext cx="10515600" cy="1476375"/>
          </a:xfrm>
        </p:spPr>
        <p:txBody>
          <a:bodyPr/>
          <a:lstStyle/>
          <a:p>
            <a:r>
              <a:rPr lang="en-US" dirty="0" smtClean="0"/>
              <a:t>What do we do?</a:t>
            </a:r>
            <a:endParaRPr lang="en-US" dirty="0"/>
          </a:p>
        </p:txBody>
      </p:sp>
      <p:pic>
        <p:nvPicPr>
          <p:cNvPr id="4" name="Picture 3" descr="new logo.jpg"/>
          <p:cNvPicPr>
            <a:picLocks noChangeAspect="1"/>
          </p:cNvPicPr>
          <p:nvPr/>
        </p:nvPicPr>
        <p:blipFill>
          <a:blip r:embed="rId2" cstate="print"/>
          <a:stretch>
            <a:fillRect/>
          </a:stretch>
        </p:blipFill>
        <p:spPr>
          <a:xfrm>
            <a:off x="373789" y="6019471"/>
            <a:ext cx="905256" cy="588264"/>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2" nodeType="after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27" presetClass="entr" presetSubtype="0" fill="hold" grpId="1" nodeType="with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50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500"/>
                                        <p:tgtEl>
                                          <p:spTgt spid="3"/>
                                        </p:tgtEl>
                                        <p:attrNameLst>
                                          <p:attrName>fillcolor</p:attrName>
                                        </p:attrNameLst>
                                      </p:cBhvr>
                                      <p:tavLst>
                                        <p:tav tm="0">
                                          <p:val>
                                            <p:clrVal>
                                              <a:schemeClr val="accent2"/>
                                            </p:clrVal>
                                          </p:val>
                                        </p:tav>
                                        <p:tav tm="50000">
                                          <p:val>
                                            <p:clrVal>
                                              <a:schemeClr val="hlink"/>
                                            </p:clrVal>
                                          </p:val>
                                        </p:tav>
                                      </p:tavLst>
                                    </p:anim>
                                    <p:set>
                                      <p:cBhvr>
                                        <p:cTn id="14" dur="500"/>
                                        <p:tgtEl>
                                          <p:spTgt spid="3"/>
                                        </p:tgtEl>
                                        <p:attrNameLst>
                                          <p:attrName>fill.type</p:attrName>
                                        </p:attrNameLst>
                                      </p:cBhvr>
                                      <p:to>
                                        <p:strVal val="solid"/>
                                      </p:to>
                                    </p:set>
                                  </p:childTnLst>
                                </p:cTn>
                              </p:par>
                            </p:childTnLst>
                          </p:cTn>
                        </p:par>
                        <p:par>
                          <p:cTn id="15" fill="hold">
                            <p:stCondLst>
                              <p:cond delay="3000"/>
                            </p:stCondLst>
                            <p:childTnLst>
                              <p:par>
                                <p:cTn id="16" presetID="2" presetClass="entr" presetSubtype="4" fill="hold" grpId="0" nodeType="after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additive="base">
                                        <p:cTn id="2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grpId="0" nodeType="afterEffect">
                                  <p:stCondLst>
                                    <p:cond delay="400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8000"/>
                            </p:stCondLst>
                            <p:childTnLst>
                              <p:par>
                                <p:cTn id="30" presetID="2" presetClass="entr" presetSubtype="4" fill="hold" grpId="0" nodeType="afterEffect">
                                  <p:stCondLst>
                                    <p:cond delay="100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9500"/>
                            </p:stCondLst>
                            <p:childTnLst>
                              <p:par>
                                <p:cTn id="35" presetID="2" presetClass="entr" presetSubtype="4" fill="hold" grpId="0" nodeType="afterEffect">
                                  <p:stCondLst>
                                    <p:cond delay="100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1000"/>
                            </p:stCondLst>
                            <p:childTnLst>
                              <p:par>
                                <p:cTn id="40" presetID="2" presetClass="entr" presetSubtype="4" fill="hold" grpId="0" nodeType="afterEffect">
                                  <p:stCondLst>
                                    <p:cond delay="100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additive="base">
                                        <p:cTn id="42"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2500"/>
                            </p:stCondLst>
                            <p:childTnLst>
                              <p:par>
                                <p:cTn id="45" presetID="2" presetClass="entr" presetSubtype="4" fill="hold" grpId="0" nodeType="after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1"/>
      <p:bldP spid="3"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In existence since 2004, we have a proven track r</a:t>
            </a:r>
            <a:r>
              <a:rPr lang="en-US" dirty="0" smtClean="0">
                <a:ln>
                  <a:gradFill flip="none" rotWithShape="1">
                    <a:gsLst>
                      <a:gs pos="0">
                        <a:schemeClr val="bg2">
                          <a:alpha val="78000"/>
                        </a:schemeClr>
                      </a:gs>
                      <a:gs pos="50000">
                        <a:schemeClr val="accent1">
                          <a:tint val="44500"/>
                          <a:satMod val="160000"/>
                        </a:schemeClr>
                      </a:gs>
                      <a:gs pos="100000">
                        <a:schemeClr val="accent1">
                          <a:tint val="23500"/>
                          <a:satMod val="160000"/>
                        </a:schemeClr>
                      </a:gs>
                    </a:gsLst>
                    <a:lin ang="0" scaled="1"/>
                    <a:tileRect/>
                  </a:gradFill>
                </a:ln>
              </a:rPr>
              <a:t>ecord</a:t>
            </a:r>
            <a:r>
              <a:rPr lang="en-US" dirty="0" smtClean="0"/>
              <a:t> of: </a:t>
            </a:r>
          </a:p>
          <a:p>
            <a:pPr>
              <a:buFont typeface="Wingdings" pitchFamily="2" charset="2"/>
              <a:buChar char="§"/>
            </a:pPr>
            <a:r>
              <a:rPr lang="en-US" dirty="0" smtClean="0"/>
              <a:t>locating opportunities for rural health, </a:t>
            </a:r>
          </a:p>
          <a:p>
            <a:pPr>
              <a:buFont typeface="Wingdings" pitchFamily="2" charset="2"/>
              <a:buChar char="§"/>
            </a:pPr>
            <a:r>
              <a:rPr lang="en-US" dirty="0" smtClean="0"/>
              <a:t>convening community groups for evidence based solution development, </a:t>
            </a:r>
          </a:p>
          <a:p>
            <a:pPr>
              <a:buFont typeface="Wingdings" pitchFamily="2" charset="2"/>
              <a:buChar char="§"/>
            </a:pPr>
            <a:r>
              <a:rPr lang="en-US" dirty="0" smtClean="0"/>
              <a:t>obtaining funding, </a:t>
            </a:r>
          </a:p>
          <a:p>
            <a:pPr>
              <a:buFont typeface="Wingdings" pitchFamily="2" charset="2"/>
              <a:buChar char="§"/>
            </a:pPr>
            <a:r>
              <a:rPr lang="en-US" dirty="0" smtClean="0"/>
              <a:t>marshalling political and content expert support, </a:t>
            </a:r>
          </a:p>
          <a:p>
            <a:pPr>
              <a:buFont typeface="Wingdings" pitchFamily="2" charset="2"/>
              <a:buChar char="§"/>
            </a:pPr>
            <a:r>
              <a:rPr lang="en-US" dirty="0" smtClean="0"/>
              <a:t>managing complex projects, and </a:t>
            </a:r>
          </a:p>
          <a:p>
            <a:pPr>
              <a:buFont typeface="Wingdings" pitchFamily="2" charset="2"/>
              <a:buChar char="§"/>
            </a:pPr>
            <a:r>
              <a:rPr lang="en-US" dirty="0" smtClean="0"/>
              <a:t>measuring outcomes and return on investment.</a:t>
            </a:r>
          </a:p>
          <a:p>
            <a:endParaRPr lang="en-US" dirty="0"/>
          </a:p>
        </p:txBody>
      </p:sp>
      <p:sp>
        <p:nvSpPr>
          <p:cNvPr id="3" name="Title 2"/>
          <p:cNvSpPr>
            <a:spLocks noGrp="1"/>
          </p:cNvSpPr>
          <p:nvPr>
            <p:ph type="title"/>
          </p:nvPr>
        </p:nvSpPr>
        <p:spPr>
          <a:xfrm>
            <a:off x="838200" y="171451"/>
            <a:ext cx="10515600" cy="1519238"/>
          </a:xfrm>
        </p:spPr>
        <p:txBody>
          <a:bodyPr/>
          <a:lstStyle/>
          <a:p>
            <a:r>
              <a:rPr lang="en-US" dirty="0" smtClean="0"/>
              <a:t>What do we do?</a:t>
            </a:r>
            <a:endParaRPr lang="en-US" dirty="0"/>
          </a:p>
        </p:txBody>
      </p:sp>
      <p:pic>
        <p:nvPicPr>
          <p:cNvPr id="4" name="Picture 3" descr="new logo.jpg"/>
          <p:cNvPicPr>
            <a:picLocks noChangeAspect="1"/>
          </p:cNvPicPr>
          <p:nvPr/>
        </p:nvPicPr>
        <p:blipFill>
          <a:blip r:embed="rId2" cstate="print"/>
          <a:stretch>
            <a:fillRect/>
          </a:stretch>
        </p:blipFill>
        <p:spPr>
          <a:xfrm>
            <a:off x="373789" y="6019471"/>
            <a:ext cx="905256" cy="588264"/>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2500"/>
                                  </p:stCondLst>
                                  <p:iterate type="lt">
                                    <p:tmPct val="10000"/>
                                  </p:iterate>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anim calcmode="lin" valueType="num">
                                      <p:cBhvr>
                                        <p:cTn id="8" dur="5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9"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10" fill="hold">
                            <p:stCondLst>
                              <p:cond delay="4750"/>
                            </p:stCondLst>
                            <p:childTnLst>
                              <p:par>
                                <p:cTn id="11" presetID="45" presetClass="entr" presetSubtype="0" fill="hold" grpId="0" nodeType="afterEffect">
                                  <p:stCondLst>
                                    <p:cond delay="1500"/>
                                  </p:stCondLst>
                                  <p:iterate type="lt">
                                    <p:tmPct val="10000"/>
                                  </p:iterate>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anim calcmode="lin" valueType="num">
                                      <p:cBhvr>
                                        <p:cTn id="14" dur="5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15" dur="5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par>
                          <p:cTn id="16" fill="hold">
                            <p:stCondLst>
                              <p:cond delay="9700"/>
                            </p:stCondLst>
                            <p:childTnLst>
                              <p:par>
                                <p:cTn id="17" presetID="45" presetClass="entr" presetSubtype="0" fill="hold" grpId="0" nodeType="afterEffect">
                                  <p:stCondLst>
                                    <p:cond delay="1500"/>
                                  </p:stCondLst>
                                  <p:iterate type="lt">
                                    <p:tmPct val="10000"/>
                                  </p:iterate>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anim calcmode="lin" valueType="num">
                                      <p:cBhvr>
                                        <p:cTn id="20" dur="5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21" dur="5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par>
                          <p:cTn id="22" fill="hold">
                            <p:stCondLst>
                              <p:cond delay="12500"/>
                            </p:stCondLst>
                            <p:childTnLst>
                              <p:par>
                                <p:cTn id="23" presetID="45" presetClass="entr" presetSubtype="0" fill="hold" grpId="0" nodeType="afterEffect">
                                  <p:stCondLst>
                                    <p:cond delay="500"/>
                                  </p:stCondLst>
                                  <p:iterate type="lt">
                                    <p:tmPct val="10000"/>
                                  </p:iterate>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anim calcmode="lin" valueType="num">
                                      <p:cBhvr>
                                        <p:cTn id="26" dur="5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27" dur="5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par>
                          <p:cTn id="28" fill="hold">
                            <p:stCondLst>
                              <p:cond delay="15650"/>
                            </p:stCondLst>
                            <p:childTnLst>
                              <p:par>
                                <p:cTn id="29" presetID="45" presetClass="entr" presetSubtype="0" fill="hold" grpId="0" nodeType="afterEffect">
                                  <p:stCondLst>
                                    <p:cond delay="1000"/>
                                  </p:stCondLst>
                                  <p:iterate type="lt">
                                    <p:tmPct val="10000"/>
                                  </p:iterate>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anim calcmode="lin" valueType="num">
                                      <p:cBhvr>
                                        <p:cTn id="32" dur="5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33" dur="5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par>
                          <p:cTn id="34" fill="hold">
                            <p:stCondLst>
                              <p:cond delay="18450"/>
                            </p:stCondLst>
                            <p:childTnLst>
                              <p:par>
                                <p:cTn id="35" presetID="45" presetClass="entr" presetSubtype="0" fill="hold" grpId="0" nodeType="afterEffect">
                                  <p:stCondLst>
                                    <p:cond delay="1000"/>
                                  </p:stCondLst>
                                  <p:iterate type="lt">
                                    <p:tmPct val="10000"/>
                                  </p:iterate>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anim calcmode="lin" valueType="num">
                                      <p:cBhvr>
                                        <p:cTn id="38" dur="5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39" dur="5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343150"/>
            <a:ext cx="10515600" cy="3833812"/>
          </a:xfrm>
        </p:spPr>
        <p:txBody>
          <a:bodyPr/>
          <a:lstStyle/>
          <a:p>
            <a:r>
              <a:rPr lang="en-US" dirty="0" smtClean="0"/>
              <a:t>Pathways Community Hub</a:t>
            </a:r>
          </a:p>
          <a:p>
            <a:r>
              <a:rPr lang="en-US" dirty="0" smtClean="0"/>
              <a:t>Community Health Worker Training Program</a:t>
            </a:r>
          </a:p>
          <a:p>
            <a:r>
              <a:rPr lang="en-US" dirty="0" smtClean="0"/>
              <a:t>Health Systems Planning</a:t>
            </a:r>
          </a:p>
          <a:p>
            <a:r>
              <a:rPr lang="en-US" dirty="0" smtClean="0"/>
              <a:t>Patient Navigation for Access to Health Care</a:t>
            </a:r>
          </a:p>
          <a:p>
            <a:r>
              <a:rPr lang="en-US" dirty="0" smtClean="0"/>
              <a:t>Consulting</a:t>
            </a:r>
            <a:endParaRPr lang="en-US" dirty="0"/>
          </a:p>
        </p:txBody>
      </p:sp>
      <p:pic>
        <p:nvPicPr>
          <p:cNvPr id="4" name="Picture 3" descr="new logo.jpg"/>
          <p:cNvPicPr>
            <a:picLocks noChangeAspect="1"/>
          </p:cNvPicPr>
          <p:nvPr/>
        </p:nvPicPr>
        <p:blipFill>
          <a:blip r:embed="rId2" cstate="print"/>
          <a:stretch>
            <a:fillRect/>
          </a:stretch>
        </p:blipFill>
        <p:spPr>
          <a:xfrm>
            <a:off x="373789" y="6019471"/>
            <a:ext cx="905256" cy="588264"/>
          </a:xfrm>
          <a:prstGeom prst="rect">
            <a:avLst/>
          </a:prstGeom>
        </p:spPr>
      </p:pic>
      <p:sp>
        <p:nvSpPr>
          <p:cNvPr id="5" name="Rectangle 4"/>
          <p:cNvSpPr/>
          <p:nvPr/>
        </p:nvSpPr>
        <p:spPr>
          <a:xfrm>
            <a:off x="-357188" y="509885"/>
            <a:ext cx="8215313"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NEON Programs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after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nodeType="clickEffect">
                                  <p:stCondLst>
                                    <p:cond delay="0"/>
                                  </p:stCondLst>
                                  <p:iterate type="lt">
                                    <p:tmPct val="0"/>
                                  </p:iterate>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linds(vertical)">
                                      <p:cBhvr>
                                        <p:cTn id="14" dur="1000"/>
                                        <p:tgtEl>
                                          <p:spTgt spid="2">
                                            <p:txEl>
                                              <p:pRg st="0" end="0"/>
                                            </p:txEl>
                                          </p:spTgt>
                                        </p:tgtEl>
                                      </p:cBhvr>
                                    </p:animEffec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17" dur="50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50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19" dur="500"/>
                                        <p:tgtEl>
                                          <p:spTgt spid="2">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iterate type="lt">
                                    <p:tmPct val="0"/>
                                  </p:iterate>
                                  <p:childTnLst>
                                    <p:set>
                                      <p:cBhvr>
                                        <p:cTn id="23" dur="1" fill="hold">
                                          <p:stCondLst>
                                            <p:cond delay="0"/>
                                          </p:stCondLst>
                                        </p:cTn>
                                        <p:tgtEl>
                                          <p:spTgt spid="2">
                                            <p:txEl>
                                              <p:pRg st="1" end="1"/>
                                            </p:txEl>
                                          </p:spTgt>
                                        </p:tgtEl>
                                        <p:attrNameLst>
                                          <p:attrName>style.visibility</p:attrName>
                                        </p:attrNameLst>
                                      </p:cBhvr>
                                      <p:to>
                                        <p:strVal val="visible"/>
                                      </p:to>
                                    </p:set>
                                    <p:animEffect transition="in" filter="randombar(vertical)">
                                      <p:cBhvr>
                                        <p:cTn id="24" dur="1000"/>
                                        <p:tgtEl>
                                          <p:spTgt spid="2">
                                            <p:txEl>
                                              <p:pRg st="1" end="1"/>
                                            </p:txEl>
                                          </p:spTgt>
                                        </p:tgtEl>
                                      </p:cBhvr>
                                    </p:animEffect>
                                  </p:childTnLst>
                                </p:cTn>
                              </p:par>
                              <p:par>
                                <p:cTn id="25" presetID="27" presetClass="entr" presetSubtype="0" fill="hold" nodeType="withEffect">
                                  <p:stCondLst>
                                    <p:cond delay="0"/>
                                  </p:stCondLst>
                                  <p:iterate type="lt">
                                    <p:tmPct val="50000"/>
                                  </p:iterate>
                                  <p:childTnLst>
                                    <p:set>
                                      <p:cBhvr>
                                        <p:cTn id="26" dur="1" fill="hold">
                                          <p:stCondLst>
                                            <p:cond delay="0"/>
                                          </p:stCondLst>
                                        </p:cTn>
                                        <p:tgtEl>
                                          <p:spTgt spid="2">
                                            <p:txEl>
                                              <p:pRg st="1" end="1"/>
                                            </p:txEl>
                                          </p:spTgt>
                                        </p:tgtEl>
                                        <p:attrNameLst>
                                          <p:attrName>style.visibility</p:attrName>
                                        </p:attrNameLst>
                                      </p:cBhvr>
                                      <p:to>
                                        <p:strVal val="visible"/>
                                      </p:to>
                                    </p:set>
                                    <p:anim calcmode="discrete" valueType="clr">
                                      <p:cBhvr override="childStyle">
                                        <p:cTn id="27" dur="500"/>
                                        <p:tgtEl>
                                          <p:spTgt spid="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500"/>
                                        <p:tgtEl>
                                          <p:spTgt spid="2">
                                            <p:txEl>
                                              <p:pRg st="1" end="1"/>
                                            </p:txEl>
                                          </p:spTgt>
                                        </p:tgtEl>
                                        <p:attrNameLst>
                                          <p:attrName>fillcolor</p:attrName>
                                        </p:attrNameLst>
                                      </p:cBhvr>
                                      <p:tavLst>
                                        <p:tav tm="0">
                                          <p:val>
                                            <p:clrVal>
                                              <a:schemeClr val="accent2"/>
                                            </p:clrVal>
                                          </p:val>
                                        </p:tav>
                                        <p:tav tm="50000">
                                          <p:val>
                                            <p:clrVal>
                                              <a:schemeClr val="hlink"/>
                                            </p:clrVal>
                                          </p:val>
                                        </p:tav>
                                      </p:tavLst>
                                    </p:anim>
                                    <p:set>
                                      <p:cBhvr>
                                        <p:cTn id="29" dur="500"/>
                                        <p:tgtEl>
                                          <p:spTgt spid="2">
                                            <p:txEl>
                                              <p:pRg st="1" end="1"/>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5" fill="hold" nodeType="clickEffect">
                                  <p:stCondLst>
                                    <p:cond delay="0"/>
                                  </p:stCondLst>
                                  <p:iterate type="lt">
                                    <p:tmPct val="0"/>
                                  </p:iterate>
                                  <p:childTnLst>
                                    <p:set>
                                      <p:cBhvr>
                                        <p:cTn id="33" dur="1" fill="hold">
                                          <p:stCondLst>
                                            <p:cond delay="0"/>
                                          </p:stCondLst>
                                        </p:cTn>
                                        <p:tgtEl>
                                          <p:spTgt spid="2">
                                            <p:txEl>
                                              <p:pRg st="2" end="2"/>
                                            </p:txEl>
                                          </p:spTgt>
                                        </p:tgtEl>
                                        <p:attrNameLst>
                                          <p:attrName>style.visibility</p:attrName>
                                        </p:attrNameLst>
                                      </p:cBhvr>
                                      <p:to>
                                        <p:strVal val="visible"/>
                                      </p:to>
                                    </p:set>
                                    <p:animEffect transition="in" filter="blinds(vertical)">
                                      <p:cBhvr>
                                        <p:cTn id="34" dur="1000"/>
                                        <p:tgtEl>
                                          <p:spTgt spid="2">
                                            <p:txEl>
                                              <p:pRg st="2" end="2"/>
                                            </p:txEl>
                                          </p:spTgt>
                                        </p:tgtEl>
                                      </p:cBhvr>
                                    </p:animEffect>
                                  </p:childTnLst>
                                </p:cTn>
                              </p:par>
                              <p:par>
                                <p:cTn id="35" presetID="27" presetClass="entr" presetSubtype="0" fill="hold" nodeType="withEffect">
                                  <p:stCondLst>
                                    <p:cond delay="0"/>
                                  </p:stCondLst>
                                  <p:iterate type="lt">
                                    <p:tmPct val="50000"/>
                                  </p:iterate>
                                  <p:childTnLst>
                                    <p:set>
                                      <p:cBhvr>
                                        <p:cTn id="36" dur="1" fill="hold">
                                          <p:stCondLst>
                                            <p:cond delay="0"/>
                                          </p:stCondLst>
                                        </p:cTn>
                                        <p:tgtEl>
                                          <p:spTgt spid="2">
                                            <p:txEl>
                                              <p:pRg st="2" end="2"/>
                                            </p:txEl>
                                          </p:spTgt>
                                        </p:tgtEl>
                                        <p:attrNameLst>
                                          <p:attrName>style.visibility</p:attrName>
                                        </p:attrNameLst>
                                      </p:cBhvr>
                                      <p:to>
                                        <p:strVal val="visible"/>
                                      </p:to>
                                    </p:set>
                                    <p:anim calcmode="discrete" valueType="clr">
                                      <p:cBhvr override="childStyle">
                                        <p:cTn id="37" dur="500"/>
                                        <p:tgtEl>
                                          <p:spTgt spid="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500"/>
                                        <p:tgtEl>
                                          <p:spTgt spid="2">
                                            <p:txEl>
                                              <p:pRg st="2" end="2"/>
                                            </p:txEl>
                                          </p:spTgt>
                                        </p:tgtEl>
                                        <p:attrNameLst>
                                          <p:attrName>fillcolor</p:attrName>
                                        </p:attrNameLst>
                                      </p:cBhvr>
                                      <p:tavLst>
                                        <p:tav tm="0">
                                          <p:val>
                                            <p:clrVal>
                                              <a:schemeClr val="accent2"/>
                                            </p:clrVal>
                                          </p:val>
                                        </p:tav>
                                        <p:tav tm="50000">
                                          <p:val>
                                            <p:clrVal>
                                              <a:schemeClr val="hlink"/>
                                            </p:clrVal>
                                          </p:val>
                                        </p:tav>
                                      </p:tavLst>
                                    </p:anim>
                                    <p:set>
                                      <p:cBhvr>
                                        <p:cTn id="39" dur="500"/>
                                        <p:tgtEl>
                                          <p:spTgt spid="2">
                                            <p:txEl>
                                              <p:pRg st="2" end="2"/>
                                            </p:tx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nodeType="clickEffect">
                                  <p:stCondLst>
                                    <p:cond delay="0"/>
                                  </p:stCondLst>
                                  <p:iterate type="lt">
                                    <p:tmPct val="0"/>
                                  </p:iterate>
                                  <p:childTnLst>
                                    <p:set>
                                      <p:cBhvr>
                                        <p:cTn id="43" dur="1" fill="hold">
                                          <p:stCondLst>
                                            <p:cond delay="0"/>
                                          </p:stCondLst>
                                        </p:cTn>
                                        <p:tgtEl>
                                          <p:spTgt spid="2">
                                            <p:txEl>
                                              <p:pRg st="3" end="3"/>
                                            </p:txEl>
                                          </p:spTgt>
                                        </p:tgtEl>
                                        <p:attrNameLst>
                                          <p:attrName>style.visibility</p:attrName>
                                        </p:attrNameLst>
                                      </p:cBhvr>
                                      <p:to>
                                        <p:strVal val="visible"/>
                                      </p:to>
                                    </p:set>
                                    <p:animEffect transition="in" filter="randombar(vertical)">
                                      <p:cBhvr>
                                        <p:cTn id="44" dur="1000"/>
                                        <p:tgtEl>
                                          <p:spTgt spid="2">
                                            <p:txEl>
                                              <p:pRg st="3" end="3"/>
                                            </p:txEl>
                                          </p:spTgt>
                                        </p:tgtEl>
                                      </p:cBhvr>
                                    </p:animEffect>
                                  </p:childTnLst>
                                </p:cTn>
                              </p:par>
                              <p:par>
                                <p:cTn id="45" presetID="27" presetClass="entr" presetSubtype="0" fill="hold" nodeType="withEffect">
                                  <p:stCondLst>
                                    <p:cond delay="0"/>
                                  </p:stCondLst>
                                  <p:iterate type="lt">
                                    <p:tmPct val="50000"/>
                                  </p:iterate>
                                  <p:childTnLst>
                                    <p:set>
                                      <p:cBhvr>
                                        <p:cTn id="46"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47" dur="50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50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49" dur="500"/>
                                        <p:tgtEl>
                                          <p:spTgt spid="2">
                                            <p:txEl>
                                              <p:pRg st="3" end="3"/>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5" fill="hold" nodeType="clickEffect">
                                  <p:stCondLst>
                                    <p:cond delay="0"/>
                                  </p:stCondLst>
                                  <p:iterate type="lt">
                                    <p:tmPct val="0"/>
                                  </p:iterate>
                                  <p:childTnLst>
                                    <p:set>
                                      <p:cBhvr>
                                        <p:cTn id="53" dur="1" fill="hold">
                                          <p:stCondLst>
                                            <p:cond delay="0"/>
                                          </p:stCondLst>
                                        </p:cTn>
                                        <p:tgtEl>
                                          <p:spTgt spid="2">
                                            <p:txEl>
                                              <p:pRg st="4" end="4"/>
                                            </p:txEl>
                                          </p:spTgt>
                                        </p:tgtEl>
                                        <p:attrNameLst>
                                          <p:attrName>style.visibility</p:attrName>
                                        </p:attrNameLst>
                                      </p:cBhvr>
                                      <p:to>
                                        <p:strVal val="visible"/>
                                      </p:to>
                                    </p:set>
                                    <p:animEffect transition="in" filter="blinds(vertical)">
                                      <p:cBhvr>
                                        <p:cTn id="54" dur="1000"/>
                                        <p:tgtEl>
                                          <p:spTgt spid="2">
                                            <p:txEl>
                                              <p:pRg st="4" end="4"/>
                                            </p:txEl>
                                          </p:spTgt>
                                        </p:tgtEl>
                                      </p:cBhvr>
                                    </p:animEffect>
                                  </p:childTnLst>
                                </p:cTn>
                              </p:par>
                              <p:par>
                                <p:cTn id="55" presetID="27" presetClass="entr" presetSubtype="0" fill="hold" nodeType="withEffect">
                                  <p:stCondLst>
                                    <p:cond delay="0"/>
                                  </p:stCondLst>
                                  <p:iterate type="lt">
                                    <p:tmPct val="50000"/>
                                  </p:iterate>
                                  <p:childTnLst>
                                    <p:set>
                                      <p:cBhvr>
                                        <p:cTn id="56" dur="1" fill="hold">
                                          <p:stCondLst>
                                            <p:cond delay="0"/>
                                          </p:stCondLst>
                                        </p:cTn>
                                        <p:tgtEl>
                                          <p:spTgt spid="2">
                                            <p:txEl>
                                              <p:pRg st="4" end="4"/>
                                            </p:txEl>
                                          </p:spTgt>
                                        </p:tgtEl>
                                        <p:attrNameLst>
                                          <p:attrName>style.visibility</p:attrName>
                                        </p:attrNameLst>
                                      </p:cBhvr>
                                      <p:to>
                                        <p:strVal val="visible"/>
                                      </p:to>
                                    </p:set>
                                    <p:anim calcmode="discrete" valueType="clr">
                                      <p:cBhvr override="childStyle">
                                        <p:cTn id="57" dur="500"/>
                                        <p:tgtEl>
                                          <p:spTgt spid="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8" dur="500"/>
                                        <p:tgtEl>
                                          <p:spTgt spid="2">
                                            <p:txEl>
                                              <p:pRg st="4" end="4"/>
                                            </p:txEl>
                                          </p:spTgt>
                                        </p:tgtEl>
                                        <p:attrNameLst>
                                          <p:attrName>fillcolor</p:attrName>
                                        </p:attrNameLst>
                                      </p:cBhvr>
                                      <p:tavLst>
                                        <p:tav tm="0">
                                          <p:val>
                                            <p:clrVal>
                                              <a:schemeClr val="accent2"/>
                                            </p:clrVal>
                                          </p:val>
                                        </p:tav>
                                        <p:tav tm="50000">
                                          <p:val>
                                            <p:clrVal>
                                              <a:schemeClr val="hlink"/>
                                            </p:clrVal>
                                          </p:val>
                                        </p:tav>
                                      </p:tavLst>
                                    </p:anim>
                                    <p:set>
                                      <p:cBhvr>
                                        <p:cTn id="59" dur="500"/>
                                        <p:tgtEl>
                                          <p:spTgt spid="2">
                                            <p:txEl>
                                              <p:pRg st="4" end="4"/>
                                            </p:txEl>
                                          </p:spTgt>
                                        </p:tgtEl>
                                        <p:attrNameLst>
                                          <p:attrName>fill.type</p:attrName>
                                        </p:attrNameLst>
                                      </p:cBhvr>
                                      <p:to>
                                        <p:strVal val="solid"/>
                                      </p:to>
                                    </p:set>
                                  </p:childTnLst>
                                </p:cTn>
                              </p:par>
                            </p:childTnLst>
                          </p:cTn>
                        </p:par>
                        <p:par>
                          <p:cTn id="60" fill="hold">
                            <p:stCondLst>
                              <p:cond delay="2750"/>
                            </p:stCondLst>
                            <p:childTnLst>
                              <p:par>
                                <p:cTn id="61" presetID="28" presetClass="emph" presetSubtype="0" fill="hold" grpId="0" nodeType="afterEffect">
                                  <p:stCondLst>
                                    <p:cond delay="500"/>
                                  </p:stCondLst>
                                  <p:iterate type="lt">
                                    <p:tmPct val="10000"/>
                                  </p:iterate>
                                  <p:childTnLst>
                                    <p:animClr clrSpc="rgb">
                                      <p:cBhvr override="childStyle">
                                        <p:cTn id="62" dur="2000" fill="hold"/>
                                        <p:tgtEl>
                                          <p:spTgt spid="5"/>
                                        </p:tgtEl>
                                        <p:attrNameLst>
                                          <p:attrName>style.color</p:attrName>
                                        </p:attrNameLst>
                                      </p:cBhvr>
                                      <p:to>
                                        <a:srgbClr val="B44630"/>
                                      </p:to>
                                    </p:animClr>
                                    <p:animClr clrSpc="rgb">
                                      <p:cBhvr>
                                        <p:cTn id="63" dur="2000" fill="hold"/>
                                        <p:tgtEl>
                                          <p:spTgt spid="5"/>
                                        </p:tgtEl>
                                        <p:attrNameLst>
                                          <p:attrName>fillcolor</p:attrName>
                                        </p:attrNameLst>
                                      </p:cBhvr>
                                      <p:to>
                                        <a:srgbClr val="B44630"/>
                                      </p:to>
                                    </p:animClr>
                                    <p:set>
                                      <p:cBhvr>
                                        <p:cTn id="64" dur="2000" fill="hold"/>
                                        <p:tgtEl>
                                          <p:spTgt spid="5"/>
                                        </p:tgtEl>
                                        <p:attrNameLst>
                                          <p:attrName>fill.type</p:attrName>
                                        </p:attrNameLst>
                                      </p:cBhvr>
                                      <p:to>
                                        <p:strVal val="solid"/>
                                      </p:to>
                                    </p:set>
                                    <p:anim to="1.5" calcmode="lin" valueType="num">
                                      <p:cBhvr override="childStyle">
                                        <p:cTn id="65" dur="2000" fill="hold"/>
                                        <p:tgtEl>
                                          <p:spTgt spid="5"/>
                                        </p:tgtEl>
                                        <p:attrNameLst>
                                          <p:attrName>style.fontSize</p:attrName>
                                        </p:attrNameLst>
                                      </p:cBhvr>
                                    </p:anim>
                                  </p:childTnLst>
                                </p:cTn>
                              </p:par>
                            </p:childTnLst>
                          </p:cTn>
                        </p:par>
                        <p:par>
                          <p:cTn id="66" fill="hold">
                            <p:stCondLst>
                              <p:cond delay="7450"/>
                            </p:stCondLst>
                            <p:childTnLst>
                              <p:par>
                                <p:cTn id="67" presetID="34" presetClass="exit" presetSubtype="0" fill="hold" grpId="3" nodeType="afterEffect">
                                  <p:stCondLst>
                                    <p:cond delay="2000"/>
                                  </p:stCondLst>
                                  <p:iterate type="lt">
                                    <p:tmPct val="0"/>
                                  </p:iterate>
                                  <p:childTnLst>
                                    <p:anim from="(ppt_x)" to="(ppt_x+1)" calcmode="lin" valueType="num">
                                      <p:cBhvr>
                                        <p:cTn id="68" dur="3000">
                                          <p:stCondLst>
                                            <p:cond delay="0"/>
                                          </p:stCondLst>
                                        </p:cTn>
                                        <p:tgtEl>
                                          <p:spTgt spid="5"/>
                                        </p:tgtEl>
                                        <p:attrNameLst>
                                          <p:attrName>ppt_x</p:attrName>
                                        </p:attrNameLst>
                                      </p:cBhvr>
                                    </p:anim>
                                    <p:anim from="0" to="-1.0" calcmode="lin" valueType="num">
                                      <p:cBhvr>
                                        <p:cTn id="69" dur="600" accel="50000">
                                          <p:stCondLst>
                                            <p:cond delay="0"/>
                                          </p:stCondLst>
                                        </p:cTn>
                                        <p:tgtEl>
                                          <p:spTgt spid="5"/>
                                        </p:tgtEl>
                                        <p:attrNameLst>
                                          <p:attrName>xshear</p:attrName>
                                        </p:attrNameLst>
                                      </p:cBhvr>
                                    </p:anim>
                                    <p:set>
                                      <p:cBhvr>
                                        <p:cTn id="70" dur="2400">
                                          <p:stCondLst>
                                            <p:cond delay="600"/>
                                          </p:stCondLst>
                                        </p:cTn>
                                        <p:tgtEl>
                                          <p:spTgt spid="5"/>
                                        </p:tgtEl>
                                        <p:attrNameLst>
                                          <p:attrName>xshear</p:attrName>
                                        </p:attrNameLst>
                                      </p:cBhvr>
                                      <p:to>
                                        <p:strVal val="-1.0"/>
                                      </p:to>
                                    </p:set>
                                    <p:set>
                                      <p:cBhvr>
                                        <p:cTn id="71"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57188" y="871538"/>
            <a:ext cx="11458575" cy="5000625"/>
          </a:xfrm>
          <a:prstGeom prst="roundRect">
            <a:avLst/>
          </a:prstGeom>
          <a:solidFill>
            <a:schemeClr val="tx1">
              <a:lumMod val="65000"/>
              <a:lumOff val="35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31850" y="685798"/>
            <a:ext cx="10515600" cy="1371601"/>
          </a:xfrm>
        </p:spPr>
        <p:txBody>
          <a:bodyPr>
            <a:normAutofit/>
          </a:bodyPr>
          <a:lstStyle/>
          <a:p>
            <a:pPr algn="ctr"/>
            <a:r>
              <a:rPr lang="en-US" dirty="0" smtClean="0">
                <a:effectLst>
                  <a:outerShdw blurRad="50800" dist="38100" dir="2700000" sx="99000" sy="99000" algn="tl" rotWithShape="0">
                    <a:schemeClr val="accent6">
                      <a:lumMod val="60000"/>
                      <a:lumOff val="40000"/>
                      <a:alpha val="40000"/>
                    </a:schemeClr>
                  </a:outerShdw>
                </a:effectLst>
              </a:rPr>
              <a:t>Goal of Session:</a:t>
            </a:r>
            <a:endParaRPr lang="en-US" dirty="0">
              <a:effectLst>
                <a:outerShdw blurRad="50800" dist="38100" dir="2700000" sx="99000" sy="99000" algn="tl" rotWithShape="0">
                  <a:schemeClr val="accent6">
                    <a:lumMod val="60000"/>
                    <a:lumOff val="40000"/>
                    <a:alpha val="40000"/>
                  </a:schemeClr>
                </a:outerShdw>
              </a:effectLst>
            </a:endParaRPr>
          </a:p>
        </p:txBody>
      </p:sp>
      <p:pic>
        <p:nvPicPr>
          <p:cNvPr id="4" name="Picture 3" descr="new logo.jpg"/>
          <p:cNvPicPr>
            <a:picLocks noChangeAspect="1"/>
          </p:cNvPicPr>
          <p:nvPr/>
        </p:nvPicPr>
        <p:blipFill>
          <a:blip r:embed="rId2" cstate="print"/>
          <a:stretch>
            <a:fillRect/>
          </a:stretch>
        </p:blipFill>
        <p:spPr>
          <a:xfrm>
            <a:off x="135201" y="6128439"/>
            <a:ext cx="905256" cy="588264"/>
          </a:xfrm>
          <a:prstGeom prst="rect">
            <a:avLst/>
          </a:prstGeom>
        </p:spPr>
      </p:pic>
      <p:sp>
        <p:nvSpPr>
          <p:cNvPr id="7" name="Rectangle 6"/>
          <p:cNvSpPr/>
          <p:nvPr/>
        </p:nvSpPr>
        <p:spPr>
          <a:xfrm>
            <a:off x="379535" y="2300287"/>
            <a:ext cx="11432938" cy="3046988"/>
          </a:xfrm>
          <a:prstGeom prst="rect">
            <a:avLst/>
          </a:prstGeom>
          <a:noFill/>
        </p:spPr>
        <p:txBody>
          <a:bodyPr wrap="square" lIns="91440" tIns="45720" rIns="91440" bIns="45720">
            <a:spAutoFit/>
          </a:bodyPr>
          <a:lstStyle/>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Build Momentum and Support for your network by translating grant outcome data into meaningful strategic outcomes.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228" fill="hold">
                                          <p:stCondLst>
                                            <p:cond delay="0"/>
                                          </p:stCondLst>
                                        </p:cTn>
                                        <p:tgtEl>
                                          <p:spTgt spid="3"/>
                                        </p:tgtEl>
                                        <p:attrNameLst>
                                          <p:attrName>style.rotation</p:attrName>
                                        </p:attrNameLst>
                                      </p:cBhvr>
                                      <p:to>
                                        <p:strVal val="-45.0"/>
                                      </p:to>
                                    </p:set>
                                    <p:anim calcmode="lin" valueType="num">
                                      <p:cBhvr>
                                        <p:cTn id="8" dur="228" fill="hold">
                                          <p:stCondLst>
                                            <p:cond delay="228"/>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750"/>
                            </p:stCondLst>
                            <p:childTnLst>
                              <p:par>
                                <p:cTn id="13" presetID="9" presetClass="entr" presetSubtype="0" fill="hold" grpId="0" nodeType="afterEffect">
                                  <p:stCondLst>
                                    <p:cond delay="0"/>
                                  </p:stCondLst>
                                  <p:iterate type="lt">
                                    <p:tmPct val="0"/>
                                  </p:iterate>
                                  <p:childTnLst>
                                    <p:set>
                                      <p:cBhvr>
                                        <p:cTn id="14" dur="1" fill="hold">
                                          <p:stCondLst>
                                            <p:cond delay="0"/>
                                          </p:stCondLst>
                                        </p:cTn>
                                        <p:tgtEl>
                                          <p:spTgt spid="7"/>
                                        </p:tgtEl>
                                        <p:attrNameLst>
                                          <p:attrName>style.visibility</p:attrName>
                                        </p:attrNameLst>
                                      </p:cBhvr>
                                      <p:to>
                                        <p:strVal val="visible"/>
                                      </p:to>
                                    </p:set>
                                    <p:animEffect transition="in" filter="dissolve">
                                      <p:cBhvr>
                                        <p:cTn id="15" dur="1000"/>
                                        <p:tgtEl>
                                          <p:spTgt spid="7"/>
                                        </p:tgtEl>
                                      </p:cBhvr>
                                    </p:animEffect>
                                  </p:childTnLst>
                                </p:cTn>
                              </p:par>
                              <p:par>
                                <p:cTn id="16" presetID="33" presetClass="emph" presetSubtype="0" fill="remove" grpId="0" nodeType="withEffect">
                                  <p:stCondLst>
                                    <p:cond delay="0"/>
                                  </p:stCondLst>
                                  <p:childTnLst>
                                    <p:animClr clrSpc="rgb">
                                      <p:cBhvr override="childStyle">
                                        <p:cTn id="17" dur="2500" accel="50000" autoRev="1" fill="hold" tmFilter="0, 0; .33333, 1; 1, 1">
                                          <p:stCondLst>
                                            <p:cond delay="0"/>
                                          </p:stCondLst>
                                        </p:cTn>
                                        <p:tgtEl>
                                          <p:spTgt spid="8"/>
                                        </p:tgtEl>
                                        <p:attrNameLst>
                                          <p:attrName>style.color</p:attrName>
                                        </p:attrNameLst>
                                      </p:cBhvr>
                                      <p:to>
                                        <a:schemeClr val="accent2"/>
                                      </p:to>
                                    </p:animClr>
                                    <p:animClr clrSpc="rgb">
                                      <p:cBhvr>
                                        <p:cTn id="18" dur="2500" accel="50000" autoRev="1" fill="hold" tmFilter="0, 0; .33333, 1; 1, 1">
                                          <p:stCondLst>
                                            <p:cond delay="0"/>
                                          </p:stCondLst>
                                        </p:cTn>
                                        <p:tgtEl>
                                          <p:spTgt spid="8"/>
                                        </p:tgtEl>
                                        <p:attrNameLst>
                                          <p:attrName>fillcolor</p:attrName>
                                        </p:attrNameLst>
                                      </p:cBhvr>
                                      <p:to>
                                        <a:schemeClr val="accent2"/>
                                      </p:to>
                                    </p:animClr>
                                    <p:set>
                                      <p:cBhvr>
                                        <p:cTn id="19" dur="5000" fill="hold"/>
                                        <p:tgtEl>
                                          <p:spTgt spid="8"/>
                                        </p:tgtEl>
                                        <p:attrNameLst>
                                          <p:attrName>fill.type</p:attrName>
                                        </p:attrNameLst>
                                      </p:cBhvr>
                                      <p:to>
                                        <p:strVal val="solid"/>
                                      </p:to>
                                    </p:set>
                                    <p:set>
                                      <p:cBhvr>
                                        <p:cTn id="20" dur="5000" fill="hold"/>
                                        <p:tgtEl>
                                          <p:spTgt spid="8"/>
                                        </p:tgtEl>
                                        <p:attrNameLst>
                                          <p:attrName>fill.on</p:attrName>
                                        </p:attrNameLst>
                                      </p:cBhvr>
                                      <p:to>
                                        <p:strVal val="true"/>
                                      </p:to>
                                    </p:set>
                                    <p:animScale>
                                      <p:cBhvr>
                                        <p:cTn id="21" dur="2500" accel="50000" autoRev="1" fill="hold" tmFilter="0, 0; .33333, 1; 1, 1">
                                          <p:stCondLst>
                                            <p:cond delay="0"/>
                                          </p:stCondLst>
                                        </p:cTn>
                                        <p:tgtEl>
                                          <p:spTgt spid="8"/>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4375" y="1825625"/>
            <a:ext cx="10639425" cy="4351338"/>
          </a:xfrm>
        </p:spPr>
        <p:txBody>
          <a:bodyPr/>
          <a:lstStyle/>
          <a:p>
            <a:pPr>
              <a:buNone/>
            </a:pPr>
            <a:r>
              <a:rPr lang="en-US" b="1" dirty="0" smtClean="0"/>
              <a:t>1.) Identify sources of existing grant outcome data </a:t>
            </a:r>
            <a:r>
              <a:rPr lang="en-US" b="1" dirty="0" smtClean="0">
                <a:ln>
                  <a:solidFill>
                    <a:schemeClr val="accent1">
                      <a:shade val="50000"/>
                    </a:schemeClr>
                  </a:solidFill>
                </a:ln>
                <a:effectLst>
                  <a:outerShdw blurRad="50800" dist="38100" dir="16200000" rotWithShape="0">
                    <a:schemeClr val="bg1">
                      <a:alpha val="40000"/>
                    </a:schemeClr>
                  </a:outerShdw>
                </a:effectLst>
              </a:rPr>
              <a:t>and</a:t>
            </a:r>
            <a:r>
              <a:rPr lang="en-US" b="1" dirty="0" smtClean="0"/>
              <a:t> tie grant outcomes to network strategic plan goals;</a:t>
            </a:r>
          </a:p>
          <a:p>
            <a:pPr>
              <a:buNone/>
            </a:pPr>
            <a:r>
              <a:rPr lang="en-US" b="1" dirty="0" smtClean="0"/>
              <a:t>2.) Translate grant outcome data into doable return on investment calculations relevant to the network’s local partners;</a:t>
            </a:r>
          </a:p>
          <a:p>
            <a:pPr>
              <a:buNone/>
            </a:pPr>
            <a:r>
              <a:rPr lang="en-US" b="1" dirty="0" smtClean="0"/>
              <a:t>3.) Refine network outcome data presentations to meet the interests of various local audiences;</a:t>
            </a:r>
          </a:p>
          <a:p>
            <a:pPr>
              <a:buNone/>
            </a:pPr>
            <a:r>
              <a:rPr lang="en-US" b="1" dirty="0" smtClean="0"/>
              <a:t>4.) Utilize network outcomes to build momentum and cohesiveness of the network.</a:t>
            </a:r>
          </a:p>
          <a:p>
            <a:pPr>
              <a:buNone/>
            </a:pPr>
            <a:endParaRPr lang="en-US" b="1" dirty="0"/>
          </a:p>
        </p:txBody>
      </p:sp>
      <p:pic>
        <p:nvPicPr>
          <p:cNvPr id="4" name="Picture 3" descr="new logo.jpg"/>
          <p:cNvPicPr>
            <a:picLocks noChangeAspect="1"/>
          </p:cNvPicPr>
          <p:nvPr/>
        </p:nvPicPr>
        <p:blipFill>
          <a:blip r:embed="rId3" cstate="print"/>
          <a:stretch>
            <a:fillRect/>
          </a:stretch>
        </p:blipFill>
        <p:spPr>
          <a:xfrm>
            <a:off x="287601" y="5997811"/>
            <a:ext cx="905256" cy="588264"/>
          </a:xfrm>
          <a:prstGeom prst="rect">
            <a:avLst/>
          </a:prstGeom>
        </p:spPr>
      </p:pic>
      <p:sp>
        <p:nvSpPr>
          <p:cNvPr id="5" name="Rectangle 4"/>
          <p:cNvSpPr/>
          <p:nvPr/>
        </p:nvSpPr>
        <p:spPr>
          <a:xfrm>
            <a:off x="2743200" y="467022"/>
            <a:ext cx="6839881" cy="923330"/>
          </a:xfrm>
          <a:prstGeom prst="rect">
            <a:avLst/>
          </a:prstGeom>
          <a:noFill/>
        </p:spPr>
        <p:txBody>
          <a:bodyPr wrap="square" lIns="0" tIns="45720" rIns="91440" bIns="45720">
            <a:spAutoFit/>
            <a:scene3d>
              <a:camera prst="orthographicFront"/>
              <a:lightRig rig="soft" dir="tl">
                <a:rot lat="0" lon="0" rev="0"/>
              </a:lightRig>
            </a:scene3d>
            <a:sp3d contourW="25400" prstMaterial="matte">
              <a:bevelT w="25400" h="55880" prst="artDeco"/>
              <a:contourClr>
                <a:schemeClr val="accent4">
                  <a:lumMod val="20000"/>
                  <a:lumOff val="80000"/>
                </a:schemeClr>
              </a:contourClr>
            </a:sp3d>
          </a:bodyPr>
          <a:lstStyle/>
          <a:p>
            <a:pPr algn="ctr"/>
            <a:r>
              <a:rPr lang="en-US" sz="5400" b="1" cap="none" spc="50" dirty="0" smtClean="0">
                <a:ln w="11430">
                  <a:solidFill>
                    <a:schemeClr val="tx2">
                      <a:lumMod val="20000"/>
                      <a:lumOff val="80000"/>
                      <a:alpha val="20000"/>
                    </a:schemeClr>
                  </a:solidFill>
                </a:ln>
                <a:gradFill>
                  <a:gsLst>
                    <a:gs pos="25000">
                      <a:schemeClr val="accent2">
                        <a:satMod val="155000"/>
                      </a:schemeClr>
                    </a:gs>
                    <a:gs pos="100000">
                      <a:schemeClr val="accent2">
                        <a:shade val="45000"/>
                        <a:satMod val="165000"/>
                      </a:schemeClr>
                    </a:gs>
                  </a:gsLst>
                  <a:lin ang="5400000"/>
                </a:gradFill>
                <a:effectLst>
                  <a:outerShdw blurRad="1054100" dist="50800" dir="5400000" algn="tl" rotWithShape="0">
                    <a:schemeClr val="accent4">
                      <a:lumMod val="60000"/>
                      <a:lumOff val="40000"/>
                      <a:alpha val="42000"/>
                    </a:schemeClr>
                  </a:outerShdw>
                </a:effectLst>
              </a:rPr>
              <a:t>Session</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1054100" dist="50800" dir="5400000" algn="tl" rotWithShape="0">
                    <a:schemeClr val="accent4">
                      <a:lumMod val="60000"/>
                      <a:lumOff val="40000"/>
                      <a:alpha val="42000"/>
                    </a:schemeClr>
                  </a:outerShdw>
                </a:effectLst>
              </a:rPr>
              <a:t> Objectives: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1054100" dist="50800" dir="5400000" algn="tl" rotWithShape="0">
                  <a:schemeClr val="accent4">
                    <a:lumMod val="60000"/>
                    <a:lumOff val="40000"/>
                    <a:alpha val="42000"/>
                  </a:scheme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850"/>
                            </p:stCondLst>
                            <p:childTnLst>
                              <p:par>
                                <p:cTn id="12" presetID="34" presetClass="entr" presetSubtype="0" fill="hold" nodeType="afterEffect">
                                  <p:stCondLst>
                                    <p:cond delay="1500"/>
                                  </p:stCondLst>
                                  <p:iterate type="lt">
                                    <p:tmPct val="0"/>
                                  </p:iterate>
                                  <p:childTnLst>
                                    <p:set>
                                      <p:cBhvr>
                                        <p:cTn id="13" dur="1" fill="hold">
                                          <p:stCondLst>
                                            <p:cond delay="0"/>
                                          </p:stCondLst>
                                        </p:cTn>
                                        <p:tgtEl>
                                          <p:spTgt spid="2">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2">
                                            <p:txEl>
                                              <p:pRg st="0" end="0"/>
                                            </p:txEl>
                                          </p:spTgt>
                                        </p:tgtEl>
                                        <p:attrNameLst>
                                          <p:attrName>ppt_x</p:attrName>
                                        </p:attrNameLst>
                                      </p:cBhvr>
                                    </p:anim>
                                    <p:anim from="0" to="-1.0" calcmode="lin" valueType="num">
                                      <p:cBhvr>
                                        <p:cTn id="15" dur="200" decel="50000" autoRev="1" fill="hold">
                                          <p:stCondLst>
                                            <p:cond delay="600"/>
                                          </p:stCondLst>
                                        </p:cTn>
                                        <p:tgtEl>
                                          <p:spTgt spid="2">
                                            <p:txEl>
                                              <p:pRg st="0" end="0"/>
                                            </p:txEl>
                                          </p:spTgt>
                                        </p:tgtEl>
                                        <p:attrNameLst>
                                          <p:attrName>xshear</p:attrName>
                                        </p:attrNameLst>
                                      </p:cBhvr>
                                    </p:anim>
                                    <p:animScale>
                                      <p:cBhvr>
                                        <p:cTn id="16" dur="200" decel="100000" autoRev="1" fill="hold">
                                          <p:stCondLst>
                                            <p:cond delay="600"/>
                                          </p:stCondLst>
                                        </p:cTn>
                                        <p:tgtEl>
                                          <p:spTgt spid="2">
                                            <p:txEl>
                                              <p:pRg st="0" end="0"/>
                                            </p:txEl>
                                          </p:spTgt>
                                        </p:tgtEl>
                                      </p:cBhvr>
                                      <p:from x="100000" y="100000"/>
                                      <p:to x="80000" y="100000"/>
                                    </p:animScale>
                                    <p:anim by="(#ppt_h/3+#ppt_w*0.1)" calcmode="lin" valueType="num">
                                      <p:cBhvr additive="sum">
                                        <p:cTn id="17" dur="200" decel="100000" autoRev="1" fill="hold">
                                          <p:stCondLst>
                                            <p:cond delay="600"/>
                                          </p:stCondLst>
                                        </p:cTn>
                                        <p:tgtEl>
                                          <p:spTgt spid="2">
                                            <p:txEl>
                                              <p:pRg st="0" end="0"/>
                                            </p:txEl>
                                          </p:spTgt>
                                        </p:tgtEl>
                                        <p:attrNameLst>
                                          <p:attrName>ppt_x</p:attrName>
                                        </p:attrNameLst>
                                      </p:cBhvr>
                                    </p:anim>
                                  </p:childTnLst>
                                </p:cTn>
                              </p:par>
                            </p:childTnLst>
                          </p:cTn>
                        </p:par>
                        <p:par>
                          <p:cTn id="18" fill="hold">
                            <p:stCondLst>
                              <p:cond delay="4350"/>
                            </p:stCondLst>
                            <p:childTnLst>
                              <p:par>
                                <p:cTn id="19" presetID="34" presetClass="entr" presetSubtype="0" fill="hold" nodeType="afterEffect">
                                  <p:stCondLst>
                                    <p:cond delay="7000"/>
                                  </p:stCondLst>
                                  <p:iterate type="lt">
                                    <p:tmPct val="0"/>
                                  </p:iterate>
                                  <p:childTnLst>
                                    <p:set>
                                      <p:cBhvr>
                                        <p:cTn id="20" dur="1" fill="hold">
                                          <p:stCondLst>
                                            <p:cond delay="0"/>
                                          </p:stCondLst>
                                        </p:cTn>
                                        <p:tgtEl>
                                          <p:spTgt spid="2">
                                            <p:txEl>
                                              <p:pRg st="1" end="1"/>
                                            </p:txEl>
                                          </p:spTgt>
                                        </p:tgtEl>
                                        <p:attrNameLst>
                                          <p:attrName>style.visibility</p:attrName>
                                        </p:attrNameLst>
                                      </p:cBhvr>
                                      <p:to>
                                        <p:strVal val="visible"/>
                                      </p:to>
                                    </p:set>
                                    <p:anim from="(-#ppt_w/2)" to="(#ppt_x)" calcmode="lin" valueType="num">
                                      <p:cBhvr>
                                        <p:cTn id="21" dur="600" fill="hold">
                                          <p:stCondLst>
                                            <p:cond delay="0"/>
                                          </p:stCondLst>
                                        </p:cTn>
                                        <p:tgtEl>
                                          <p:spTgt spid="2">
                                            <p:txEl>
                                              <p:pRg st="1" end="1"/>
                                            </p:txEl>
                                          </p:spTgt>
                                        </p:tgtEl>
                                        <p:attrNameLst>
                                          <p:attrName>ppt_x</p:attrName>
                                        </p:attrNameLst>
                                      </p:cBhvr>
                                    </p:anim>
                                    <p:anim from="0" to="-1.0" calcmode="lin" valueType="num">
                                      <p:cBhvr>
                                        <p:cTn id="22" dur="200" decel="50000" autoRev="1" fill="hold">
                                          <p:stCondLst>
                                            <p:cond delay="600"/>
                                          </p:stCondLst>
                                        </p:cTn>
                                        <p:tgtEl>
                                          <p:spTgt spid="2">
                                            <p:txEl>
                                              <p:pRg st="1" end="1"/>
                                            </p:txEl>
                                          </p:spTgt>
                                        </p:tgtEl>
                                        <p:attrNameLst>
                                          <p:attrName>xshear</p:attrName>
                                        </p:attrNameLst>
                                      </p:cBhvr>
                                    </p:anim>
                                    <p:animScale>
                                      <p:cBhvr>
                                        <p:cTn id="23" dur="200" decel="100000" autoRev="1" fill="hold">
                                          <p:stCondLst>
                                            <p:cond delay="600"/>
                                          </p:stCondLst>
                                        </p:cTn>
                                        <p:tgtEl>
                                          <p:spTgt spid="2">
                                            <p:txEl>
                                              <p:pRg st="1" end="1"/>
                                            </p:txEl>
                                          </p:spTgt>
                                        </p:tgtEl>
                                      </p:cBhvr>
                                      <p:from x="100000" y="100000"/>
                                      <p:to x="80000" y="100000"/>
                                    </p:animScale>
                                    <p:anim by="(#ppt_h/3+#ppt_w*0.1)" calcmode="lin" valueType="num">
                                      <p:cBhvr additive="sum">
                                        <p:cTn id="24" dur="200" decel="100000" autoRev="1" fill="hold">
                                          <p:stCondLst>
                                            <p:cond delay="600"/>
                                          </p:stCondLst>
                                        </p:cTn>
                                        <p:tgtEl>
                                          <p:spTgt spid="2">
                                            <p:txEl>
                                              <p:pRg st="1" end="1"/>
                                            </p:txEl>
                                          </p:spTgt>
                                        </p:tgtEl>
                                        <p:attrNameLst>
                                          <p:attrName>ppt_x</p:attrName>
                                        </p:attrNameLst>
                                      </p:cBhvr>
                                    </p:anim>
                                  </p:childTnLst>
                                </p:cTn>
                              </p:par>
                            </p:childTnLst>
                          </p:cTn>
                        </p:par>
                        <p:par>
                          <p:cTn id="25" fill="hold">
                            <p:stCondLst>
                              <p:cond delay="12350"/>
                            </p:stCondLst>
                            <p:childTnLst>
                              <p:par>
                                <p:cTn id="26" presetID="34" presetClass="entr" presetSubtype="0" fill="hold" nodeType="afterEffect">
                                  <p:stCondLst>
                                    <p:cond delay="8500"/>
                                  </p:stCondLst>
                                  <p:iterate type="lt">
                                    <p:tmPct val="0"/>
                                  </p:iterate>
                                  <p:childTnLst>
                                    <p:set>
                                      <p:cBhvr>
                                        <p:cTn id="27" dur="1" fill="hold">
                                          <p:stCondLst>
                                            <p:cond delay="0"/>
                                          </p:stCondLst>
                                        </p:cTn>
                                        <p:tgtEl>
                                          <p:spTgt spid="2">
                                            <p:txEl>
                                              <p:pRg st="2" end="2"/>
                                            </p:txEl>
                                          </p:spTgt>
                                        </p:tgtEl>
                                        <p:attrNameLst>
                                          <p:attrName>style.visibility</p:attrName>
                                        </p:attrNameLst>
                                      </p:cBhvr>
                                      <p:to>
                                        <p:strVal val="visible"/>
                                      </p:to>
                                    </p:set>
                                    <p:anim from="(-#ppt_w/2)" to="(#ppt_x)" calcmode="lin" valueType="num">
                                      <p:cBhvr>
                                        <p:cTn id="28" dur="600" fill="hold">
                                          <p:stCondLst>
                                            <p:cond delay="0"/>
                                          </p:stCondLst>
                                        </p:cTn>
                                        <p:tgtEl>
                                          <p:spTgt spid="2">
                                            <p:txEl>
                                              <p:pRg st="2" end="2"/>
                                            </p:txEl>
                                          </p:spTgt>
                                        </p:tgtEl>
                                        <p:attrNameLst>
                                          <p:attrName>ppt_x</p:attrName>
                                        </p:attrNameLst>
                                      </p:cBhvr>
                                    </p:anim>
                                    <p:anim from="0" to="-1.0" calcmode="lin" valueType="num">
                                      <p:cBhvr>
                                        <p:cTn id="29" dur="200" decel="50000" autoRev="1" fill="hold">
                                          <p:stCondLst>
                                            <p:cond delay="600"/>
                                          </p:stCondLst>
                                        </p:cTn>
                                        <p:tgtEl>
                                          <p:spTgt spid="2">
                                            <p:txEl>
                                              <p:pRg st="2" end="2"/>
                                            </p:txEl>
                                          </p:spTgt>
                                        </p:tgtEl>
                                        <p:attrNameLst>
                                          <p:attrName>xshear</p:attrName>
                                        </p:attrNameLst>
                                      </p:cBhvr>
                                    </p:anim>
                                    <p:animScale>
                                      <p:cBhvr>
                                        <p:cTn id="30" dur="200" decel="100000" autoRev="1" fill="hold">
                                          <p:stCondLst>
                                            <p:cond delay="600"/>
                                          </p:stCondLst>
                                        </p:cTn>
                                        <p:tgtEl>
                                          <p:spTgt spid="2">
                                            <p:txEl>
                                              <p:pRg st="2" end="2"/>
                                            </p:txEl>
                                          </p:spTgt>
                                        </p:tgtEl>
                                      </p:cBhvr>
                                      <p:from x="100000" y="100000"/>
                                      <p:to x="80000" y="100000"/>
                                    </p:animScale>
                                    <p:anim by="(#ppt_h/3+#ppt_w*0.1)" calcmode="lin" valueType="num">
                                      <p:cBhvr additive="sum">
                                        <p:cTn id="31" dur="200" decel="100000" autoRev="1" fill="hold">
                                          <p:stCondLst>
                                            <p:cond delay="600"/>
                                          </p:stCondLst>
                                        </p:cTn>
                                        <p:tgtEl>
                                          <p:spTgt spid="2">
                                            <p:txEl>
                                              <p:pRg st="2" end="2"/>
                                            </p:txEl>
                                          </p:spTgt>
                                        </p:tgtEl>
                                        <p:attrNameLst>
                                          <p:attrName>ppt_x</p:attrName>
                                        </p:attrNameLst>
                                      </p:cBhvr>
                                    </p:anim>
                                  </p:childTnLst>
                                </p:cTn>
                              </p:par>
                            </p:childTnLst>
                          </p:cTn>
                        </p:par>
                        <p:par>
                          <p:cTn id="32" fill="hold">
                            <p:stCondLst>
                              <p:cond delay="21850"/>
                            </p:stCondLst>
                            <p:childTnLst>
                              <p:par>
                                <p:cTn id="33" presetID="34" presetClass="entr" presetSubtype="0" fill="hold" nodeType="afterEffect">
                                  <p:stCondLst>
                                    <p:cond delay="6000"/>
                                  </p:stCondLst>
                                  <p:iterate type="lt">
                                    <p:tmPct val="0"/>
                                  </p:iterate>
                                  <p:childTnLst>
                                    <p:set>
                                      <p:cBhvr>
                                        <p:cTn id="34" dur="1" fill="hold">
                                          <p:stCondLst>
                                            <p:cond delay="0"/>
                                          </p:stCondLst>
                                        </p:cTn>
                                        <p:tgtEl>
                                          <p:spTgt spid="2">
                                            <p:txEl>
                                              <p:pRg st="3" end="3"/>
                                            </p:txEl>
                                          </p:spTgt>
                                        </p:tgtEl>
                                        <p:attrNameLst>
                                          <p:attrName>style.visibility</p:attrName>
                                        </p:attrNameLst>
                                      </p:cBhvr>
                                      <p:to>
                                        <p:strVal val="visible"/>
                                      </p:to>
                                    </p:set>
                                    <p:anim from="(-#ppt_w/2)" to="(#ppt_x)" calcmode="lin" valueType="num">
                                      <p:cBhvr>
                                        <p:cTn id="35" dur="600" fill="hold">
                                          <p:stCondLst>
                                            <p:cond delay="0"/>
                                          </p:stCondLst>
                                        </p:cTn>
                                        <p:tgtEl>
                                          <p:spTgt spid="2">
                                            <p:txEl>
                                              <p:pRg st="3" end="3"/>
                                            </p:txEl>
                                          </p:spTgt>
                                        </p:tgtEl>
                                        <p:attrNameLst>
                                          <p:attrName>ppt_x</p:attrName>
                                        </p:attrNameLst>
                                      </p:cBhvr>
                                    </p:anim>
                                    <p:anim from="0" to="-1.0" calcmode="lin" valueType="num">
                                      <p:cBhvr>
                                        <p:cTn id="36" dur="200" decel="50000" autoRev="1" fill="hold">
                                          <p:stCondLst>
                                            <p:cond delay="600"/>
                                          </p:stCondLst>
                                        </p:cTn>
                                        <p:tgtEl>
                                          <p:spTgt spid="2">
                                            <p:txEl>
                                              <p:pRg st="3" end="3"/>
                                            </p:txEl>
                                          </p:spTgt>
                                        </p:tgtEl>
                                        <p:attrNameLst>
                                          <p:attrName>xshear</p:attrName>
                                        </p:attrNameLst>
                                      </p:cBhvr>
                                    </p:anim>
                                    <p:animScale>
                                      <p:cBhvr>
                                        <p:cTn id="37" dur="200" decel="100000" autoRev="1" fill="hold">
                                          <p:stCondLst>
                                            <p:cond delay="600"/>
                                          </p:stCondLst>
                                        </p:cTn>
                                        <p:tgtEl>
                                          <p:spTgt spid="2">
                                            <p:txEl>
                                              <p:pRg st="3" end="3"/>
                                            </p:txEl>
                                          </p:spTgt>
                                        </p:tgtEl>
                                      </p:cBhvr>
                                      <p:from x="100000" y="100000"/>
                                      <p:to x="80000" y="100000"/>
                                    </p:animScale>
                                    <p:anim by="(#ppt_h/3+#ppt_w*0.1)" calcmode="lin" valueType="num">
                                      <p:cBhvr additive="sum">
                                        <p:cTn id="38" dur="200" decel="100000" autoRev="1" fill="hold">
                                          <p:stCondLst>
                                            <p:cond delay="600"/>
                                          </p:stCondLst>
                                        </p:cTn>
                                        <p:tgtEl>
                                          <p:spTgt spid="2">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386138" y="2471737"/>
            <a:ext cx="5129212" cy="3514726"/>
          </a:xfrm>
        </p:spPr>
        <p:txBody>
          <a:bodyPr>
            <a:normAutofit/>
          </a:bodyPr>
          <a:lstStyle/>
          <a:p>
            <a:pPr lvl="0" algn="ctr"/>
            <a:r>
              <a:rPr lang="en-US" sz="3000" dirty="0" smtClean="0"/>
              <a:t>Where are you from?</a:t>
            </a:r>
          </a:p>
          <a:p>
            <a:pPr lvl="0" algn="ctr"/>
            <a:endParaRPr lang="en-US" sz="3000" dirty="0" smtClean="0"/>
          </a:p>
          <a:p>
            <a:pPr lvl="0" algn="ctr"/>
            <a:r>
              <a:rPr lang="en-US" sz="3000" dirty="0" smtClean="0"/>
              <a:t>What do you Measure?</a:t>
            </a:r>
          </a:p>
          <a:p>
            <a:pPr lvl="0" algn="ctr"/>
            <a:endParaRPr lang="en-US" sz="3000" dirty="0" smtClean="0"/>
          </a:p>
          <a:p>
            <a:pPr lvl="0" algn="ctr"/>
            <a:r>
              <a:rPr lang="en-US" sz="3000" dirty="0" smtClean="0"/>
              <a:t>How do you use it?</a:t>
            </a:r>
          </a:p>
          <a:p>
            <a:pPr lvl="0" algn="ctr">
              <a:buNone/>
            </a:pPr>
            <a:endParaRPr lang="en-US" sz="3000" dirty="0" smtClean="0"/>
          </a:p>
          <a:p>
            <a:pPr lvl="0"/>
            <a:endParaRPr lang="en-US" dirty="0"/>
          </a:p>
        </p:txBody>
      </p:sp>
      <p:pic>
        <p:nvPicPr>
          <p:cNvPr id="4" name="Picture 3" descr="new logo.jpg"/>
          <p:cNvPicPr>
            <a:picLocks noChangeAspect="1"/>
          </p:cNvPicPr>
          <p:nvPr/>
        </p:nvPicPr>
        <p:blipFill>
          <a:blip r:embed="rId3" cstate="print"/>
          <a:stretch>
            <a:fillRect/>
          </a:stretch>
        </p:blipFill>
        <p:spPr>
          <a:xfrm>
            <a:off x="283095" y="5925364"/>
            <a:ext cx="905256" cy="588264"/>
          </a:xfrm>
          <a:prstGeom prst="rect">
            <a:avLst/>
          </a:prstGeom>
        </p:spPr>
      </p:pic>
      <p:sp>
        <p:nvSpPr>
          <p:cNvPr id="7" name="Rounded Rectangle 6"/>
          <p:cNvSpPr/>
          <p:nvPr/>
        </p:nvSpPr>
        <p:spPr>
          <a:xfrm>
            <a:off x="3486150" y="442913"/>
            <a:ext cx="4872038" cy="1314450"/>
          </a:xfrm>
          <a:prstGeom prst="roundRect">
            <a:avLst/>
          </a:prstGeom>
          <a:solidFill>
            <a:schemeClr val="accent2">
              <a:lumMod val="40000"/>
              <a:lumOff val="60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11591" y="595611"/>
            <a:ext cx="3425939"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Dinamica</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 name="Frame 8"/>
          <p:cNvSpPr/>
          <p:nvPr/>
        </p:nvSpPr>
        <p:spPr>
          <a:xfrm>
            <a:off x="1585913" y="4486275"/>
            <a:ext cx="8801101" cy="914400"/>
          </a:xfrm>
          <a:prstGeom prst="frame">
            <a:avLst/>
          </a:prstGeom>
          <a:solidFill>
            <a:schemeClr val="accent2">
              <a:lumMod val="20000"/>
              <a:lumOff val="80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1828800" y="3352801"/>
            <a:ext cx="8124825" cy="914400"/>
          </a:xfrm>
          <a:prstGeom prst="frame">
            <a:avLst/>
          </a:prstGeom>
          <a:solidFill>
            <a:schemeClr val="accent4">
              <a:lumMod val="60000"/>
              <a:lumOff val="40000"/>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p:cNvSpPr/>
          <p:nvPr/>
        </p:nvSpPr>
        <p:spPr>
          <a:xfrm>
            <a:off x="2414588" y="2247900"/>
            <a:ext cx="6915150" cy="914400"/>
          </a:xfrm>
          <a:prstGeom prst="frame">
            <a:avLst/>
          </a:prstGeom>
          <a:solidFill>
            <a:schemeClr val="accent6">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43241637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4" fill="hold" grpId="0" nodeType="afterEffect">
                                  <p:stCondLst>
                                    <p:cond delay="1500"/>
                                  </p:stCondLst>
                                  <p:childTnLst>
                                    <p:set>
                                      <p:cBhvr>
                                        <p:cTn id="23" dur="1" fill="hold">
                                          <p:stCondLst>
                                            <p:cond delay="0"/>
                                          </p:stCondLst>
                                        </p:cTn>
                                        <p:tgtEl>
                                          <p:spTgt spid="14">
                                            <p:txEl>
                                              <p:pRg st="2" end="2"/>
                                            </p:txEl>
                                          </p:spTgt>
                                        </p:tgtEl>
                                        <p:attrNameLst>
                                          <p:attrName>style.visibility</p:attrName>
                                        </p:attrNameLst>
                                      </p:cBhvr>
                                      <p:to>
                                        <p:strVal val="visible"/>
                                      </p:to>
                                    </p:set>
                                    <p:anim calcmode="lin" valueType="num">
                                      <p:cBhvr additive="base">
                                        <p:cTn id="24"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45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5500"/>
                            </p:stCondLst>
                            <p:childTnLst>
                              <p:par>
                                <p:cTn id="33" presetID="2" presetClass="entr" presetSubtype="4" fill="hold" grpId="0" nodeType="afterEffect">
                                  <p:stCondLst>
                                    <p:cond delay="1500"/>
                                  </p:stCondLst>
                                  <p:childTnLst>
                                    <p:set>
                                      <p:cBhvr>
                                        <p:cTn id="34" dur="1" fill="hold">
                                          <p:stCondLst>
                                            <p:cond delay="0"/>
                                          </p:stCondLst>
                                        </p:cTn>
                                        <p:tgtEl>
                                          <p:spTgt spid="14">
                                            <p:txEl>
                                              <p:pRg st="4" end="4"/>
                                            </p:txEl>
                                          </p:spTgt>
                                        </p:tgtEl>
                                        <p:attrNameLst>
                                          <p:attrName>style.visibility</p:attrName>
                                        </p:attrNameLst>
                                      </p:cBhvr>
                                      <p:to>
                                        <p:strVal val="visible"/>
                                      </p:to>
                                    </p:set>
                                    <p:anim calcmode="lin" valueType="num">
                                      <p:cBhvr additive="base">
                                        <p:cTn id="3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7500"/>
                            </p:stCondLst>
                            <p:childTnLst>
                              <p:par>
                                <p:cTn id="38" presetID="42"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7" grpId="0" animBg="1"/>
      <p:bldP spid="9" grpId="0" animBg="1"/>
      <p:bldP spid="10" grpId="0" animBg="1"/>
      <p:bldP spid="11" grpId="0" animBg="1"/>
    </p:bldLst>
  </p:timing>
</p:sld>
</file>

<file path=ppt/theme/theme1.xml><?xml version="1.0" encoding="utf-8"?>
<a:theme xmlns:a="http://schemas.openxmlformats.org/drawingml/2006/main" name="red and blue smea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elancholy abstract design template" id="{53D6E29E-BC16-4C15-929C-E5E8D3EE1C7C}" vid="{7719C5F9-D258-4D09-B252-90C1DAED72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CEFEFB8-71C6-4A9E-8EF9-0768355D7E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12509</TotalTime>
  <Words>1537</Words>
  <Application>Microsoft Office PowerPoint</Application>
  <PresentationFormat>Custom</PresentationFormat>
  <Paragraphs>176</Paragraphs>
  <Slides>31</Slides>
  <Notes>16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red and blue smears</vt:lpstr>
      <vt:lpstr>Turning Grant Data Into      Meaningful Outcomes</vt:lpstr>
      <vt:lpstr>Slide 2</vt:lpstr>
      <vt:lpstr>Northeast Oregon Network</vt:lpstr>
      <vt:lpstr>What do we do?</vt:lpstr>
      <vt:lpstr>What do we do?</vt:lpstr>
      <vt:lpstr>Slide 6</vt:lpstr>
      <vt:lpstr>Goal of Session:</vt:lpstr>
      <vt:lpstr>Slide 8</vt:lpstr>
      <vt:lpstr>Slide 9</vt:lpstr>
      <vt:lpstr>Slide 10</vt:lpstr>
      <vt:lpstr>Slide 11</vt:lpstr>
      <vt:lpstr>Strategic Plan</vt:lpstr>
      <vt:lpstr>Slide 13</vt:lpstr>
      <vt:lpstr>Slide 14</vt:lpstr>
      <vt:lpstr>Slide 15</vt:lpstr>
      <vt:lpstr>Slide 16</vt:lpstr>
      <vt:lpstr>Partner Interests</vt:lpstr>
      <vt:lpstr>Slide 18</vt:lpstr>
      <vt:lpstr>Slide 19</vt:lpstr>
      <vt:lpstr>Slide 20</vt:lpstr>
      <vt:lpstr>Meaningful Measure Types</vt:lpstr>
      <vt:lpstr>Slide 22</vt:lpstr>
      <vt:lpstr>Tools</vt:lpstr>
      <vt:lpstr>Tool Data Input Categories</vt:lpstr>
      <vt:lpstr>Slide 25</vt:lpstr>
      <vt:lpstr>Be very careful to state your assumptions clearly and openly.</vt:lpstr>
      <vt:lpstr>Scenario Exercise</vt:lpstr>
      <vt:lpstr>Scenario Exercise Review</vt:lpstr>
      <vt:lpstr>Slide 29</vt:lpstr>
      <vt:lpstr>More Information</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lladendorff</dc:creator>
  <cp:lastModifiedBy>hsorensen</cp:lastModifiedBy>
  <cp:revision>191</cp:revision>
  <dcterms:created xsi:type="dcterms:W3CDTF">2013-06-03T23:47:04Z</dcterms:created>
  <dcterms:modified xsi:type="dcterms:W3CDTF">2014-05-27T18:17:45Z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TC034605309991</vt:lpwstr>
  </property>
</Properties>
</file>