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7" r:id="rId2"/>
    <p:sldId id="258" r:id="rId3"/>
    <p:sldId id="261" r:id="rId4"/>
    <p:sldId id="268" r:id="rId5"/>
    <p:sldId id="269" r:id="rId6"/>
    <p:sldId id="270" r:id="rId7"/>
    <p:sldId id="275" r:id="rId8"/>
    <p:sldId id="276" r:id="rId9"/>
    <p:sldId id="277" r:id="rId10"/>
    <p:sldId id="274" r:id="rId11"/>
    <p:sldId id="273" r:id="rId12"/>
    <p:sldId id="263" r:id="rId13"/>
    <p:sldId id="278" r:id="rId14"/>
    <p:sldId id="279" r:id="rId15"/>
    <p:sldId id="280" r:id="rId16"/>
    <p:sldId id="267"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89236" autoAdjust="0"/>
  </p:normalViewPr>
  <p:slideViewPr>
    <p:cSldViewPr>
      <p:cViewPr>
        <p:scale>
          <a:sx n="76" d="100"/>
          <a:sy n="76" d="100"/>
        </p:scale>
        <p:origin x="-1914" y="-6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75A28-002D-494B-9DAE-D42104EDE7DB}" type="doc">
      <dgm:prSet loTypeId="urn:microsoft.com/office/officeart/2008/layout/VerticalCurvedList" loCatId="list" qsTypeId="urn:microsoft.com/office/officeart/2005/8/quickstyle/3d4" qsCatId="3D" csTypeId="urn:microsoft.com/office/officeart/2005/8/colors/colorful4" csCatId="colorful" phldr="1"/>
      <dgm:spPr/>
      <dgm:t>
        <a:bodyPr/>
        <a:lstStyle/>
        <a:p>
          <a:endParaRPr lang="en-US"/>
        </a:p>
      </dgm:t>
    </dgm:pt>
    <dgm:pt modelId="{260D31EE-00DB-4CE6-ABB3-508407F29358}">
      <dgm:prSet/>
      <dgm:spPr>
        <a:solidFill>
          <a:schemeClr val="bg1">
            <a:lumMod val="50000"/>
          </a:schemeClr>
        </a:solidFill>
      </dgm:spPr>
      <dgm:t>
        <a:bodyPr/>
        <a:lstStyle/>
        <a:p>
          <a:pPr rtl="0"/>
          <a:r>
            <a:rPr lang="en-US" b="1" dirty="0" smtClean="0"/>
            <a:t>ELECTRONIC HEALTH RECORD INCENTIVE</a:t>
          </a:r>
          <a:endParaRPr lang="en-US" dirty="0"/>
        </a:p>
      </dgm:t>
    </dgm:pt>
    <dgm:pt modelId="{9E9FDA14-26FF-45CE-AE63-969C8C3391A8}" type="parTrans" cxnId="{78B87F24-F908-4E1D-A4BD-ADEF2C6DACB4}">
      <dgm:prSet/>
      <dgm:spPr/>
      <dgm:t>
        <a:bodyPr/>
        <a:lstStyle/>
        <a:p>
          <a:endParaRPr lang="en-US"/>
        </a:p>
      </dgm:t>
    </dgm:pt>
    <dgm:pt modelId="{5132B44D-5ED5-4FD1-8165-E3955588F5E5}" type="sibTrans" cxnId="{78B87F24-F908-4E1D-A4BD-ADEF2C6DACB4}">
      <dgm:prSet/>
      <dgm:spPr>
        <a:solidFill>
          <a:schemeClr val="tx2"/>
        </a:solidFill>
        <a:ln>
          <a:solidFill>
            <a:schemeClr val="tx1"/>
          </a:solidFill>
        </a:ln>
      </dgm:spPr>
      <dgm:t>
        <a:bodyPr/>
        <a:lstStyle/>
        <a:p>
          <a:endParaRPr lang="en-US"/>
        </a:p>
      </dgm:t>
    </dgm:pt>
    <dgm:pt modelId="{A36C8999-4C88-42EA-9A45-489B882637CE}">
      <dgm:prSet/>
      <dgm:spPr>
        <a:solidFill>
          <a:schemeClr val="bg1">
            <a:lumMod val="50000"/>
          </a:schemeClr>
        </a:solidFill>
      </dgm:spPr>
      <dgm:t>
        <a:bodyPr/>
        <a:lstStyle/>
        <a:p>
          <a:pPr rtl="0"/>
          <a:r>
            <a:rPr lang="en-US" b="1" dirty="0" smtClean="0"/>
            <a:t>HITECH INITIATIVE</a:t>
          </a:r>
          <a:endParaRPr lang="en-US" dirty="0"/>
        </a:p>
      </dgm:t>
    </dgm:pt>
    <dgm:pt modelId="{20A3AD4E-A6B7-4311-96D4-5C688E480C65}" type="parTrans" cxnId="{E3D28E65-0B18-4452-82B4-8F9C897C5D1A}">
      <dgm:prSet/>
      <dgm:spPr/>
      <dgm:t>
        <a:bodyPr/>
        <a:lstStyle/>
        <a:p>
          <a:endParaRPr lang="en-US"/>
        </a:p>
      </dgm:t>
    </dgm:pt>
    <dgm:pt modelId="{AF07AAD8-D518-4732-8515-B222B57F1C70}" type="sibTrans" cxnId="{E3D28E65-0B18-4452-82B4-8F9C897C5D1A}">
      <dgm:prSet/>
      <dgm:spPr/>
      <dgm:t>
        <a:bodyPr/>
        <a:lstStyle/>
        <a:p>
          <a:endParaRPr lang="en-US"/>
        </a:p>
      </dgm:t>
    </dgm:pt>
    <dgm:pt modelId="{D64060B1-9E12-4F4D-B322-420C1B60D4C6}">
      <dgm:prSet/>
      <dgm:spPr>
        <a:solidFill>
          <a:schemeClr val="tx1"/>
        </a:solidFill>
      </dgm:spPr>
      <dgm:t>
        <a:bodyPr/>
        <a:lstStyle/>
        <a:p>
          <a:pPr rtl="0"/>
          <a:r>
            <a:rPr lang="en-US" b="1" dirty="0" smtClean="0"/>
            <a:t>TRIPLE AIM: BETTER HEALTH, BETTER CARE, LOWER COSTS</a:t>
          </a:r>
          <a:endParaRPr lang="en-US" b="1" dirty="0"/>
        </a:p>
      </dgm:t>
    </dgm:pt>
    <dgm:pt modelId="{6AA20F5F-8F9F-4FE0-9F85-AE35F550DC6A}" type="parTrans" cxnId="{C9BC31CC-2768-44FB-ABAB-88CC72E5181B}">
      <dgm:prSet/>
      <dgm:spPr/>
      <dgm:t>
        <a:bodyPr/>
        <a:lstStyle/>
        <a:p>
          <a:endParaRPr lang="en-US"/>
        </a:p>
      </dgm:t>
    </dgm:pt>
    <dgm:pt modelId="{3382D919-CCE3-4C59-A748-BF4C2E236814}" type="sibTrans" cxnId="{C9BC31CC-2768-44FB-ABAB-88CC72E5181B}">
      <dgm:prSet/>
      <dgm:spPr/>
      <dgm:t>
        <a:bodyPr/>
        <a:lstStyle/>
        <a:p>
          <a:endParaRPr lang="en-US"/>
        </a:p>
      </dgm:t>
    </dgm:pt>
    <dgm:pt modelId="{C98D6F79-1660-4107-8D98-0ABB85B00428}">
      <dgm:prSet/>
      <dgm:spPr>
        <a:solidFill>
          <a:schemeClr val="tx1"/>
        </a:solidFill>
      </dgm:spPr>
      <dgm:t>
        <a:bodyPr/>
        <a:lstStyle/>
        <a:p>
          <a:pPr rtl="0"/>
          <a:r>
            <a:rPr lang="en-US" b="1" dirty="0" smtClean="0"/>
            <a:t>PCMH/ACO MODELS OF CARE</a:t>
          </a:r>
          <a:endParaRPr lang="en-US" b="1" dirty="0"/>
        </a:p>
      </dgm:t>
    </dgm:pt>
    <dgm:pt modelId="{DDA1471E-FECE-4EDD-9147-8FE785DDA1EA}" type="parTrans" cxnId="{35C27D2B-2FEE-4FE2-92FC-3B9214476DAB}">
      <dgm:prSet/>
      <dgm:spPr/>
      <dgm:t>
        <a:bodyPr/>
        <a:lstStyle/>
        <a:p>
          <a:endParaRPr lang="en-US"/>
        </a:p>
      </dgm:t>
    </dgm:pt>
    <dgm:pt modelId="{B0D334E8-90DD-45FC-BBD9-8BA24EF6A9AC}" type="sibTrans" cxnId="{35C27D2B-2FEE-4FE2-92FC-3B9214476DAB}">
      <dgm:prSet/>
      <dgm:spPr/>
      <dgm:t>
        <a:bodyPr/>
        <a:lstStyle/>
        <a:p>
          <a:endParaRPr lang="en-US"/>
        </a:p>
      </dgm:t>
    </dgm:pt>
    <dgm:pt modelId="{277A44AB-2A1C-4EE5-A123-00D84967AE3E}">
      <dgm:prSet/>
      <dgm:spPr>
        <a:solidFill>
          <a:schemeClr val="tx1"/>
        </a:solidFill>
      </dgm:spPr>
      <dgm:t>
        <a:bodyPr/>
        <a:lstStyle/>
        <a:p>
          <a:pPr rtl="0"/>
          <a:r>
            <a:rPr lang="en-US" b="1" dirty="0" smtClean="0"/>
            <a:t>PAY FOR VALUE, NOT VOLUME REIMBURSEMENT</a:t>
          </a:r>
          <a:endParaRPr lang="en-US" dirty="0"/>
        </a:p>
      </dgm:t>
    </dgm:pt>
    <dgm:pt modelId="{73333133-1B42-4617-BF00-5BF2AFE54BD6}" type="parTrans" cxnId="{1C5E82A7-0649-4D10-B0D3-B6DF28AEF640}">
      <dgm:prSet/>
      <dgm:spPr/>
      <dgm:t>
        <a:bodyPr/>
        <a:lstStyle/>
        <a:p>
          <a:endParaRPr lang="en-US"/>
        </a:p>
      </dgm:t>
    </dgm:pt>
    <dgm:pt modelId="{3372E815-3D4A-493D-90B1-7CF6C82915D1}" type="sibTrans" cxnId="{1C5E82A7-0649-4D10-B0D3-B6DF28AEF640}">
      <dgm:prSet/>
      <dgm:spPr/>
      <dgm:t>
        <a:bodyPr/>
        <a:lstStyle/>
        <a:p>
          <a:endParaRPr lang="en-US"/>
        </a:p>
      </dgm:t>
    </dgm:pt>
    <dgm:pt modelId="{EE030401-93DC-42B1-A2EA-BB57D6A613C9}" type="pres">
      <dgm:prSet presAssocID="{73175A28-002D-494B-9DAE-D42104EDE7DB}" presName="Name0" presStyleCnt="0">
        <dgm:presLayoutVars>
          <dgm:chMax val="7"/>
          <dgm:chPref val="7"/>
          <dgm:dir/>
        </dgm:presLayoutVars>
      </dgm:prSet>
      <dgm:spPr/>
      <dgm:t>
        <a:bodyPr/>
        <a:lstStyle/>
        <a:p>
          <a:endParaRPr lang="en-US"/>
        </a:p>
      </dgm:t>
    </dgm:pt>
    <dgm:pt modelId="{639DC250-C509-4B33-9451-0F05C83B8BDB}" type="pres">
      <dgm:prSet presAssocID="{73175A28-002D-494B-9DAE-D42104EDE7DB}" presName="Name1" presStyleCnt="0"/>
      <dgm:spPr/>
    </dgm:pt>
    <dgm:pt modelId="{01251A73-1F3D-47AE-91DE-49252AB88A21}" type="pres">
      <dgm:prSet presAssocID="{73175A28-002D-494B-9DAE-D42104EDE7DB}" presName="cycle" presStyleCnt="0"/>
      <dgm:spPr/>
    </dgm:pt>
    <dgm:pt modelId="{60CCAC12-B7A2-4A1F-B62F-3B6393161C38}" type="pres">
      <dgm:prSet presAssocID="{73175A28-002D-494B-9DAE-D42104EDE7DB}" presName="srcNode" presStyleLbl="node1" presStyleIdx="0" presStyleCnt="5"/>
      <dgm:spPr/>
    </dgm:pt>
    <dgm:pt modelId="{4E9C4EFC-9D8E-44BC-9CDA-2007A73911C8}" type="pres">
      <dgm:prSet presAssocID="{73175A28-002D-494B-9DAE-D42104EDE7DB}" presName="conn" presStyleLbl="parChTrans1D2" presStyleIdx="0" presStyleCnt="1"/>
      <dgm:spPr/>
      <dgm:t>
        <a:bodyPr/>
        <a:lstStyle/>
        <a:p>
          <a:endParaRPr lang="en-US"/>
        </a:p>
      </dgm:t>
    </dgm:pt>
    <dgm:pt modelId="{07CE799C-5134-4961-BBAF-43A783C6C6A3}" type="pres">
      <dgm:prSet presAssocID="{73175A28-002D-494B-9DAE-D42104EDE7DB}" presName="extraNode" presStyleLbl="node1" presStyleIdx="0" presStyleCnt="5"/>
      <dgm:spPr/>
    </dgm:pt>
    <dgm:pt modelId="{F4AC8EEA-A715-4F9E-A7BB-FAD8C58DDFB4}" type="pres">
      <dgm:prSet presAssocID="{73175A28-002D-494B-9DAE-D42104EDE7DB}" presName="dstNode" presStyleLbl="node1" presStyleIdx="0" presStyleCnt="5"/>
      <dgm:spPr/>
    </dgm:pt>
    <dgm:pt modelId="{174C5AC7-9E92-4156-A8D6-EA2C44951BA9}" type="pres">
      <dgm:prSet presAssocID="{260D31EE-00DB-4CE6-ABB3-508407F29358}" presName="text_1" presStyleLbl="node1" presStyleIdx="0" presStyleCnt="5">
        <dgm:presLayoutVars>
          <dgm:bulletEnabled val="1"/>
        </dgm:presLayoutVars>
      </dgm:prSet>
      <dgm:spPr/>
      <dgm:t>
        <a:bodyPr/>
        <a:lstStyle/>
        <a:p>
          <a:endParaRPr lang="en-US"/>
        </a:p>
      </dgm:t>
    </dgm:pt>
    <dgm:pt modelId="{B896471A-5351-42B5-89C6-5AF4E3B8BC9D}" type="pres">
      <dgm:prSet presAssocID="{260D31EE-00DB-4CE6-ABB3-508407F29358}" presName="accent_1" presStyleCnt="0"/>
      <dgm:spPr/>
    </dgm:pt>
    <dgm:pt modelId="{FFDAAE8F-9544-4FB3-88FD-D38775E195AA}" type="pres">
      <dgm:prSet presAssocID="{260D31EE-00DB-4CE6-ABB3-508407F29358}" presName="accentRepeatNode" presStyleLbl="solidFgAcc1" presStyleIdx="0" presStyleCnt="5"/>
      <dgm:spPr>
        <a:solidFill>
          <a:schemeClr val="accent6">
            <a:lumMod val="75000"/>
          </a:schemeClr>
        </a:solidFill>
      </dgm:spPr>
      <dgm:t>
        <a:bodyPr/>
        <a:lstStyle/>
        <a:p>
          <a:endParaRPr lang="en-US"/>
        </a:p>
      </dgm:t>
    </dgm:pt>
    <dgm:pt modelId="{3552969B-272A-4603-B617-D3FBC594E904}" type="pres">
      <dgm:prSet presAssocID="{A36C8999-4C88-42EA-9A45-489B882637CE}" presName="text_2" presStyleLbl="node1" presStyleIdx="1" presStyleCnt="5">
        <dgm:presLayoutVars>
          <dgm:bulletEnabled val="1"/>
        </dgm:presLayoutVars>
      </dgm:prSet>
      <dgm:spPr/>
      <dgm:t>
        <a:bodyPr/>
        <a:lstStyle/>
        <a:p>
          <a:endParaRPr lang="en-US"/>
        </a:p>
      </dgm:t>
    </dgm:pt>
    <dgm:pt modelId="{D7075BA4-D9BD-44B4-B144-996C1945C3D4}" type="pres">
      <dgm:prSet presAssocID="{A36C8999-4C88-42EA-9A45-489B882637CE}" presName="accent_2" presStyleCnt="0"/>
      <dgm:spPr/>
    </dgm:pt>
    <dgm:pt modelId="{B61EFFFD-6AE5-4E77-AA7D-F789AC9F306A}" type="pres">
      <dgm:prSet presAssocID="{A36C8999-4C88-42EA-9A45-489B882637CE}" presName="accentRepeatNode" presStyleLbl="solidFgAcc1" presStyleIdx="1" presStyleCnt="5"/>
      <dgm:spPr>
        <a:solidFill>
          <a:schemeClr val="accent6">
            <a:lumMod val="75000"/>
          </a:schemeClr>
        </a:solidFill>
      </dgm:spPr>
      <dgm:t>
        <a:bodyPr/>
        <a:lstStyle/>
        <a:p>
          <a:endParaRPr lang="en-US"/>
        </a:p>
      </dgm:t>
    </dgm:pt>
    <dgm:pt modelId="{F90E4BF3-E8C1-4B28-BCC4-740FD45FCAF3}" type="pres">
      <dgm:prSet presAssocID="{D64060B1-9E12-4F4D-B322-420C1B60D4C6}" presName="text_3" presStyleLbl="node1" presStyleIdx="2" presStyleCnt="5">
        <dgm:presLayoutVars>
          <dgm:bulletEnabled val="1"/>
        </dgm:presLayoutVars>
      </dgm:prSet>
      <dgm:spPr/>
      <dgm:t>
        <a:bodyPr/>
        <a:lstStyle/>
        <a:p>
          <a:endParaRPr lang="en-US"/>
        </a:p>
      </dgm:t>
    </dgm:pt>
    <dgm:pt modelId="{3CEE5E4B-B941-4880-A970-AA738AD58C51}" type="pres">
      <dgm:prSet presAssocID="{D64060B1-9E12-4F4D-B322-420C1B60D4C6}" presName="accent_3" presStyleCnt="0"/>
      <dgm:spPr/>
    </dgm:pt>
    <dgm:pt modelId="{3F82658A-DE59-4276-9838-8469E60AACE6}" type="pres">
      <dgm:prSet presAssocID="{D64060B1-9E12-4F4D-B322-420C1B60D4C6}" presName="accentRepeatNode" presStyleLbl="solidFgAcc1" presStyleIdx="2" presStyleCnt="5"/>
      <dgm:spPr>
        <a:solidFill>
          <a:schemeClr val="accent1"/>
        </a:solidFill>
      </dgm:spPr>
      <dgm:t>
        <a:bodyPr/>
        <a:lstStyle/>
        <a:p>
          <a:endParaRPr lang="en-US"/>
        </a:p>
      </dgm:t>
    </dgm:pt>
    <dgm:pt modelId="{48E539EE-53E0-48EA-9F48-76D1CF2FB6E9}" type="pres">
      <dgm:prSet presAssocID="{C98D6F79-1660-4107-8D98-0ABB85B00428}" presName="text_4" presStyleLbl="node1" presStyleIdx="3" presStyleCnt="5">
        <dgm:presLayoutVars>
          <dgm:bulletEnabled val="1"/>
        </dgm:presLayoutVars>
      </dgm:prSet>
      <dgm:spPr/>
      <dgm:t>
        <a:bodyPr/>
        <a:lstStyle/>
        <a:p>
          <a:endParaRPr lang="en-US"/>
        </a:p>
      </dgm:t>
    </dgm:pt>
    <dgm:pt modelId="{1CEE3E10-05CB-44CC-9E79-321D10579AB0}" type="pres">
      <dgm:prSet presAssocID="{C98D6F79-1660-4107-8D98-0ABB85B00428}" presName="accent_4" presStyleCnt="0"/>
      <dgm:spPr/>
    </dgm:pt>
    <dgm:pt modelId="{6BD8496D-A524-46ED-A89A-727BA5F09368}" type="pres">
      <dgm:prSet presAssocID="{C98D6F79-1660-4107-8D98-0ABB85B00428}" presName="accentRepeatNode" presStyleLbl="solidFgAcc1" presStyleIdx="3" presStyleCnt="5"/>
      <dgm:spPr>
        <a:solidFill>
          <a:schemeClr val="accent1"/>
        </a:solidFill>
      </dgm:spPr>
      <dgm:t>
        <a:bodyPr/>
        <a:lstStyle/>
        <a:p>
          <a:endParaRPr lang="en-US"/>
        </a:p>
      </dgm:t>
    </dgm:pt>
    <dgm:pt modelId="{31D9620F-E1FD-4A16-B46B-F2B9C9F05562}" type="pres">
      <dgm:prSet presAssocID="{277A44AB-2A1C-4EE5-A123-00D84967AE3E}" presName="text_5" presStyleLbl="node1" presStyleIdx="4" presStyleCnt="5" custLinFactNeighborX="590" custLinFactNeighborY="7225">
        <dgm:presLayoutVars>
          <dgm:bulletEnabled val="1"/>
        </dgm:presLayoutVars>
      </dgm:prSet>
      <dgm:spPr/>
      <dgm:t>
        <a:bodyPr/>
        <a:lstStyle/>
        <a:p>
          <a:endParaRPr lang="en-US"/>
        </a:p>
      </dgm:t>
    </dgm:pt>
    <dgm:pt modelId="{4CEDB33A-3B0F-48E0-AFF2-6FE377F650E2}" type="pres">
      <dgm:prSet presAssocID="{277A44AB-2A1C-4EE5-A123-00D84967AE3E}" presName="accent_5" presStyleCnt="0"/>
      <dgm:spPr/>
    </dgm:pt>
    <dgm:pt modelId="{FD46FC15-54CC-476F-BB36-EB43ECE322DE}" type="pres">
      <dgm:prSet presAssocID="{277A44AB-2A1C-4EE5-A123-00D84967AE3E}" presName="accentRepeatNode" presStyleLbl="solidFgAcc1" presStyleIdx="4" presStyleCnt="5"/>
      <dgm:spPr>
        <a:solidFill>
          <a:schemeClr val="accent1"/>
        </a:solidFill>
      </dgm:spPr>
      <dgm:t>
        <a:bodyPr/>
        <a:lstStyle/>
        <a:p>
          <a:endParaRPr lang="en-US"/>
        </a:p>
      </dgm:t>
    </dgm:pt>
  </dgm:ptLst>
  <dgm:cxnLst>
    <dgm:cxn modelId="{8CF58311-C92E-4CA2-86CD-FF1016CC636A}" type="presOf" srcId="{277A44AB-2A1C-4EE5-A123-00D84967AE3E}" destId="{31D9620F-E1FD-4A16-B46B-F2B9C9F05562}" srcOrd="0" destOrd="0" presId="urn:microsoft.com/office/officeart/2008/layout/VerticalCurvedList"/>
    <dgm:cxn modelId="{E3D28E65-0B18-4452-82B4-8F9C897C5D1A}" srcId="{73175A28-002D-494B-9DAE-D42104EDE7DB}" destId="{A36C8999-4C88-42EA-9A45-489B882637CE}" srcOrd="1" destOrd="0" parTransId="{20A3AD4E-A6B7-4311-96D4-5C688E480C65}" sibTransId="{AF07AAD8-D518-4732-8515-B222B57F1C70}"/>
    <dgm:cxn modelId="{ED0BD88D-A692-4C2C-8C62-58501044369F}" type="presOf" srcId="{D64060B1-9E12-4F4D-B322-420C1B60D4C6}" destId="{F90E4BF3-E8C1-4B28-BCC4-740FD45FCAF3}" srcOrd="0" destOrd="0" presId="urn:microsoft.com/office/officeart/2008/layout/VerticalCurvedList"/>
    <dgm:cxn modelId="{1C5E82A7-0649-4D10-B0D3-B6DF28AEF640}" srcId="{73175A28-002D-494B-9DAE-D42104EDE7DB}" destId="{277A44AB-2A1C-4EE5-A123-00D84967AE3E}" srcOrd="4" destOrd="0" parTransId="{73333133-1B42-4617-BF00-5BF2AFE54BD6}" sibTransId="{3372E815-3D4A-493D-90B1-7CF6C82915D1}"/>
    <dgm:cxn modelId="{AF3E7091-CA4F-4266-A6D0-1EEBE009971C}" type="presOf" srcId="{C98D6F79-1660-4107-8D98-0ABB85B00428}" destId="{48E539EE-53E0-48EA-9F48-76D1CF2FB6E9}" srcOrd="0" destOrd="0" presId="urn:microsoft.com/office/officeart/2008/layout/VerticalCurvedList"/>
    <dgm:cxn modelId="{35C27D2B-2FEE-4FE2-92FC-3B9214476DAB}" srcId="{73175A28-002D-494B-9DAE-D42104EDE7DB}" destId="{C98D6F79-1660-4107-8D98-0ABB85B00428}" srcOrd="3" destOrd="0" parTransId="{DDA1471E-FECE-4EDD-9147-8FE785DDA1EA}" sibTransId="{B0D334E8-90DD-45FC-BBD9-8BA24EF6A9AC}"/>
    <dgm:cxn modelId="{B9F91240-1859-4A2C-9710-ED3734FB6967}" type="presOf" srcId="{A36C8999-4C88-42EA-9A45-489B882637CE}" destId="{3552969B-272A-4603-B617-D3FBC594E904}" srcOrd="0" destOrd="0" presId="urn:microsoft.com/office/officeart/2008/layout/VerticalCurvedList"/>
    <dgm:cxn modelId="{D687B910-D867-4025-A744-E6FFFBD92CB8}" type="presOf" srcId="{73175A28-002D-494B-9DAE-D42104EDE7DB}" destId="{EE030401-93DC-42B1-A2EA-BB57D6A613C9}" srcOrd="0" destOrd="0" presId="urn:microsoft.com/office/officeart/2008/layout/VerticalCurvedList"/>
    <dgm:cxn modelId="{C9BC31CC-2768-44FB-ABAB-88CC72E5181B}" srcId="{73175A28-002D-494B-9DAE-D42104EDE7DB}" destId="{D64060B1-9E12-4F4D-B322-420C1B60D4C6}" srcOrd="2" destOrd="0" parTransId="{6AA20F5F-8F9F-4FE0-9F85-AE35F550DC6A}" sibTransId="{3382D919-CCE3-4C59-A748-BF4C2E236814}"/>
    <dgm:cxn modelId="{78B87F24-F908-4E1D-A4BD-ADEF2C6DACB4}" srcId="{73175A28-002D-494B-9DAE-D42104EDE7DB}" destId="{260D31EE-00DB-4CE6-ABB3-508407F29358}" srcOrd="0" destOrd="0" parTransId="{9E9FDA14-26FF-45CE-AE63-969C8C3391A8}" sibTransId="{5132B44D-5ED5-4FD1-8165-E3955588F5E5}"/>
    <dgm:cxn modelId="{6F8CAB3D-A483-4FF7-803B-C9A8C3A66BA9}" type="presOf" srcId="{5132B44D-5ED5-4FD1-8165-E3955588F5E5}" destId="{4E9C4EFC-9D8E-44BC-9CDA-2007A73911C8}" srcOrd="0" destOrd="0" presId="urn:microsoft.com/office/officeart/2008/layout/VerticalCurvedList"/>
    <dgm:cxn modelId="{25A8DAE6-2681-42D7-8561-CCDA739B1007}" type="presOf" srcId="{260D31EE-00DB-4CE6-ABB3-508407F29358}" destId="{174C5AC7-9E92-4156-A8D6-EA2C44951BA9}" srcOrd="0" destOrd="0" presId="urn:microsoft.com/office/officeart/2008/layout/VerticalCurvedList"/>
    <dgm:cxn modelId="{E4E61E7E-343A-4149-93EC-4FCC2351F2A4}" type="presParOf" srcId="{EE030401-93DC-42B1-A2EA-BB57D6A613C9}" destId="{639DC250-C509-4B33-9451-0F05C83B8BDB}" srcOrd="0" destOrd="0" presId="urn:microsoft.com/office/officeart/2008/layout/VerticalCurvedList"/>
    <dgm:cxn modelId="{26690A79-4D70-4868-9C22-C296C22EEF19}" type="presParOf" srcId="{639DC250-C509-4B33-9451-0F05C83B8BDB}" destId="{01251A73-1F3D-47AE-91DE-49252AB88A21}" srcOrd="0" destOrd="0" presId="urn:microsoft.com/office/officeart/2008/layout/VerticalCurvedList"/>
    <dgm:cxn modelId="{431DF40B-1D06-4CAF-A691-C3B170DF2331}" type="presParOf" srcId="{01251A73-1F3D-47AE-91DE-49252AB88A21}" destId="{60CCAC12-B7A2-4A1F-B62F-3B6393161C38}" srcOrd="0" destOrd="0" presId="urn:microsoft.com/office/officeart/2008/layout/VerticalCurvedList"/>
    <dgm:cxn modelId="{E2B3CF29-E8F2-4AB7-9F90-E1D4D1FD4AAC}" type="presParOf" srcId="{01251A73-1F3D-47AE-91DE-49252AB88A21}" destId="{4E9C4EFC-9D8E-44BC-9CDA-2007A73911C8}" srcOrd="1" destOrd="0" presId="urn:microsoft.com/office/officeart/2008/layout/VerticalCurvedList"/>
    <dgm:cxn modelId="{056DD9A8-9202-4BB9-AD44-E6530FBCDE25}" type="presParOf" srcId="{01251A73-1F3D-47AE-91DE-49252AB88A21}" destId="{07CE799C-5134-4961-BBAF-43A783C6C6A3}" srcOrd="2" destOrd="0" presId="urn:microsoft.com/office/officeart/2008/layout/VerticalCurvedList"/>
    <dgm:cxn modelId="{7BB675EE-9F67-406E-8711-C27D004C199F}" type="presParOf" srcId="{01251A73-1F3D-47AE-91DE-49252AB88A21}" destId="{F4AC8EEA-A715-4F9E-A7BB-FAD8C58DDFB4}" srcOrd="3" destOrd="0" presId="urn:microsoft.com/office/officeart/2008/layout/VerticalCurvedList"/>
    <dgm:cxn modelId="{09DD44BE-D302-433C-B125-D29DA0308139}" type="presParOf" srcId="{639DC250-C509-4B33-9451-0F05C83B8BDB}" destId="{174C5AC7-9E92-4156-A8D6-EA2C44951BA9}" srcOrd="1" destOrd="0" presId="urn:microsoft.com/office/officeart/2008/layout/VerticalCurvedList"/>
    <dgm:cxn modelId="{88AB1CEE-7D89-4FB5-877A-9C6FE96931C7}" type="presParOf" srcId="{639DC250-C509-4B33-9451-0F05C83B8BDB}" destId="{B896471A-5351-42B5-89C6-5AF4E3B8BC9D}" srcOrd="2" destOrd="0" presId="urn:microsoft.com/office/officeart/2008/layout/VerticalCurvedList"/>
    <dgm:cxn modelId="{ADED18F1-7759-4ED4-9688-16F95F09510C}" type="presParOf" srcId="{B896471A-5351-42B5-89C6-5AF4E3B8BC9D}" destId="{FFDAAE8F-9544-4FB3-88FD-D38775E195AA}" srcOrd="0" destOrd="0" presId="urn:microsoft.com/office/officeart/2008/layout/VerticalCurvedList"/>
    <dgm:cxn modelId="{150274AC-C867-4232-ADE9-55E69099CDAB}" type="presParOf" srcId="{639DC250-C509-4B33-9451-0F05C83B8BDB}" destId="{3552969B-272A-4603-B617-D3FBC594E904}" srcOrd="3" destOrd="0" presId="urn:microsoft.com/office/officeart/2008/layout/VerticalCurvedList"/>
    <dgm:cxn modelId="{06E07699-EBCE-4A07-A665-B433C2C45DAC}" type="presParOf" srcId="{639DC250-C509-4B33-9451-0F05C83B8BDB}" destId="{D7075BA4-D9BD-44B4-B144-996C1945C3D4}" srcOrd="4" destOrd="0" presId="urn:microsoft.com/office/officeart/2008/layout/VerticalCurvedList"/>
    <dgm:cxn modelId="{977D8098-D417-4D37-83C1-CE3DDF434AC9}" type="presParOf" srcId="{D7075BA4-D9BD-44B4-B144-996C1945C3D4}" destId="{B61EFFFD-6AE5-4E77-AA7D-F789AC9F306A}" srcOrd="0" destOrd="0" presId="urn:microsoft.com/office/officeart/2008/layout/VerticalCurvedList"/>
    <dgm:cxn modelId="{ABFAB797-9250-466E-8062-C452142B6093}" type="presParOf" srcId="{639DC250-C509-4B33-9451-0F05C83B8BDB}" destId="{F90E4BF3-E8C1-4B28-BCC4-740FD45FCAF3}" srcOrd="5" destOrd="0" presId="urn:microsoft.com/office/officeart/2008/layout/VerticalCurvedList"/>
    <dgm:cxn modelId="{71498AF3-C6C0-43EB-B896-4939795514E7}" type="presParOf" srcId="{639DC250-C509-4B33-9451-0F05C83B8BDB}" destId="{3CEE5E4B-B941-4880-A970-AA738AD58C51}" srcOrd="6" destOrd="0" presId="urn:microsoft.com/office/officeart/2008/layout/VerticalCurvedList"/>
    <dgm:cxn modelId="{7F066EDC-48DE-4B8D-ADE7-A66AE56EDECA}" type="presParOf" srcId="{3CEE5E4B-B941-4880-A970-AA738AD58C51}" destId="{3F82658A-DE59-4276-9838-8469E60AACE6}" srcOrd="0" destOrd="0" presId="urn:microsoft.com/office/officeart/2008/layout/VerticalCurvedList"/>
    <dgm:cxn modelId="{7DCFCEFE-2A31-41D9-BA8D-F30062A53F28}" type="presParOf" srcId="{639DC250-C509-4B33-9451-0F05C83B8BDB}" destId="{48E539EE-53E0-48EA-9F48-76D1CF2FB6E9}" srcOrd="7" destOrd="0" presId="urn:microsoft.com/office/officeart/2008/layout/VerticalCurvedList"/>
    <dgm:cxn modelId="{F306E173-4EB1-4852-8C9B-903440A8AAEB}" type="presParOf" srcId="{639DC250-C509-4B33-9451-0F05C83B8BDB}" destId="{1CEE3E10-05CB-44CC-9E79-321D10579AB0}" srcOrd="8" destOrd="0" presId="urn:microsoft.com/office/officeart/2008/layout/VerticalCurvedList"/>
    <dgm:cxn modelId="{88E50AD9-FD8C-4836-B55B-70BC31620C43}" type="presParOf" srcId="{1CEE3E10-05CB-44CC-9E79-321D10579AB0}" destId="{6BD8496D-A524-46ED-A89A-727BA5F09368}" srcOrd="0" destOrd="0" presId="urn:microsoft.com/office/officeart/2008/layout/VerticalCurvedList"/>
    <dgm:cxn modelId="{335ED38C-0D7C-4F99-83EE-E39EBA1DAB94}" type="presParOf" srcId="{639DC250-C509-4B33-9451-0F05C83B8BDB}" destId="{31D9620F-E1FD-4A16-B46B-F2B9C9F05562}" srcOrd="9" destOrd="0" presId="urn:microsoft.com/office/officeart/2008/layout/VerticalCurvedList"/>
    <dgm:cxn modelId="{AD2430AC-5E57-4977-9759-9ECCC7D93925}" type="presParOf" srcId="{639DC250-C509-4B33-9451-0F05C83B8BDB}" destId="{4CEDB33A-3B0F-48E0-AFF2-6FE377F650E2}" srcOrd="10" destOrd="0" presId="urn:microsoft.com/office/officeart/2008/layout/VerticalCurvedList"/>
    <dgm:cxn modelId="{FD4FD2F9-DBCB-4E2F-B2E9-729F860AE2EA}" type="presParOf" srcId="{4CEDB33A-3B0F-48E0-AFF2-6FE377F650E2}" destId="{FD46FC15-54CC-476F-BB36-EB43ECE322D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B037D73-1E24-4588-AC65-60E538D30BE3}"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EB3D95E2-2CA6-41FF-A540-1F58FD8B30D8}">
      <dgm:prSet phldrT="[Text]"/>
      <dgm:spPr/>
      <dgm:t>
        <a:bodyPr/>
        <a:lstStyle/>
        <a:p>
          <a:r>
            <a:rPr lang="en-US" dirty="0" smtClean="0"/>
            <a:t>Patient Care</a:t>
          </a:r>
          <a:endParaRPr lang="en-US" dirty="0"/>
        </a:p>
      </dgm:t>
    </dgm:pt>
    <dgm:pt modelId="{4E2E463A-8198-4DC2-8143-A7C2A93A31DC}" type="parTrans" cxnId="{812E2A6D-FE92-4FEB-A521-0D76CE83F469}">
      <dgm:prSet/>
      <dgm:spPr/>
      <dgm:t>
        <a:bodyPr/>
        <a:lstStyle/>
        <a:p>
          <a:endParaRPr lang="en-US"/>
        </a:p>
      </dgm:t>
    </dgm:pt>
    <dgm:pt modelId="{90F13A60-52C0-4DEC-A0AB-4CD83A259C03}" type="sibTrans" cxnId="{812E2A6D-FE92-4FEB-A521-0D76CE83F469}">
      <dgm:prSet/>
      <dgm:spPr/>
      <dgm:t>
        <a:bodyPr/>
        <a:lstStyle/>
        <a:p>
          <a:endParaRPr lang="en-US"/>
        </a:p>
      </dgm:t>
    </dgm:pt>
    <dgm:pt modelId="{5ECF4984-5A31-4AD6-A59A-0B1A53854CE7}">
      <dgm:prSet phldrT="[Text]"/>
      <dgm:spPr/>
      <dgm:t>
        <a:bodyPr/>
        <a:lstStyle/>
        <a:p>
          <a:r>
            <a:rPr lang="en-US" dirty="0" smtClean="0"/>
            <a:t>Business Processes</a:t>
          </a:r>
          <a:endParaRPr lang="en-US" dirty="0"/>
        </a:p>
      </dgm:t>
    </dgm:pt>
    <dgm:pt modelId="{2514DA19-BA6F-4CE8-81DA-4DD8D274C133}" type="parTrans" cxnId="{658F6625-C9A8-454F-8861-1A4AA413DDCC}">
      <dgm:prSet/>
      <dgm:spPr/>
      <dgm:t>
        <a:bodyPr/>
        <a:lstStyle/>
        <a:p>
          <a:endParaRPr lang="en-US"/>
        </a:p>
      </dgm:t>
    </dgm:pt>
    <dgm:pt modelId="{82D0A91B-A222-4107-BA8E-DE3D1DECEC6F}" type="sibTrans" cxnId="{658F6625-C9A8-454F-8861-1A4AA413DDCC}">
      <dgm:prSet/>
      <dgm:spPr/>
      <dgm:t>
        <a:bodyPr/>
        <a:lstStyle/>
        <a:p>
          <a:endParaRPr lang="en-US"/>
        </a:p>
      </dgm:t>
    </dgm:pt>
    <dgm:pt modelId="{350F8B27-8962-46B5-880E-4BF727B6AA25}">
      <dgm:prSet phldrT="[Text]"/>
      <dgm:spPr/>
      <dgm:t>
        <a:bodyPr/>
        <a:lstStyle/>
        <a:p>
          <a:r>
            <a:rPr lang="en-US" dirty="0" smtClean="0"/>
            <a:t>Technology</a:t>
          </a:r>
          <a:endParaRPr lang="en-US" dirty="0"/>
        </a:p>
      </dgm:t>
    </dgm:pt>
    <dgm:pt modelId="{54D3107F-2DEC-4D5D-93AB-D4B9BA993BE2}" type="parTrans" cxnId="{CB80A3D2-6030-4F4F-82A4-E8AC9913ED32}">
      <dgm:prSet/>
      <dgm:spPr/>
      <dgm:t>
        <a:bodyPr/>
        <a:lstStyle/>
        <a:p>
          <a:endParaRPr lang="en-US"/>
        </a:p>
      </dgm:t>
    </dgm:pt>
    <dgm:pt modelId="{F9734CFB-BF8D-4610-B18D-965234411C81}" type="sibTrans" cxnId="{CB80A3D2-6030-4F4F-82A4-E8AC9913ED32}">
      <dgm:prSet/>
      <dgm:spPr/>
      <dgm:t>
        <a:bodyPr/>
        <a:lstStyle/>
        <a:p>
          <a:endParaRPr lang="en-US"/>
        </a:p>
      </dgm:t>
    </dgm:pt>
    <dgm:pt modelId="{6782B8C3-6D35-41FB-90BC-C8CF4841915F}" type="pres">
      <dgm:prSet presAssocID="{4B037D73-1E24-4588-AC65-60E538D30BE3}" presName="linearFlow" presStyleCnt="0">
        <dgm:presLayoutVars>
          <dgm:dir/>
          <dgm:resizeHandles val="exact"/>
        </dgm:presLayoutVars>
      </dgm:prSet>
      <dgm:spPr/>
    </dgm:pt>
    <dgm:pt modelId="{0A6B2651-785B-4651-9F61-0E8694C10C8C}" type="pres">
      <dgm:prSet presAssocID="{EB3D95E2-2CA6-41FF-A540-1F58FD8B30D8}" presName="node" presStyleLbl="node1" presStyleIdx="0" presStyleCnt="3">
        <dgm:presLayoutVars>
          <dgm:bulletEnabled val="1"/>
        </dgm:presLayoutVars>
      </dgm:prSet>
      <dgm:spPr/>
      <dgm:t>
        <a:bodyPr/>
        <a:lstStyle/>
        <a:p>
          <a:endParaRPr lang="en-US"/>
        </a:p>
      </dgm:t>
    </dgm:pt>
    <dgm:pt modelId="{DF49593E-0DB5-4279-803B-BF69AF272116}" type="pres">
      <dgm:prSet presAssocID="{90F13A60-52C0-4DEC-A0AB-4CD83A259C03}" presName="spacerL" presStyleCnt="0"/>
      <dgm:spPr/>
    </dgm:pt>
    <dgm:pt modelId="{B90E6242-4209-412A-8506-2D8DD57377A9}" type="pres">
      <dgm:prSet presAssocID="{90F13A60-52C0-4DEC-A0AB-4CD83A259C03}" presName="sibTrans" presStyleLbl="sibTrans2D1" presStyleIdx="0" presStyleCnt="2"/>
      <dgm:spPr/>
      <dgm:t>
        <a:bodyPr/>
        <a:lstStyle/>
        <a:p>
          <a:endParaRPr lang="en-US"/>
        </a:p>
      </dgm:t>
    </dgm:pt>
    <dgm:pt modelId="{8EC18FEE-437E-4B99-9DF2-3EE8178A31EC}" type="pres">
      <dgm:prSet presAssocID="{90F13A60-52C0-4DEC-A0AB-4CD83A259C03}" presName="spacerR" presStyleCnt="0"/>
      <dgm:spPr/>
    </dgm:pt>
    <dgm:pt modelId="{92996C8E-345B-44AF-AD8D-8DCCDC81C79B}" type="pres">
      <dgm:prSet presAssocID="{5ECF4984-5A31-4AD6-A59A-0B1A53854CE7}" presName="node" presStyleLbl="node1" presStyleIdx="1" presStyleCnt="3">
        <dgm:presLayoutVars>
          <dgm:bulletEnabled val="1"/>
        </dgm:presLayoutVars>
      </dgm:prSet>
      <dgm:spPr/>
      <dgm:t>
        <a:bodyPr/>
        <a:lstStyle/>
        <a:p>
          <a:endParaRPr lang="en-US"/>
        </a:p>
      </dgm:t>
    </dgm:pt>
    <dgm:pt modelId="{CCF2EFDA-4ABD-4CA5-8536-2E15FA334FBA}" type="pres">
      <dgm:prSet presAssocID="{82D0A91B-A222-4107-BA8E-DE3D1DECEC6F}" presName="spacerL" presStyleCnt="0"/>
      <dgm:spPr/>
    </dgm:pt>
    <dgm:pt modelId="{7A958B5C-0386-4DBB-964E-A70DE868395F}" type="pres">
      <dgm:prSet presAssocID="{82D0A91B-A222-4107-BA8E-DE3D1DECEC6F}" presName="sibTrans" presStyleLbl="sibTrans2D1" presStyleIdx="1" presStyleCnt="2"/>
      <dgm:spPr>
        <a:prstGeom prst="mathPlus">
          <a:avLst/>
        </a:prstGeom>
      </dgm:spPr>
      <dgm:t>
        <a:bodyPr/>
        <a:lstStyle/>
        <a:p>
          <a:endParaRPr lang="en-US"/>
        </a:p>
      </dgm:t>
    </dgm:pt>
    <dgm:pt modelId="{2ECDC953-F823-4FAF-8DE4-EA117E0B29D2}" type="pres">
      <dgm:prSet presAssocID="{82D0A91B-A222-4107-BA8E-DE3D1DECEC6F}" presName="spacerR" presStyleCnt="0"/>
      <dgm:spPr/>
    </dgm:pt>
    <dgm:pt modelId="{3DB1A99A-F7B8-4AAE-B911-947A9458FC34}" type="pres">
      <dgm:prSet presAssocID="{350F8B27-8962-46B5-880E-4BF727B6AA25}" presName="node" presStyleLbl="node1" presStyleIdx="2" presStyleCnt="3">
        <dgm:presLayoutVars>
          <dgm:bulletEnabled val="1"/>
        </dgm:presLayoutVars>
      </dgm:prSet>
      <dgm:spPr/>
      <dgm:t>
        <a:bodyPr/>
        <a:lstStyle/>
        <a:p>
          <a:endParaRPr lang="en-US"/>
        </a:p>
      </dgm:t>
    </dgm:pt>
  </dgm:ptLst>
  <dgm:cxnLst>
    <dgm:cxn modelId="{78DE9115-BFB6-42CC-8C48-1C699BCDA6B7}" type="presOf" srcId="{4B037D73-1E24-4588-AC65-60E538D30BE3}" destId="{6782B8C3-6D35-41FB-90BC-C8CF4841915F}" srcOrd="0" destOrd="0" presId="urn:microsoft.com/office/officeart/2005/8/layout/equation1"/>
    <dgm:cxn modelId="{6FDCD5B5-C2D0-43ED-896C-9D14E1443BEB}" type="presOf" srcId="{82D0A91B-A222-4107-BA8E-DE3D1DECEC6F}" destId="{7A958B5C-0386-4DBB-964E-A70DE868395F}" srcOrd="0" destOrd="0" presId="urn:microsoft.com/office/officeart/2005/8/layout/equation1"/>
    <dgm:cxn modelId="{FD01CC4F-6373-48A3-8D38-C0645E92F8E0}" type="presOf" srcId="{90F13A60-52C0-4DEC-A0AB-4CD83A259C03}" destId="{B90E6242-4209-412A-8506-2D8DD57377A9}" srcOrd="0" destOrd="0" presId="urn:microsoft.com/office/officeart/2005/8/layout/equation1"/>
    <dgm:cxn modelId="{CB80A3D2-6030-4F4F-82A4-E8AC9913ED32}" srcId="{4B037D73-1E24-4588-AC65-60E538D30BE3}" destId="{350F8B27-8962-46B5-880E-4BF727B6AA25}" srcOrd="2" destOrd="0" parTransId="{54D3107F-2DEC-4D5D-93AB-D4B9BA993BE2}" sibTransId="{F9734CFB-BF8D-4610-B18D-965234411C81}"/>
    <dgm:cxn modelId="{E7428269-A9EF-456B-B942-6ED86A9A8C55}" type="presOf" srcId="{350F8B27-8962-46B5-880E-4BF727B6AA25}" destId="{3DB1A99A-F7B8-4AAE-B911-947A9458FC34}" srcOrd="0" destOrd="0" presId="urn:microsoft.com/office/officeart/2005/8/layout/equation1"/>
    <dgm:cxn modelId="{658F6625-C9A8-454F-8861-1A4AA413DDCC}" srcId="{4B037D73-1E24-4588-AC65-60E538D30BE3}" destId="{5ECF4984-5A31-4AD6-A59A-0B1A53854CE7}" srcOrd="1" destOrd="0" parTransId="{2514DA19-BA6F-4CE8-81DA-4DD8D274C133}" sibTransId="{82D0A91B-A222-4107-BA8E-DE3D1DECEC6F}"/>
    <dgm:cxn modelId="{37BFF414-D6C4-4A11-A349-865D2FA68FF8}" type="presOf" srcId="{5ECF4984-5A31-4AD6-A59A-0B1A53854CE7}" destId="{92996C8E-345B-44AF-AD8D-8DCCDC81C79B}" srcOrd="0" destOrd="0" presId="urn:microsoft.com/office/officeart/2005/8/layout/equation1"/>
    <dgm:cxn modelId="{37A7B4A1-6254-469D-A806-5F2A5A0029F8}" type="presOf" srcId="{EB3D95E2-2CA6-41FF-A540-1F58FD8B30D8}" destId="{0A6B2651-785B-4651-9F61-0E8694C10C8C}" srcOrd="0" destOrd="0" presId="urn:microsoft.com/office/officeart/2005/8/layout/equation1"/>
    <dgm:cxn modelId="{812E2A6D-FE92-4FEB-A521-0D76CE83F469}" srcId="{4B037D73-1E24-4588-AC65-60E538D30BE3}" destId="{EB3D95E2-2CA6-41FF-A540-1F58FD8B30D8}" srcOrd="0" destOrd="0" parTransId="{4E2E463A-8198-4DC2-8143-A7C2A93A31DC}" sibTransId="{90F13A60-52C0-4DEC-A0AB-4CD83A259C03}"/>
    <dgm:cxn modelId="{5AA8A266-8A95-427B-AB87-9FE0348EC8A7}" type="presParOf" srcId="{6782B8C3-6D35-41FB-90BC-C8CF4841915F}" destId="{0A6B2651-785B-4651-9F61-0E8694C10C8C}" srcOrd="0" destOrd="0" presId="urn:microsoft.com/office/officeart/2005/8/layout/equation1"/>
    <dgm:cxn modelId="{5ADB6A9C-9518-40A6-B722-105FD0CAA744}" type="presParOf" srcId="{6782B8C3-6D35-41FB-90BC-C8CF4841915F}" destId="{DF49593E-0DB5-4279-803B-BF69AF272116}" srcOrd="1" destOrd="0" presId="urn:microsoft.com/office/officeart/2005/8/layout/equation1"/>
    <dgm:cxn modelId="{40F1FBDD-4BA6-4D18-9848-BF8BE609DFB9}" type="presParOf" srcId="{6782B8C3-6D35-41FB-90BC-C8CF4841915F}" destId="{B90E6242-4209-412A-8506-2D8DD57377A9}" srcOrd="2" destOrd="0" presId="urn:microsoft.com/office/officeart/2005/8/layout/equation1"/>
    <dgm:cxn modelId="{631343CD-B5AC-4E4E-B308-DE9B877FEE09}" type="presParOf" srcId="{6782B8C3-6D35-41FB-90BC-C8CF4841915F}" destId="{8EC18FEE-437E-4B99-9DF2-3EE8178A31EC}" srcOrd="3" destOrd="0" presId="urn:microsoft.com/office/officeart/2005/8/layout/equation1"/>
    <dgm:cxn modelId="{FD53A69D-151F-4B39-B53D-1BAAB25B197F}" type="presParOf" srcId="{6782B8C3-6D35-41FB-90BC-C8CF4841915F}" destId="{92996C8E-345B-44AF-AD8D-8DCCDC81C79B}" srcOrd="4" destOrd="0" presId="urn:microsoft.com/office/officeart/2005/8/layout/equation1"/>
    <dgm:cxn modelId="{91AEF355-B313-4F62-9D27-44126D228419}" type="presParOf" srcId="{6782B8C3-6D35-41FB-90BC-C8CF4841915F}" destId="{CCF2EFDA-4ABD-4CA5-8536-2E15FA334FBA}" srcOrd="5" destOrd="0" presId="urn:microsoft.com/office/officeart/2005/8/layout/equation1"/>
    <dgm:cxn modelId="{AA7886D8-791D-418C-871A-551A148BEDD6}" type="presParOf" srcId="{6782B8C3-6D35-41FB-90BC-C8CF4841915F}" destId="{7A958B5C-0386-4DBB-964E-A70DE868395F}" srcOrd="6" destOrd="0" presId="urn:microsoft.com/office/officeart/2005/8/layout/equation1"/>
    <dgm:cxn modelId="{5D715B3C-A12C-4518-86AA-1EDD17393546}" type="presParOf" srcId="{6782B8C3-6D35-41FB-90BC-C8CF4841915F}" destId="{2ECDC953-F823-4FAF-8DE4-EA117E0B29D2}" srcOrd="7" destOrd="0" presId="urn:microsoft.com/office/officeart/2005/8/layout/equation1"/>
    <dgm:cxn modelId="{EA7ABE29-E040-4670-A832-A4827ED087E5}" type="presParOf" srcId="{6782B8C3-6D35-41FB-90BC-C8CF4841915F}" destId="{3DB1A99A-F7B8-4AAE-B911-947A9458FC3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860CA-2060-47FA-ACF0-2650670F6CEF}" type="doc">
      <dgm:prSet loTypeId="urn:microsoft.com/office/officeart/2005/8/layout/venn1" loCatId="relationship" qsTypeId="urn:microsoft.com/office/officeart/2005/8/quickstyle/simple1" qsCatId="simple" csTypeId="urn:microsoft.com/office/officeart/2005/8/colors/accent1_2" csCatId="accent1" phldr="1"/>
      <dgm:spPr/>
    </dgm:pt>
    <dgm:pt modelId="{3CB813B5-06FF-4D1F-BFE0-90593B4B05D2}">
      <dgm:prSet phldrT="[Text]"/>
      <dgm:spPr/>
      <dgm:t>
        <a:bodyPr/>
        <a:lstStyle/>
        <a:p>
          <a:r>
            <a:rPr lang="en-US" dirty="0" smtClean="0"/>
            <a:t>Patient Care</a:t>
          </a:r>
          <a:endParaRPr lang="en-US" dirty="0"/>
        </a:p>
      </dgm:t>
    </dgm:pt>
    <dgm:pt modelId="{A4CB1FC4-6DCC-4823-9FE1-5FFB7EB18303}" type="parTrans" cxnId="{CF2259A9-CA64-4449-B6EB-12B9A34E27F6}">
      <dgm:prSet/>
      <dgm:spPr/>
      <dgm:t>
        <a:bodyPr/>
        <a:lstStyle/>
        <a:p>
          <a:endParaRPr lang="en-US"/>
        </a:p>
      </dgm:t>
    </dgm:pt>
    <dgm:pt modelId="{4092EC4C-A0A7-4994-89C1-9E7D7D064230}" type="sibTrans" cxnId="{CF2259A9-CA64-4449-B6EB-12B9A34E27F6}">
      <dgm:prSet/>
      <dgm:spPr/>
      <dgm:t>
        <a:bodyPr/>
        <a:lstStyle/>
        <a:p>
          <a:endParaRPr lang="en-US"/>
        </a:p>
      </dgm:t>
    </dgm:pt>
    <dgm:pt modelId="{06785AC7-52A8-426C-9200-A1E4CEFE313E}">
      <dgm:prSet phldrT="[Text]"/>
      <dgm:spPr/>
      <dgm:t>
        <a:bodyPr/>
        <a:lstStyle/>
        <a:p>
          <a:r>
            <a:rPr lang="en-US" dirty="0" smtClean="0"/>
            <a:t>Technology</a:t>
          </a:r>
          <a:endParaRPr lang="en-US" dirty="0"/>
        </a:p>
      </dgm:t>
    </dgm:pt>
    <dgm:pt modelId="{B9744F42-0D5D-4F0A-B226-0B35370B77E2}" type="parTrans" cxnId="{80BCE049-5AC3-49E5-AE7F-733FF9DA4903}">
      <dgm:prSet/>
      <dgm:spPr/>
      <dgm:t>
        <a:bodyPr/>
        <a:lstStyle/>
        <a:p>
          <a:endParaRPr lang="en-US"/>
        </a:p>
      </dgm:t>
    </dgm:pt>
    <dgm:pt modelId="{76DDDC25-A002-40AD-9040-56CA34E79565}" type="sibTrans" cxnId="{80BCE049-5AC3-49E5-AE7F-733FF9DA4903}">
      <dgm:prSet/>
      <dgm:spPr/>
      <dgm:t>
        <a:bodyPr/>
        <a:lstStyle/>
        <a:p>
          <a:endParaRPr lang="en-US"/>
        </a:p>
      </dgm:t>
    </dgm:pt>
    <dgm:pt modelId="{8BDC574F-81D2-419E-AA10-1EC9C75948DE}">
      <dgm:prSet phldrT="[Text]"/>
      <dgm:spPr/>
      <dgm:t>
        <a:bodyPr/>
        <a:lstStyle/>
        <a:p>
          <a:r>
            <a:rPr lang="en-US" dirty="0" smtClean="0"/>
            <a:t>Business Processes</a:t>
          </a:r>
          <a:endParaRPr lang="en-US" dirty="0"/>
        </a:p>
      </dgm:t>
    </dgm:pt>
    <dgm:pt modelId="{2C31811F-D2D0-40A4-88C3-4D9BABDFBCFD}" type="parTrans" cxnId="{AAC69A6A-7A04-4E07-A189-E8D90E31D5F0}">
      <dgm:prSet/>
      <dgm:spPr/>
      <dgm:t>
        <a:bodyPr/>
        <a:lstStyle/>
        <a:p>
          <a:endParaRPr lang="en-US"/>
        </a:p>
      </dgm:t>
    </dgm:pt>
    <dgm:pt modelId="{05CE9D7C-E104-4A63-92E6-4E081735479B}" type="sibTrans" cxnId="{AAC69A6A-7A04-4E07-A189-E8D90E31D5F0}">
      <dgm:prSet/>
      <dgm:spPr/>
      <dgm:t>
        <a:bodyPr/>
        <a:lstStyle/>
        <a:p>
          <a:endParaRPr lang="en-US"/>
        </a:p>
      </dgm:t>
    </dgm:pt>
    <dgm:pt modelId="{21840BC4-25C9-40F9-84B2-CADAFFFA6641}" type="pres">
      <dgm:prSet presAssocID="{CF5860CA-2060-47FA-ACF0-2650670F6CEF}" presName="compositeShape" presStyleCnt="0">
        <dgm:presLayoutVars>
          <dgm:chMax val="7"/>
          <dgm:dir/>
          <dgm:resizeHandles val="exact"/>
        </dgm:presLayoutVars>
      </dgm:prSet>
      <dgm:spPr/>
    </dgm:pt>
    <dgm:pt modelId="{C12BE038-5647-4EEC-9AE5-AFAA2F1EB5B6}" type="pres">
      <dgm:prSet presAssocID="{3CB813B5-06FF-4D1F-BFE0-90593B4B05D2}" presName="circ1" presStyleLbl="vennNode1" presStyleIdx="0" presStyleCnt="3"/>
      <dgm:spPr/>
      <dgm:t>
        <a:bodyPr/>
        <a:lstStyle/>
        <a:p>
          <a:endParaRPr lang="en-US"/>
        </a:p>
      </dgm:t>
    </dgm:pt>
    <dgm:pt modelId="{747B0553-85D1-4EF0-A103-E350B19936C5}" type="pres">
      <dgm:prSet presAssocID="{3CB813B5-06FF-4D1F-BFE0-90593B4B05D2}" presName="circ1Tx" presStyleLbl="revTx" presStyleIdx="0" presStyleCnt="0">
        <dgm:presLayoutVars>
          <dgm:chMax val="0"/>
          <dgm:chPref val="0"/>
          <dgm:bulletEnabled val="1"/>
        </dgm:presLayoutVars>
      </dgm:prSet>
      <dgm:spPr/>
      <dgm:t>
        <a:bodyPr/>
        <a:lstStyle/>
        <a:p>
          <a:endParaRPr lang="en-US"/>
        </a:p>
      </dgm:t>
    </dgm:pt>
    <dgm:pt modelId="{91D27598-5090-4C87-8EAD-49E9383E0E0E}" type="pres">
      <dgm:prSet presAssocID="{06785AC7-52A8-426C-9200-A1E4CEFE313E}" presName="circ2" presStyleLbl="vennNode1" presStyleIdx="1" presStyleCnt="3"/>
      <dgm:spPr/>
      <dgm:t>
        <a:bodyPr/>
        <a:lstStyle/>
        <a:p>
          <a:endParaRPr lang="en-US"/>
        </a:p>
      </dgm:t>
    </dgm:pt>
    <dgm:pt modelId="{996A9314-A586-48B4-AC3A-E659EC3BD5E0}" type="pres">
      <dgm:prSet presAssocID="{06785AC7-52A8-426C-9200-A1E4CEFE313E}" presName="circ2Tx" presStyleLbl="revTx" presStyleIdx="0" presStyleCnt="0">
        <dgm:presLayoutVars>
          <dgm:chMax val="0"/>
          <dgm:chPref val="0"/>
          <dgm:bulletEnabled val="1"/>
        </dgm:presLayoutVars>
      </dgm:prSet>
      <dgm:spPr/>
      <dgm:t>
        <a:bodyPr/>
        <a:lstStyle/>
        <a:p>
          <a:endParaRPr lang="en-US"/>
        </a:p>
      </dgm:t>
    </dgm:pt>
    <dgm:pt modelId="{331FCCDF-0A2E-4E6A-8DC5-DB9F00ACD68D}" type="pres">
      <dgm:prSet presAssocID="{8BDC574F-81D2-419E-AA10-1EC9C75948DE}" presName="circ3" presStyleLbl="vennNode1" presStyleIdx="2" presStyleCnt="3"/>
      <dgm:spPr/>
      <dgm:t>
        <a:bodyPr/>
        <a:lstStyle/>
        <a:p>
          <a:endParaRPr lang="en-US"/>
        </a:p>
      </dgm:t>
    </dgm:pt>
    <dgm:pt modelId="{CF92D4B8-B864-4FFE-8C49-7A8139BE0261}" type="pres">
      <dgm:prSet presAssocID="{8BDC574F-81D2-419E-AA10-1EC9C75948DE}" presName="circ3Tx" presStyleLbl="revTx" presStyleIdx="0" presStyleCnt="0">
        <dgm:presLayoutVars>
          <dgm:chMax val="0"/>
          <dgm:chPref val="0"/>
          <dgm:bulletEnabled val="1"/>
        </dgm:presLayoutVars>
      </dgm:prSet>
      <dgm:spPr/>
      <dgm:t>
        <a:bodyPr/>
        <a:lstStyle/>
        <a:p>
          <a:endParaRPr lang="en-US"/>
        </a:p>
      </dgm:t>
    </dgm:pt>
  </dgm:ptLst>
  <dgm:cxnLst>
    <dgm:cxn modelId="{2FE47EA7-62B4-49BE-AB18-CE1E4C290962}" type="presOf" srcId="{8BDC574F-81D2-419E-AA10-1EC9C75948DE}" destId="{331FCCDF-0A2E-4E6A-8DC5-DB9F00ACD68D}" srcOrd="0" destOrd="0" presId="urn:microsoft.com/office/officeart/2005/8/layout/venn1"/>
    <dgm:cxn modelId="{AAC69A6A-7A04-4E07-A189-E8D90E31D5F0}" srcId="{CF5860CA-2060-47FA-ACF0-2650670F6CEF}" destId="{8BDC574F-81D2-419E-AA10-1EC9C75948DE}" srcOrd="2" destOrd="0" parTransId="{2C31811F-D2D0-40A4-88C3-4D9BABDFBCFD}" sibTransId="{05CE9D7C-E104-4A63-92E6-4E081735479B}"/>
    <dgm:cxn modelId="{0D07A395-67AB-4E23-9747-CBF1C3622F84}" type="presOf" srcId="{06785AC7-52A8-426C-9200-A1E4CEFE313E}" destId="{91D27598-5090-4C87-8EAD-49E9383E0E0E}" srcOrd="0" destOrd="0" presId="urn:microsoft.com/office/officeart/2005/8/layout/venn1"/>
    <dgm:cxn modelId="{7A2AA7F8-25FE-4499-9A29-68DBECA5E700}" type="presOf" srcId="{8BDC574F-81D2-419E-AA10-1EC9C75948DE}" destId="{CF92D4B8-B864-4FFE-8C49-7A8139BE0261}" srcOrd="1" destOrd="0" presId="urn:microsoft.com/office/officeart/2005/8/layout/venn1"/>
    <dgm:cxn modelId="{8A1824BC-5DBF-43A6-9FFA-E559C4953A46}" type="presOf" srcId="{06785AC7-52A8-426C-9200-A1E4CEFE313E}" destId="{996A9314-A586-48B4-AC3A-E659EC3BD5E0}" srcOrd="1" destOrd="0" presId="urn:microsoft.com/office/officeart/2005/8/layout/venn1"/>
    <dgm:cxn modelId="{80BCE049-5AC3-49E5-AE7F-733FF9DA4903}" srcId="{CF5860CA-2060-47FA-ACF0-2650670F6CEF}" destId="{06785AC7-52A8-426C-9200-A1E4CEFE313E}" srcOrd="1" destOrd="0" parTransId="{B9744F42-0D5D-4F0A-B226-0B35370B77E2}" sibTransId="{76DDDC25-A002-40AD-9040-56CA34E79565}"/>
    <dgm:cxn modelId="{CF2259A9-CA64-4449-B6EB-12B9A34E27F6}" srcId="{CF5860CA-2060-47FA-ACF0-2650670F6CEF}" destId="{3CB813B5-06FF-4D1F-BFE0-90593B4B05D2}" srcOrd="0" destOrd="0" parTransId="{A4CB1FC4-6DCC-4823-9FE1-5FFB7EB18303}" sibTransId="{4092EC4C-A0A7-4994-89C1-9E7D7D064230}"/>
    <dgm:cxn modelId="{5C794174-2610-4F30-A9A0-43161D247467}" type="presOf" srcId="{3CB813B5-06FF-4D1F-BFE0-90593B4B05D2}" destId="{C12BE038-5647-4EEC-9AE5-AFAA2F1EB5B6}" srcOrd="0" destOrd="0" presId="urn:microsoft.com/office/officeart/2005/8/layout/venn1"/>
    <dgm:cxn modelId="{E28D0B79-BC45-4874-93BC-0315BBB2ECEF}" type="presOf" srcId="{3CB813B5-06FF-4D1F-BFE0-90593B4B05D2}" destId="{747B0553-85D1-4EF0-A103-E350B19936C5}" srcOrd="1" destOrd="0" presId="urn:microsoft.com/office/officeart/2005/8/layout/venn1"/>
    <dgm:cxn modelId="{9C17FDAE-3355-4BB6-A78C-BC252232B0D6}" type="presOf" srcId="{CF5860CA-2060-47FA-ACF0-2650670F6CEF}" destId="{21840BC4-25C9-40F9-84B2-CADAFFFA6641}" srcOrd="0" destOrd="0" presId="urn:microsoft.com/office/officeart/2005/8/layout/venn1"/>
    <dgm:cxn modelId="{32271BEC-58D3-4105-84AA-1500A9356179}" type="presParOf" srcId="{21840BC4-25C9-40F9-84B2-CADAFFFA6641}" destId="{C12BE038-5647-4EEC-9AE5-AFAA2F1EB5B6}" srcOrd="0" destOrd="0" presId="urn:microsoft.com/office/officeart/2005/8/layout/venn1"/>
    <dgm:cxn modelId="{C16784E0-6A96-453C-A30A-B0AB5C2ECF5D}" type="presParOf" srcId="{21840BC4-25C9-40F9-84B2-CADAFFFA6641}" destId="{747B0553-85D1-4EF0-A103-E350B19936C5}" srcOrd="1" destOrd="0" presId="urn:microsoft.com/office/officeart/2005/8/layout/venn1"/>
    <dgm:cxn modelId="{94427511-AD69-4DB5-AEFD-0937DBA46735}" type="presParOf" srcId="{21840BC4-25C9-40F9-84B2-CADAFFFA6641}" destId="{91D27598-5090-4C87-8EAD-49E9383E0E0E}" srcOrd="2" destOrd="0" presId="urn:microsoft.com/office/officeart/2005/8/layout/venn1"/>
    <dgm:cxn modelId="{7A6CD073-0D09-4BE0-ADFA-576978319AAA}" type="presParOf" srcId="{21840BC4-25C9-40F9-84B2-CADAFFFA6641}" destId="{996A9314-A586-48B4-AC3A-E659EC3BD5E0}" srcOrd="3" destOrd="0" presId="urn:microsoft.com/office/officeart/2005/8/layout/venn1"/>
    <dgm:cxn modelId="{79A70DA7-527F-45E0-82A0-0BA8B90037BD}" type="presParOf" srcId="{21840BC4-25C9-40F9-84B2-CADAFFFA6641}" destId="{331FCCDF-0A2E-4E6A-8DC5-DB9F00ACD68D}" srcOrd="4" destOrd="0" presId="urn:microsoft.com/office/officeart/2005/8/layout/venn1"/>
    <dgm:cxn modelId="{7100CEAB-651A-461E-85DC-FDC2427DBFF8}" type="presParOf" srcId="{21840BC4-25C9-40F9-84B2-CADAFFFA6641}" destId="{CF92D4B8-B864-4FFE-8C49-7A8139BE026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C4EFC-9D8E-44BC-9CDA-2007A73911C8}">
      <dsp:nvSpPr>
        <dsp:cNvPr id="0" name=""/>
        <dsp:cNvSpPr/>
      </dsp:nvSpPr>
      <dsp:spPr>
        <a:xfrm>
          <a:off x="-4091436" y="-627953"/>
          <a:ext cx="4875408" cy="4875408"/>
        </a:xfrm>
        <a:prstGeom prst="blockArc">
          <a:avLst>
            <a:gd name="adj1" fmla="val 18900000"/>
            <a:gd name="adj2" fmla="val 2700000"/>
            <a:gd name="adj3" fmla="val 443"/>
          </a:avLst>
        </a:prstGeom>
        <a:solidFill>
          <a:schemeClr val="tx2"/>
        </a:solidFill>
        <a:ln w="15875" cap="flat" cmpd="sng" algn="ctr">
          <a:solidFill>
            <a:schemeClr val="tx1"/>
          </a:solidFill>
          <a:prstDash val="solid"/>
        </a:ln>
        <a:effectLst/>
        <a:sp3d z="-40000" prstMaterial="matte"/>
      </dsp:spPr>
      <dsp:style>
        <a:lnRef idx="2">
          <a:scrgbClr r="0" g="0" b="0"/>
        </a:lnRef>
        <a:fillRef idx="0">
          <a:scrgbClr r="0" g="0" b="0"/>
        </a:fillRef>
        <a:effectRef idx="0">
          <a:scrgbClr r="0" g="0" b="0"/>
        </a:effectRef>
        <a:fontRef idx="minor"/>
      </dsp:style>
    </dsp:sp>
    <dsp:sp modelId="{174C5AC7-9E92-4156-A8D6-EA2C44951BA9}">
      <dsp:nvSpPr>
        <dsp:cNvPr id="0" name=""/>
        <dsp:cNvSpPr/>
      </dsp:nvSpPr>
      <dsp:spPr>
        <a:xfrm>
          <a:off x="343463" y="226146"/>
          <a:ext cx="7358998" cy="452582"/>
        </a:xfrm>
        <a:prstGeom prst="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9237" tIns="48260" rIns="48260" bIns="48260" numCol="1" spcCol="1270" anchor="ctr" anchorCtr="0">
          <a:noAutofit/>
        </a:bodyPr>
        <a:lstStyle/>
        <a:p>
          <a:pPr lvl="0" algn="l" defTabSz="844550" rtl="0">
            <a:lnSpc>
              <a:spcPct val="90000"/>
            </a:lnSpc>
            <a:spcBef>
              <a:spcPct val="0"/>
            </a:spcBef>
            <a:spcAft>
              <a:spcPct val="35000"/>
            </a:spcAft>
          </a:pPr>
          <a:r>
            <a:rPr lang="en-US" sz="1900" b="1" kern="1200" dirty="0" smtClean="0"/>
            <a:t>ELECTRONIC HEALTH RECORD INCENTIVE</a:t>
          </a:r>
          <a:endParaRPr lang="en-US" sz="1900" kern="1200" dirty="0"/>
        </a:p>
      </dsp:txBody>
      <dsp:txXfrm>
        <a:off x="343463" y="226146"/>
        <a:ext cx="7358998" cy="452582"/>
      </dsp:txXfrm>
    </dsp:sp>
    <dsp:sp modelId="{FFDAAE8F-9544-4FB3-88FD-D38775E195AA}">
      <dsp:nvSpPr>
        <dsp:cNvPr id="0" name=""/>
        <dsp:cNvSpPr/>
      </dsp:nvSpPr>
      <dsp:spPr>
        <a:xfrm>
          <a:off x="60599" y="169573"/>
          <a:ext cx="565727" cy="565727"/>
        </a:xfrm>
        <a:prstGeom prst="ellipse">
          <a:avLst/>
        </a:prstGeom>
        <a:solidFill>
          <a:schemeClr val="accent6">
            <a:lumMod val="7500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552969B-272A-4603-B617-D3FBC594E904}">
      <dsp:nvSpPr>
        <dsp:cNvPr id="0" name=""/>
        <dsp:cNvSpPr/>
      </dsp:nvSpPr>
      <dsp:spPr>
        <a:xfrm>
          <a:off x="667770" y="904802"/>
          <a:ext cx="7034690" cy="452582"/>
        </a:xfrm>
        <a:prstGeom prst="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9237" tIns="48260" rIns="48260" bIns="48260" numCol="1" spcCol="1270" anchor="ctr" anchorCtr="0">
          <a:noAutofit/>
        </a:bodyPr>
        <a:lstStyle/>
        <a:p>
          <a:pPr lvl="0" algn="l" defTabSz="844550" rtl="0">
            <a:lnSpc>
              <a:spcPct val="90000"/>
            </a:lnSpc>
            <a:spcBef>
              <a:spcPct val="0"/>
            </a:spcBef>
            <a:spcAft>
              <a:spcPct val="35000"/>
            </a:spcAft>
          </a:pPr>
          <a:r>
            <a:rPr lang="en-US" sz="1900" b="1" kern="1200" dirty="0" smtClean="0"/>
            <a:t>HITECH INITIATIVE</a:t>
          </a:r>
          <a:endParaRPr lang="en-US" sz="1900" kern="1200" dirty="0"/>
        </a:p>
      </dsp:txBody>
      <dsp:txXfrm>
        <a:off x="667770" y="904802"/>
        <a:ext cx="7034690" cy="452582"/>
      </dsp:txXfrm>
    </dsp:sp>
    <dsp:sp modelId="{B61EFFFD-6AE5-4E77-AA7D-F789AC9F306A}">
      <dsp:nvSpPr>
        <dsp:cNvPr id="0" name=""/>
        <dsp:cNvSpPr/>
      </dsp:nvSpPr>
      <dsp:spPr>
        <a:xfrm>
          <a:off x="384907" y="848229"/>
          <a:ext cx="565727" cy="565727"/>
        </a:xfrm>
        <a:prstGeom prst="ellipse">
          <a:avLst/>
        </a:prstGeom>
        <a:solidFill>
          <a:schemeClr val="accent6">
            <a:lumMod val="75000"/>
          </a:schemeClr>
        </a:solidFill>
        <a:ln w="9525" cap="flat" cmpd="sng" algn="ctr">
          <a:solidFill>
            <a:schemeClr val="accent4">
              <a:hueOff val="-537590"/>
              <a:satOff val="4772"/>
              <a:lumOff val="-161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90E4BF3-E8C1-4B28-BCC4-740FD45FCAF3}">
      <dsp:nvSpPr>
        <dsp:cNvPr id="0" name=""/>
        <dsp:cNvSpPr/>
      </dsp:nvSpPr>
      <dsp:spPr>
        <a:xfrm>
          <a:off x="767307" y="1583458"/>
          <a:ext cx="6935154" cy="452582"/>
        </a:xfrm>
        <a:prstGeom prst="rect">
          <a:avLst/>
        </a:prstGeom>
        <a:solidFill>
          <a:schemeClr val="tx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9237" tIns="48260" rIns="48260" bIns="48260" numCol="1" spcCol="1270" anchor="ctr" anchorCtr="0">
          <a:noAutofit/>
        </a:bodyPr>
        <a:lstStyle/>
        <a:p>
          <a:pPr lvl="0" algn="l" defTabSz="844550" rtl="0">
            <a:lnSpc>
              <a:spcPct val="90000"/>
            </a:lnSpc>
            <a:spcBef>
              <a:spcPct val="0"/>
            </a:spcBef>
            <a:spcAft>
              <a:spcPct val="35000"/>
            </a:spcAft>
          </a:pPr>
          <a:r>
            <a:rPr lang="en-US" sz="1900" b="1" kern="1200" dirty="0" smtClean="0"/>
            <a:t>TRIPLE AIM: BETTER HEALTH, BETTER CARE, LOWER COSTS</a:t>
          </a:r>
          <a:endParaRPr lang="en-US" sz="1900" b="1" kern="1200" dirty="0"/>
        </a:p>
      </dsp:txBody>
      <dsp:txXfrm>
        <a:off x="767307" y="1583458"/>
        <a:ext cx="6935154" cy="452582"/>
      </dsp:txXfrm>
    </dsp:sp>
    <dsp:sp modelId="{3F82658A-DE59-4276-9838-8469E60AACE6}">
      <dsp:nvSpPr>
        <dsp:cNvPr id="0" name=""/>
        <dsp:cNvSpPr/>
      </dsp:nvSpPr>
      <dsp:spPr>
        <a:xfrm>
          <a:off x="484443" y="1526886"/>
          <a:ext cx="565727" cy="565727"/>
        </a:xfrm>
        <a:prstGeom prst="ellipse">
          <a:avLst/>
        </a:prstGeom>
        <a:solidFill>
          <a:schemeClr val="accent1"/>
        </a:solidFill>
        <a:ln w="9525" cap="flat" cmpd="sng" algn="ctr">
          <a:solidFill>
            <a:schemeClr val="accent4">
              <a:hueOff val="-1075180"/>
              <a:satOff val="9543"/>
              <a:lumOff val="-323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8E539EE-53E0-48EA-9F48-76D1CF2FB6E9}">
      <dsp:nvSpPr>
        <dsp:cNvPr id="0" name=""/>
        <dsp:cNvSpPr/>
      </dsp:nvSpPr>
      <dsp:spPr>
        <a:xfrm>
          <a:off x="667770" y="2262115"/>
          <a:ext cx="7034690" cy="452582"/>
        </a:xfrm>
        <a:prstGeom prst="rect">
          <a:avLst/>
        </a:prstGeom>
        <a:solidFill>
          <a:schemeClr val="tx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9237" tIns="48260" rIns="48260" bIns="48260" numCol="1" spcCol="1270" anchor="ctr" anchorCtr="0">
          <a:noAutofit/>
        </a:bodyPr>
        <a:lstStyle/>
        <a:p>
          <a:pPr lvl="0" algn="l" defTabSz="844550" rtl="0">
            <a:lnSpc>
              <a:spcPct val="90000"/>
            </a:lnSpc>
            <a:spcBef>
              <a:spcPct val="0"/>
            </a:spcBef>
            <a:spcAft>
              <a:spcPct val="35000"/>
            </a:spcAft>
          </a:pPr>
          <a:r>
            <a:rPr lang="en-US" sz="1900" b="1" kern="1200" dirty="0" smtClean="0"/>
            <a:t>PCMH/ACO MODELS OF CARE</a:t>
          </a:r>
          <a:endParaRPr lang="en-US" sz="1900" b="1" kern="1200" dirty="0"/>
        </a:p>
      </dsp:txBody>
      <dsp:txXfrm>
        <a:off x="667770" y="2262115"/>
        <a:ext cx="7034690" cy="452582"/>
      </dsp:txXfrm>
    </dsp:sp>
    <dsp:sp modelId="{6BD8496D-A524-46ED-A89A-727BA5F09368}">
      <dsp:nvSpPr>
        <dsp:cNvPr id="0" name=""/>
        <dsp:cNvSpPr/>
      </dsp:nvSpPr>
      <dsp:spPr>
        <a:xfrm>
          <a:off x="384907" y="2205542"/>
          <a:ext cx="565727" cy="565727"/>
        </a:xfrm>
        <a:prstGeom prst="ellipse">
          <a:avLst/>
        </a:prstGeom>
        <a:solidFill>
          <a:schemeClr val="accent1"/>
        </a:solidFill>
        <a:ln w="9525" cap="flat" cmpd="sng" algn="ctr">
          <a:solidFill>
            <a:schemeClr val="accent4">
              <a:hueOff val="-1612770"/>
              <a:satOff val="14315"/>
              <a:lumOff val="-485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1D9620F-E1FD-4A16-B46B-F2B9C9F05562}">
      <dsp:nvSpPr>
        <dsp:cNvPr id="0" name=""/>
        <dsp:cNvSpPr/>
      </dsp:nvSpPr>
      <dsp:spPr>
        <a:xfrm>
          <a:off x="386881" y="2973470"/>
          <a:ext cx="7358998" cy="452582"/>
        </a:xfrm>
        <a:prstGeom prst="rect">
          <a:avLst/>
        </a:prstGeom>
        <a:solidFill>
          <a:schemeClr val="tx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9237" tIns="48260" rIns="48260" bIns="48260" numCol="1" spcCol="1270" anchor="ctr" anchorCtr="0">
          <a:noAutofit/>
        </a:bodyPr>
        <a:lstStyle/>
        <a:p>
          <a:pPr lvl="0" algn="l" defTabSz="844550" rtl="0">
            <a:lnSpc>
              <a:spcPct val="90000"/>
            </a:lnSpc>
            <a:spcBef>
              <a:spcPct val="0"/>
            </a:spcBef>
            <a:spcAft>
              <a:spcPct val="35000"/>
            </a:spcAft>
          </a:pPr>
          <a:r>
            <a:rPr lang="en-US" sz="1900" b="1" kern="1200" dirty="0" smtClean="0"/>
            <a:t>PAY FOR VALUE, NOT VOLUME REIMBURSEMENT</a:t>
          </a:r>
          <a:endParaRPr lang="en-US" sz="1900" kern="1200" dirty="0"/>
        </a:p>
      </dsp:txBody>
      <dsp:txXfrm>
        <a:off x="386881" y="2973470"/>
        <a:ext cx="7358998" cy="452582"/>
      </dsp:txXfrm>
    </dsp:sp>
    <dsp:sp modelId="{FD46FC15-54CC-476F-BB36-EB43ECE322DE}">
      <dsp:nvSpPr>
        <dsp:cNvPr id="0" name=""/>
        <dsp:cNvSpPr/>
      </dsp:nvSpPr>
      <dsp:spPr>
        <a:xfrm>
          <a:off x="60599" y="2884198"/>
          <a:ext cx="565727" cy="565727"/>
        </a:xfrm>
        <a:prstGeom prst="ellipse">
          <a:avLst/>
        </a:prstGeom>
        <a:solidFill>
          <a:schemeClr val="accent1"/>
        </a:solidFill>
        <a:ln w="9525" cap="flat" cmpd="sng" algn="ctr">
          <a:solidFill>
            <a:schemeClr val="accent4">
              <a:hueOff val="-2150360"/>
              <a:satOff val="19087"/>
              <a:lumOff val="-647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B2651-785B-4651-9F61-0E8694C10C8C}">
      <dsp:nvSpPr>
        <dsp:cNvPr id="0" name=""/>
        <dsp:cNvSpPr/>
      </dsp:nvSpPr>
      <dsp:spPr>
        <a:xfrm>
          <a:off x="1230" y="543619"/>
          <a:ext cx="1630560" cy="16305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Patient Care</a:t>
          </a:r>
          <a:endParaRPr lang="en-US" sz="1500" kern="1200" dirty="0"/>
        </a:p>
      </dsp:txBody>
      <dsp:txXfrm>
        <a:off x="240020" y="782409"/>
        <a:ext cx="1152980" cy="1152980"/>
      </dsp:txXfrm>
    </dsp:sp>
    <dsp:sp modelId="{B90E6242-4209-412A-8506-2D8DD57377A9}">
      <dsp:nvSpPr>
        <dsp:cNvPr id="0" name=""/>
        <dsp:cNvSpPr/>
      </dsp:nvSpPr>
      <dsp:spPr>
        <a:xfrm>
          <a:off x="1764192" y="886037"/>
          <a:ext cx="945725" cy="94572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889548" y="1247682"/>
        <a:ext cx="695013" cy="222435"/>
      </dsp:txXfrm>
    </dsp:sp>
    <dsp:sp modelId="{92996C8E-345B-44AF-AD8D-8DCCDC81C79B}">
      <dsp:nvSpPr>
        <dsp:cNvPr id="0" name=""/>
        <dsp:cNvSpPr/>
      </dsp:nvSpPr>
      <dsp:spPr>
        <a:xfrm>
          <a:off x="2842319" y="543619"/>
          <a:ext cx="1630560" cy="16305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Business Processes</a:t>
          </a:r>
          <a:endParaRPr lang="en-US" sz="1500" kern="1200" dirty="0"/>
        </a:p>
      </dsp:txBody>
      <dsp:txXfrm>
        <a:off x="3081109" y="782409"/>
        <a:ext cx="1152980" cy="1152980"/>
      </dsp:txXfrm>
    </dsp:sp>
    <dsp:sp modelId="{7A958B5C-0386-4DBB-964E-A70DE868395F}">
      <dsp:nvSpPr>
        <dsp:cNvPr id="0" name=""/>
        <dsp:cNvSpPr/>
      </dsp:nvSpPr>
      <dsp:spPr>
        <a:xfrm>
          <a:off x="4605282" y="886037"/>
          <a:ext cx="945725" cy="94572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730638" y="1247682"/>
        <a:ext cx="695013" cy="222435"/>
      </dsp:txXfrm>
    </dsp:sp>
    <dsp:sp modelId="{3DB1A99A-F7B8-4AAE-B911-947A9458FC34}">
      <dsp:nvSpPr>
        <dsp:cNvPr id="0" name=""/>
        <dsp:cNvSpPr/>
      </dsp:nvSpPr>
      <dsp:spPr>
        <a:xfrm>
          <a:off x="5683408" y="543619"/>
          <a:ext cx="1630560" cy="16305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Technology</a:t>
          </a:r>
          <a:endParaRPr lang="en-US" sz="1500" kern="1200" dirty="0"/>
        </a:p>
      </dsp:txBody>
      <dsp:txXfrm>
        <a:off x="5922198" y="782409"/>
        <a:ext cx="1152980" cy="1152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88A40E0-13FC-457E-934F-B5F86715E35C}" type="datetimeFigureOut">
              <a:rPr lang="en-US" smtClean="0"/>
              <a:t>6/6/2014</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ECE9CC3-E7BB-4229-A8BD-153265ECB322}" type="slidenum">
              <a:rPr lang="en-US" smtClean="0"/>
              <a:t>‹#›</a:t>
            </a:fld>
            <a:endParaRPr lang="en-US"/>
          </a:p>
        </p:txBody>
      </p:sp>
    </p:spTree>
    <p:extLst>
      <p:ext uri="{BB962C8B-B14F-4D97-AF65-F5344CB8AC3E}">
        <p14:creationId xmlns:p14="http://schemas.microsoft.com/office/powerpoint/2010/main" val="424814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E9CC3-E7BB-4229-A8BD-153265ECB322}" type="slidenum">
              <a:rPr lang="en-US" smtClean="0"/>
              <a:t>1</a:t>
            </a:fld>
            <a:endParaRPr lang="en-US"/>
          </a:p>
        </p:txBody>
      </p:sp>
    </p:spTree>
    <p:extLst>
      <p:ext uri="{BB962C8B-B14F-4D97-AF65-F5344CB8AC3E}">
        <p14:creationId xmlns:p14="http://schemas.microsoft.com/office/powerpoint/2010/main" val="170228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DaSH</a:t>
            </a:r>
            <a:r>
              <a:rPr lang="en-US" dirty="0"/>
              <a:t> has its origins with the Colorado Rural Health Center (CRHC), the State Office of Rural Health. Over the last decade, CRHC recognized disparities in the availability of experienced IT staff, IT resources, disaster recovery and hosting services. These issues were compounded by requirements to adopt electronic health records (EHR), interface to health information exchanges, and reach “meaningful use”. </a:t>
            </a:r>
          </a:p>
          <a:p>
            <a:r>
              <a:rPr lang="en-US" dirty="0"/>
              <a:t>In 2011, Spanish Peaks Regional Health Center and CRHC, with the support of several other rural hospitals, obtained a Health Resources Services Administration (HRSA) grant to develop a rural HIT network to collaboratively address IT support needs. The funding resulted in the development of the not for profit organization </a:t>
            </a:r>
            <a:r>
              <a:rPr lang="en-US" dirty="0" err="1"/>
              <a:t>DaSH</a:t>
            </a:r>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AECE9CC3-E7BB-4229-A8BD-153265ECB322}" type="slidenum">
              <a:rPr lang="en-US" smtClean="0"/>
              <a:t>2</a:t>
            </a:fld>
            <a:endParaRPr lang="en-US"/>
          </a:p>
        </p:txBody>
      </p:sp>
    </p:spTree>
    <p:extLst>
      <p:ext uri="{BB962C8B-B14F-4D97-AF65-F5344CB8AC3E}">
        <p14:creationId xmlns:p14="http://schemas.microsoft.com/office/powerpoint/2010/main" val="389336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DaSH</a:t>
            </a:r>
            <a:r>
              <a:rPr lang="en-US" baseline="0" smtClean="0"/>
              <a:t> a</a:t>
            </a:r>
            <a:r>
              <a:rPr lang="en-US" smtClean="0"/>
              <a:t>ssists </a:t>
            </a:r>
            <a:r>
              <a:rPr lang="en-US" dirty="0" smtClean="0"/>
              <a:t>health care providers throughout Colorado with affordable and sustainable use of Health Information Technology (HIT). This supports improved patient care, compliance with federal requirements such as meaningful use and supports data sharing with state and national health information exchanges. The DASH Foundation is dedicated to reducing HIT disparities and improving access to best practices, including disaster recovery primarily in frontier, rural and urban under served areas.</a:t>
            </a:r>
            <a:endParaRPr lang="en-US" dirty="0"/>
          </a:p>
        </p:txBody>
      </p:sp>
      <p:sp>
        <p:nvSpPr>
          <p:cNvPr id="4" name="Slide Number Placeholder 3"/>
          <p:cNvSpPr>
            <a:spLocks noGrp="1"/>
          </p:cNvSpPr>
          <p:nvPr>
            <p:ph type="sldNum" sz="quarter" idx="10"/>
          </p:nvPr>
        </p:nvSpPr>
        <p:spPr/>
        <p:txBody>
          <a:bodyPr/>
          <a:lstStyle/>
          <a:p>
            <a:fld id="{AECE9CC3-E7BB-4229-A8BD-153265ECB322}" type="slidenum">
              <a:rPr lang="en-US" smtClean="0"/>
              <a:t>3</a:t>
            </a:fld>
            <a:endParaRPr lang="en-US"/>
          </a:p>
        </p:txBody>
      </p:sp>
    </p:spTree>
    <p:extLst>
      <p:ext uri="{BB962C8B-B14F-4D97-AF65-F5344CB8AC3E}">
        <p14:creationId xmlns:p14="http://schemas.microsoft.com/office/powerpoint/2010/main" val="292759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ECE9CC3-E7BB-4229-A8BD-153265ECB322}" type="slidenum">
              <a:rPr lang="en-US" smtClean="0"/>
              <a:t>12</a:t>
            </a:fld>
            <a:endParaRPr lang="en-US"/>
          </a:p>
        </p:txBody>
      </p:sp>
    </p:spTree>
    <p:extLst>
      <p:ext uri="{BB962C8B-B14F-4D97-AF65-F5344CB8AC3E}">
        <p14:creationId xmlns:p14="http://schemas.microsoft.com/office/powerpoint/2010/main" val="59289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late 1950’s SQL has been utilized to query databases.  Reporting tools were developed in the following decades to query this data.</a:t>
            </a:r>
          </a:p>
          <a:p>
            <a:endParaRPr lang="en-US" dirty="0"/>
          </a:p>
          <a:p>
            <a:r>
              <a:rPr lang="en-US" dirty="0"/>
              <a:t>The newest trend in Business Intelligence and Analytics is visualization.  In healthcare, due to the mandate and rush for clinical information, most of the recent BI/BA vendors have resorted back to writing SQL code versus partnering with mature BI companies.  This, once again puts the strain on the end user (hospitals and health systems) to get data out via SQL for proper staging into these tools.</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AECE9CC3-E7BB-4229-A8BD-153265ECB322}" type="slidenum">
              <a:rPr lang="en-US" smtClean="0"/>
              <a:t>13</a:t>
            </a:fld>
            <a:endParaRPr lang="en-US"/>
          </a:p>
        </p:txBody>
      </p:sp>
    </p:spTree>
    <p:extLst>
      <p:ext uri="{BB962C8B-B14F-4D97-AF65-F5344CB8AC3E}">
        <p14:creationId xmlns:p14="http://schemas.microsoft.com/office/powerpoint/2010/main" val="59289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Metadata includes data structure details such as the names of database tables, fields, how long fields are, records are.  Metadata is also information to help the user understand the data such as field help (what is this field?) or field relationships into other tables (how does this information relate to other information in my database(s).</a:t>
            </a:r>
          </a:p>
          <a:p>
            <a:endParaRPr lang="en-US" dirty="0"/>
          </a:p>
          <a:p>
            <a:r>
              <a:rPr lang="en-US" dirty="0"/>
              <a:t>Data Dictionaries exist to organize all of the metadata.  In addition, a powerful data dictionary can further simplify access to one or multiple databases (data sources) providing dynamic reporting and information gathering into an organizations </a:t>
            </a:r>
            <a:r>
              <a:rPr lang="en-US" u="sng" dirty="0"/>
              <a:t>multiple</a:t>
            </a:r>
            <a:r>
              <a:rPr lang="en-US" dirty="0"/>
              <a:t> underlying databases.</a:t>
            </a:r>
          </a:p>
          <a:p>
            <a:endParaRPr lang="en-US" dirty="0"/>
          </a:p>
          <a:p>
            <a:r>
              <a:rPr lang="en-US" dirty="0"/>
              <a:t>How long have you waited in the past for your HIMS vendor to provide you with a newly requested report?  Time to access information is everything, especially in today’s world.  Depending on complex code writing to get information isn’t practical.  </a:t>
            </a:r>
          </a:p>
          <a:p>
            <a:endParaRPr lang="en-US" dirty="0"/>
          </a:p>
          <a:p>
            <a:r>
              <a:rPr lang="en-US" dirty="0"/>
              <a:t>Proper BI tools also help bring the power of information discovery past the IT dept.  Graphical interfaces layered on top of powerful and easier languages help business gain better insight faster, and thus more cost effectively.</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AECE9CC3-E7BB-4229-A8BD-153265ECB322}" type="slidenum">
              <a:rPr lang="en-US" smtClean="0"/>
              <a:t>14</a:t>
            </a:fld>
            <a:endParaRPr lang="en-US"/>
          </a:p>
        </p:txBody>
      </p:sp>
    </p:spTree>
    <p:extLst>
      <p:ext uri="{BB962C8B-B14F-4D97-AF65-F5344CB8AC3E}">
        <p14:creationId xmlns:p14="http://schemas.microsoft.com/office/powerpoint/2010/main" val="59289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Graphical representations of data continues to be the hot trend, many times it is easier to understand data with a picture versus text.</a:t>
            </a:r>
          </a:p>
          <a:p>
            <a:endParaRPr lang="en-US" dirty="0"/>
          </a:p>
          <a:p>
            <a:r>
              <a:rPr lang="en-US" dirty="0"/>
              <a:t>Information must be automated and easily communicated with other stakeholders in the organization.</a:t>
            </a:r>
          </a:p>
          <a:p>
            <a:endParaRPr lang="en-US" dirty="0"/>
          </a:p>
          <a:p>
            <a:r>
              <a:rPr lang="en-US" dirty="0"/>
              <a:t>Ad hoc queries must be capable of being developed quickly to provide information in a timely manner.</a:t>
            </a:r>
          </a:p>
          <a:p>
            <a:endParaRPr lang="en-US" dirty="0"/>
          </a:p>
          <a:p>
            <a:r>
              <a:rPr lang="en-US" dirty="0"/>
              <a:t>Detailed reporting (directly or via drill downs) is still needed to see what is happening at the granular level.</a:t>
            </a:r>
          </a:p>
          <a:p>
            <a:endParaRPr lang="en-US" dirty="0"/>
          </a:p>
          <a:p>
            <a:r>
              <a:rPr lang="en-US" dirty="0"/>
              <a:t>Users are skilled in many tools, it is necessary at times to provide data to other spreadsheet and analytical tools.</a:t>
            </a:r>
          </a:p>
          <a:p>
            <a:r>
              <a:rPr lang="en-US" dirty="0"/>
              <a:t> </a:t>
            </a:r>
          </a:p>
          <a:p>
            <a:endParaRPr lang="en-US" dirty="0"/>
          </a:p>
        </p:txBody>
      </p:sp>
      <p:sp>
        <p:nvSpPr>
          <p:cNvPr id="4" name="Slide Number Placeholder 3"/>
          <p:cNvSpPr>
            <a:spLocks noGrp="1"/>
          </p:cNvSpPr>
          <p:nvPr>
            <p:ph type="sldNum" sz="quarter" idx="10"/>
          </p:nvPr>
        </p:nvSpPr>
        <p:spPr/>
        <p:txBody>
          <a:bodyPr/>
          <a:lstStyle/>
          <a:p>
            <a:fld id="{AECE9CC3-E7BB-4229-A8BD-153265ECB322}" type="slidenum">
              <a:rPr lang="en-US" smtClean="0"/>
              <a:t>15</a:t>
            </a:fld>
            <a:endParaRPr lang="en-US"/>
          </a:p>
        </p:txBody>
      </p:sp>
    </p:spTree>
    <p:extLst>
      <p:ext uri="{BB962C8B-B14F-4D97-AF65-F5344CB8AC3E}">
        <p14:creationId xmlns:p14="http://schemas.microsoft.com/office/powerpoint/2010/main" val="59289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CE2EB9B-92F9-43D3-A104-5601145372D1}" type="datetimeFigureOut">
              <a:rPr lang="en-US" smtClean="0"/>
              <a:t>6/6/2014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9D55A10-C5B9-44F4-8ED4-7E688A31C35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2EB9B-92F9-43D3-A104-5601145372D1}"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55A10-C5B9-44F4-8ED4-7E688A31C3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2EB9B-92F9-43D3-A104-5601145372D1}"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55A10-C5B9-44F4-8ED4-7E688A31C3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E2EB9B-92F9-43D3-A104-5601145372D1}"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55A10-C5B9-44F4-8ED4-7E688A31C35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600" y="5638800"/>
            <a:ext cx="3429000" cy="7983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2EB9B-92F9-43D3-A104-5601145372D1}"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55A10-C5B9-44F4-8ED4-7E688A31C3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CE2EB9B-92F9-43D3-A104-5601145372D1}"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55A10-C5B9-44F4-8ED4-7E688A31C35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E2EB9B-92F9-43D3-A104-5601145372D1}" type="datetimeFigureOut">
              <a:rPr lang="en-US" smtClean="0"/>
              <a:t>6/6/2014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D55A10-C5B9-44F4-8ED4-7E688A31C3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E2EB9B-92F9-43D3-A104-5601145372D1}" type="datetimeFigureOut">
              <a:rPr lang="en-US" smtClean="0"/>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D55A10-C5B9-44F4-8ED4-7E688A31C3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2EB9B-92F9-43D3-A104-5601145372D1}" type="datetimeFigureOut">
              <a:rPr lang="en-US" smtClean="0"/>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D55A10-C5B9-44F4-8ED4-7E688A31C3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CE2EB9B-92F9-43D3-A104-5601145372D1}" type="datetimeFigureOut">
              <a:rPr lang="en-US" smtClean="0"/>
              <a:t>6/6/2014</a:t>
            </a:fld>
            <a:endParaRPr lang="en-US"/>
          </a:p>
        </p:txBody>
      </p:sp>
      <p:sp>
        <p:nvSpPr>
          <p:cNvPr id="7" name="Slide Number Placeholder 6"/>
          <p:cNvSpPr>
            <a:spLocks noGrp="1"/>
          </p:cNvSpPr>
          <p:nvPr>
            <p:ph type="sldNum" sz="quarter" idx="12"/>
          </p:nvPr>
        </p:nvSpPr>
        <p:spPr/>
        <p:txBody>
          <a:bodyPr/>
          <a:lstStyle/>
          <a:p>
            <a:fld id="{99D55A10-C5B9-44F4-8ED4-7E688A31C35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2EB9B-92F9-43D3-A104-5601145372D1}" type="datetimeFigureOut">
              <a:rPr lang="en-US" smtClean="0"/>
              <a:t>6/6/2014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9D55A10-C5B9-44F4-8ED4-7E688A31C3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CE2EB9B-92F9-43D3-A104-5601145372D1}" type="datetimeFigureOut">
              <a:rPr lang="en-US" smtClean="0"/>
              <a:t>6/6/2014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9D55A10-C5B9-44F4-8ED4-7E688A31C3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7305" y="1996869"/>
            <a:ext cx="3313355" cy="1702160"/>
          </a:xfrm>
        </p:spPr>
        <p:txBody>
          <a:bodyPr>
            <a:normAutofit fontScale="90000"/>
          </a:bodyPr>
          <a:lstStyle/>
          <a:p>
            <a:r>
              <a:rPr lang="en-US" sz="3200" b="1" dirty="0">
                <a:solidFill>
                  <a:schemeClr val="accent1">
                    <a:lumMod val="20000"/>
                    <a:lumOff val="80000"/>
                  </a:schemeClr>
                </a:solidFill>
              </a:rPr>
              <a:t>TRANSFORMING THE </a:t>
            </a:r>
            <a:r>
              <a:rPr lang="en-US" sz="3200" b="1" dirty="0" smtClean="0">
                <a:solidFill>
                  <a:schemeClr val="accent1">
                    <a:lumMod val="20000"/>
                    <a:lumOff val="80000"/>
                  </a:schemeClr>
                </a:solidFill>
              </a:rPr>
              <a:t>SAFETY NET DELIVERY SYSTEM</a:t>
            </a:r>
            <a:r>
              <a:rPr lang="en-US" sz="3200" dirty="0"/>
              <a:t/>
            </a:r>
            <a:br>
              <a:rPr lang="en-US" sz="3200" dirty="0"/>
            </a:br>
            <a:r>
              <a:rPr lang="en-US" sz="3200" b="1" dirty="0" smtClean="0"/>
              <a:t>THROUGH</a:t>
            </a:r>
            <a:r>
              <a:rPr lang="en-US" sz="3200" dirty="0"/>
              <a:t/>
            </a:r>
            <a:br>
              <a:rPr lang="en-US" sz="3200" dirty="0"/>
            </a:br>
            <a:r>
              <a:rPr lang="en-US" sz="3200" b="1" dirty="0"/>
              <a:t>BETTER USE OF DATA</a:t>
            </a:r>
            <a:endParaRPr lang="en-US" b="1" dirty="0"/>
          </a:p>
        </p:txBody>
      </p:sp>
      <p:sp>
        <p:nvSpPr>
          <p:cNvPr id="3" name="Subtitle 2"/>
          <p:cNvSpPr>
            <a:spLocks noGrp="1"/>
          </p:cNvSpPr>
          <p:nvPr>
            <p:ph type="subTitle" idx="1"/>
          </p:nvPr>
        </p:nvSpPr>
        <p:spPr>
          <a:xfrm>
            <a:off x="4680857" y="3810000"/>
            <a:ext cx="3309803" cy="1260629"/>
          </a:xfrm>
        </p:spPr>
        <p:txBody>
          <a:bodyPr/>
          <a:lstStyle/>
          <a:p>
            <a:r>
              <a:rPr lang="en-US" dirty="0" smtClean="0"/>
              <a:t>William D. Bolt, PhD</a:t>
            </a:r>
          </a:p>
          <a:p>
            <a:r>
              <a:rPr lang="en-US" dirty="0" smtClean="0"/>
              <a:t>Executive Director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305" y="5181600"/>
            <a:ext cx="3429000" cy="798356"/>
          </a:xfrm>
          <a:prstGeom prst="rect">
            <a:avLst/>
          </a:prstGeom>
        </p:spPr>
      </p:pic>
    </p:spTree>
    <p:extLst>
      <p:ext uri="{BB962C8B-B14F-4D97-AF65-F5344CB8AC3E}">
        <p14:creationId xmlns:p14="http://schemas.microsoft.com/office/powerpoint/2010/main" val="2377860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99064"/>
          </a:xfrm>
        </p:spPr>
        <p:txBody>
          <a:bodyPr>
            <a:normAutofit/>
          </a:bodyPr>
          <a:lstStyle/>
          <a:p>
            <a:pPr algn="ctr"/>
            <a:r>
              <a:rPr lang="en-US" b="1" dirty="0" smtClean="0"/>
              <a:t>The Tapestry of Healthcare</a:t>
            </a:r>
            <a:endParaRPr lang="en-US" b="1" dirty="0"/>
          </a:p>
        </p:txBody>
      </p:sp>
      <p:graphicFrame>
        <p:nvGraphicFramePr>
          <p:cNvPr id="3" name="Diagram 2"/>
          <p:cNvGraphicFramePr/>
          <p:nvPr>
            <p:extLst>
              <p:ext uri="{D42A27DB-BD31-4B8C-83A1-F6EECF244321}">
                <p14:modId xmlns:p14="http://schemas.microsoft.com/office/powerpoint/2010/main" val="2439285083"/>
              </p:ext>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63243" y="1676400"/>
            <a:ext cx="2582758" cy="1754326"/>
          </a:xfrm>
          <a:prstGeom prst="rect">
            <a:avLst/>
          </a:prstGeom>
          <a:noFill/>
        </p:spPr>
        <p:txBody>
          <a:bodyPr wrap="none" rtlCol="0">
            <a:spAutoFit/>
          </a:bodyPr>
          <a:lstStyle/>
          <a:p>
            <a:pPr algn="ctr"/>
            <a:r>
              <a:rPr lang="en-US" sz="3600" dirty="0" smtClean="0"/>
              <a:t>Merge</a:t>
            </a:r>
          </a:p>
          <a:p>
            <a:pPr algn="ctr"/>
            <a:r>
              <a:rPr lang="en-US" sz="3600" dirty="0" smtClean="0"/>
              <a:t>Them</a:t>
            </a:r>
          </a:p>
          <a:p>
            <a:pPr algn="ctr"/>
            <a:r>
              <a:rPr lang="en-US" sz="3600" dirty="0" smtClean="0"/>
              <a:t>Together!!!</a:t>
            </a:r>
            <a:endParaRPr lang="en-US" sz="3600" dirty="0"/>
          </a:p>
        </p:txBody>
      </p:sp>
      <p:sp>
        <p:nvSpPr>
          <p:cNvPr id="8" name="TextBox 7"/>
          <p:cNvSpPr txBox="1"/>
          <p:nvPr/>
        </p:nvSpPr>
        <p:spPr>
          <a:xfrm>
            <a:off x="6534364" y="1676400"/>
            <a:ext cx="1553630" cy="1754326"/>
          </a:xfrm>
          <a:prstGeom prst="rect">
            <a:avLst/>
          </a:prstGeom>
          <a:noFill/>
        </p:spPr>
        <p:txBody>
          <a:bodyPr wrap="none" rtlCol="0">
            <a:spAutoFit/>
          </a:bodyPr>
          <a:lstStyle/>
          <a:p>
            <a:pPr algn="ctr"/>
            <a:r>
              <a:rPr lang="en-US" sz="3600" dirty="0" smtClean="0"/>
              <a:t>The</a:t>
            </a:r>
          </a:p>
          <a:p>
            <a:pPr algn="ctr"/>
            <a:r>
              <a:rPr lang="en-US" sz="3600" dirty="0" smtClean="0"/>
              <a:t>Sweet</a:t>
            </a:r>
          </a:p>
          <a:p>
            <a:pPr algn="ctr"/>
            <a:r>
              <a:rPr lang="en-US" sz="3600" dirty="0" smtClean="0"/>
              <a:t>Spot</a:t>
            </a:r>
            <a:endParaRPr lang="en-US" sz="3600" dirty="0"/>
          </a:p>
        </p:txBody>
      </p:sp>
      <p:cxnSp>
        <p:nvCxnSpPr>
          <p:cNvPr id="7" name="Straight Arrow Connector 6"/>
          <p:cNvCxnSpPr/>
          <p:nvPr/>
        </p:nvCxnSpPr>
        <p:spPr>
          <a:xfrm flipH="1">
            <a:off x="4572000" y="2553563"/>
            <a:ext cx="1962364" cy="1256437"/>
          </a:xfrm>
          <a:prstGeom prst="straightConnector1">
            <a:avLst/>
          </a:prstGeom>
          <a:ln w="25400">
            <a:solidFill>
              <a:srgbClr val="3E3D2D"/>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134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09600"/>
            <a:ext cx="7024744" cy="1143000"/>
          </a:xfrm>
        </p:spPr>
        <p:txBody>
          <a:bodyPr/>
          <a:lstStyle/>
          <a:p>
            <a:r>
              <a:rPr lang="en-US" b="1" dirty="0" smtClean="0"/>
              <a:t>Why is HIT so Critical?</a:t>
            </a:r>
            <a:endParaRPr lang="en-US" b="1" dirty="0"/>
          </a:p>
        </p:txBody>
      </p:sp>
      <p:sp>
        <p:nvSpPr>
          <p:cNvPr id="3" name="Content Placeholder 2"/>
          <p:cNvSpPr>
            <a:spLocks noGrp="1"/>
          </p:cNvSpPr>
          <p:nvPr>
            <p:ph idx="1"/>
          </p:nvPr>
        </p:nvSpPr>
        <p:spPr>
          <a:xfrm>
            <a:off x="1043492" y="1981200"/>
            <a:ext cx="6777317" cy="3508977"/>
          </a:xfrm>
        </p:spPr>
        <p:txBody>
          <a:bodyPr>
            <a:normAutofit/>
          </a:bodyPr>
          <a:lstStyle/>
          <a:p>
            <a:r>
              <a:rPr lang="en-US" dirty="0" smtClean="0"/>
              <a:t>HIT must provide solutions that are:</a:t>
            </a:r>
            <a:endParaRPr lang="en-US" dirty="0"/>
          </a:p>
          <a:p>
            <a:pPr lvl="1"/>
            <a:r>
              <a:rPr lang="en-US" dirty="0" smtClean="0"/>
              <a:t>Robust</a:t>
            </a:r>
          </a:p>
          <a:p>
            <a:pPr lvl="1"/>
            <a:r>
              <a:rPr lang="en-US" dirty="0" smtClean="0"/>
              <a:t>Scalable</a:t>
            </a:r>
            <a:endParaRPr lang="en-US" dirty="0"/>
          </a:p>
          <a:p>
            <a:pPr lvl="1"/>
            <a:r>
              <a:rPr lang="en-US" dirty="0" smtClean="0"/>
              <a:t>Interoperable</a:t>
            </a:r>
            <a:endParaRPr lang="en-US" dirty="0"/>
          </a:p>
          <a:p>
            <a:pPr lvl="1"/>
            <a:r>
              <a:rPr lang="en-US" dirty="0" smtClean="0"/>
              <a:t>Intuitive</a:t>
            </a:r>
            <a:endParaRPr lang="en-US" dirty="0"/>
          </a:p>
          <a:p>
            <a:endParaRPr lang="en-US" dirty="0"/>
          </a:p>
        </p:txBody>
      </p:sp>
    </p:spTree>
    <p:extLst>
      <p:ext uri="{BB962C8B-B14F-4D97-AF65-F5344CB8AC3E}">
        <p14:creationId xmlns:p14="http://schemas.microsoft.com/office/powerpoint/2010/main" val="3530748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143000"/>
          </a:xfrm>
        </p:spPr>
        <p:txBody>
          <a:bodyPr>
            <a:normAutofit/>
          </a:bodyPr>
          <a:lstStyle/>
          <a:p>
            <a:r>
              <a:rPr lang="en-US" sz="3200" b="1" dirty="0" err="1" smtClean="0"/>
              <a:t>DaSH’s</a:t>
            </a:r>
            <a:r>
              <a:rPr lang="en-US" sz="3200" b="1" dirty="0"/>
              <a:t> </a:t>
            </a:r>
            <a:r>
              <a:rPr lang="en-US" sz="3200" b="1" dirty="0" smtClean="0"/>
              <a:t>Role:  Provide Business Intelligence/Analytics Solutions</a:t>
            </a:r>
            <a:endParaRPr lang="en-US" sz="3200" b="1" dirty="0"/>
          </a:p>
        </p:txBody>
      </p:sp>
      <p:sp>
        <p:nvSpPr>
          <p:cNvPr id="3" name="Content Placeholder 2"/>
          <p:cNvSpPr>
            <a:spLocks noGrp="1"/>
          </p:cNvSpPr>
          <p:nvPr>
            <p:ph idx="1"/>
          </p:nvPr>
        </p:nvSpPr>
        <p:spPr>
          <a:xfrm>
            <a:off x="1043490" y="2057400"/>
            <a:ext cx="6777317" cy="3164373"/>
          </a:xfrm>
        </p:spPr>
        <p:txBody>
          <a:bodyPr/>
          <a:lstStyle/>
          <a:p>
            <a:r>
              <a:rPr lang="en-US" dirty="0" smtClean="0"/>
              <a:t>Turn raw data into actionable information</a:t>
            </a:r>
          </a:p>
          <a:p>
            <a:r>
              <a:rPr lang="en-US" dirty="0" smtClean="0"/>
              <a:t>Training and ongoing support available for staff</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806" y="3276600"/>
            <a:ext cx="3371574" cy="2247716"/>
          </a:xfrm>
          <a:prstGeom prst="rect">
            <a:avLst/>
          </a:prstGeom>
        </p:spPr>
      </p:pic>
      <p:pic>
        <p:nvPicPr>
          <p:cNvPr id="6" name="Picture 5"/>
          <p:cNvPicPr>
            <a:picLocks noChangeAspect="1"/>
          </p:cNvPicPr>
          <p:nvPr/>
        </p:nvPicPr>
        <p:blipFill>
          <a:blip r:embed="rId4"/>
          <a:stretch>
            <a:fillRect/>
          </a:stretch>
        </p:blipFill>
        <p:spPr>
          <a:xfrm>
            <a:off x="762000" y="5678156"/>
            <a:ext cx="3245316" cy="813621"/>
          </a:xfrm>
          <a:prstGeom prst="rect">
            <a:avLst/>
          </a:prstGeom>
        </p:spPr>
      </p:pic>
    </p:spTree>
    <p:extLst>
      <p:ext uri="{BB962C8B-B14F-4D97-AF65-F5344CB8AC3E}">
        <p14:creationId xmlns:p14="http://schemas.microsoft.com/office/powerpoint/2010/main" val="3456743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752600"/>
          </a:xfrm>
        </p:spPr>
        <p:txBody>
          <a:bodyPr>
            <a:normAutofit fontScale="90000"/>
          </a:bodyPr>
          <a:lstStyle/>
          <a:p>
            <a:r>
              <a:rPr lang="en-US" b="1" dirty="0" smtClean="0"/>
              <a:t>Business Intelligence</a:t>
            </a:r>
            <a:br>
              <a:rPr lang="en-US" b="1" dirty="0" smtClean="0"/>
            </a:br>
            <a:r>
              <a:rPr lang="en-US" b="1" dirty="0" smtClean="0"/>
              <a:t>We can do this the easy way, or the hard way.</a:t>
            </a:r>
            <a:endParaRPr lang="en-US" b="1" dirty="0"/>
          </a:p>
        </p:txBody>
      </p:sp>
      <p:sp>
        <p:nvSpPr>
          <p:cNvPr id="3" name="Content Placeholder 2"/>
          <p:cNvSpPr>
            <a:spLocks noGrp="1"/>
          </p:cNvSpPr>
          <p:nvPr>
            <p:ph idx="1"/>
          </p:nvPr>
        </p:nvSpPr>
        <p:spPr>
          <a:xfrm>
            <a:off x="1066800" y="2743200"/>
            <a:ext cx="6777317" cy="2057400"/>
          </a:xfrm>
        </p:spPr>
        <p:txBody>
          <a:bodyPr/>
          <a:lstStyle/>
          <a:p>
            <a:r>
              <a:rPr lang="en-US" dirty="0" smtClean="0"/>
              <a:t>Hard Way - Structured Query Language (SQL) development</a:t>
            </a:r>
          </a:p>
          <a:p>
            <a:r>
              <a:rPr lang="en-US" dirty="0" smtClean="0"/>
              <a:t>Easy Way – Business Intelligence tools developed to replace developing complex SQL</a:t>
            </a:r>
            <a:endParaRPr lang="en-US" dirty="0"/>
          </a:p>
        </p:txBody>
      </p:sp>
      <p:pic>
        <p:nvPicPr>
          <p:cNvPr id="6" name="Picture 5"/>
          <p:cNvPicPr>
            <a:picLocks noChangeAspect="1"/>
          </p:cNvPicPr>
          <p:nvPr/>
        </p:nvPicPr>
        <p:blipFill>
          <a:blip r:embed="rId3"/>
          <a:stretch>
            <a:fillRect/>
          </a:stretch>
        </p:blipFill>
        <p:spPr>
          <a:xfrm>
            <a:off x="762000" y="5678156"/>
            <a:ext cx="3245316" cy="813621"/>
          </a:xfrm>
          <a:prstGeom prst="rect">
            <a:avLst/>
          </a:prstGeom>
        </p:spPr>
      </p:pic>
    </p:spTree>
    <p:extLst>
      <p:ext uri="{BB962C8B-B14F-4D97-AF65-F5344CB8AC3E}">
        <p14:creationId xmlns:p14="http://schemas.microsoft.com/office/powerpoint/2010/main" val="1720553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143000"/>
          </a:xfrm>
        </p:spPr>
        <p:txBody>
          <a:bodyPr>
            <a:normAutofit fontScale="90000"/>
          </a:bodyPr>
          <a:lstStyle/>
          <a:p>
            <a:r>
              <a:rPr lang="en-US" b="1" dirty="0" smtClean="0"/>
              <a:t>What makes mature BI products better?</a:t>
            </a:r>
            <a:endParaRPr lang="en-US" b="1" dirty="0"/>
          </a:p>
        </p:txBody>
      </p:sp>
      <p:sp>
        <p:nvSpPr>
          <p:cNvPr id="3" name="Content Placeholder 2"/>
          <p:cNvSpPr>
            <a:spLocks noGrp="1"/>
          </p:cNvSpPr>
          <p:nvPr>
            <p:ph idx="1"/>
          </p:nvPr>
        </p:nvSpPr>
        <p:spPr>
          <a:xfrm>
            <a:off x="1043490" y="2057400"/>
            <a:ext cx="6777317" cy="3164373"/>
          </a:xfrm>
        </p:spPr>
        <p:txBody>
          <a:bodyPr/>
          <a:lstStyle/>
          <a:p>
            <a:r>
              <a:rPr lang="en-US" dirty="0" smtClean="0"/>
              <a:t>Metadata - Data about Data</a:t>
            </a:r>
          </a:p>
          <a:p>
            <a:r>
              <a:rPr lang="en-US" dirty="0" smtClean="0"/>
              <a:t>Data Dictionary – Metadata repository/library</a:t>
            </a:r>
          </a:p>
          <a:p>
            <a:r>
              <a:rPr lang="en-US" dirty="0" smtClean="0"/>
              <a:t>Speed to Information</a:t>
            </a:r>
          </a:p>
          <a:p>
            <a:r>
              <a:rPr lang="en-US" dirty="0" smtClean="0"/>
              <a:t>Intuitiveness</a:t>
            </a:r>
          </a:p>
          <a:p>
            <a:endParaRPr lang="en-US" dirty="0" smtClean="0"/>
          </a:p>
          <a:p>
            <a:pPr marL="68580" indent="0">
              <a:buNone/>
            </a:pPr>
            <a:endParaRPr lang="en-US" dirty="0"/>
          </a:p>
        </p:txBody>
      </p:sp>
      <p:pic>
        <p:nvPicPr>
          <p:cNvPr id="6" name="Picture 5"/>
          <p:cNvPicPr>
            <a:picLocks noChangeAspect="1"/>
          </p:cNvPicPr>
          <p:nvPr/>
        </p:nvPicPr>
        <p:blipFill>
          <a:blip r:embed="rId3"/>
          <a:stretch>
            <a:fillRect/>
          </a:stretch>
        </p:blipFill>
        <p:spPr>
          <a:xfrm>
            <a:off x="762000" y="5678156"/>
            <a:ext cx="3245316" cy="813621"/>
          </a:xfrm>
          <a:prstGeom prst="rect">
            <a:avLst/>
          </a:prstGeom>
        </p:spPr>
      </p:pic>
    </p:spTree>
    <p:extLst>
      <p:ext uri="{BB962C8B-B14F-4D97-AF65-F5344CB8AC3E}">
        <p14:creationId xmlns:p14="http://schemas.microsoft.com/office/powerpoint/2010/main" val="1828721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143000"/>
          </a:xfrm>
        </p:spPr>
        <p:txBody>
          <a:bodyPr>
            <a:normAutofit fontScale="90000"/>
          </a:bodyPr>
          <a:lstStyle/>
          <a:p>
            <a:r>
              <a:rPr lang="en-US" b="1" dirty="0" smtClean="0"/>
              <a:t>Necessities of a mature BI product</a:t>
            </a:r>
            <a:endParaRPr lang="en-US" b="1" dirty="0"/>
          </a:p>
        </p:txBody>
      </p:sp>
      <p:sp>
        <p:nvSpPr>
          <p:cNvPr id="3" name="Content Placeholder 2"/>
          <p:cNvSpPr>
            <a:spLocks noGrp="1"/>
          </p:cNvSpPr>
          <p:nvPr>
            <p:ph idx="1"/>
          </p:nvPr>
        </p:nvSpPr>
        <p:spPr>
          <a:xfrm>
            <a:off x="1043490" y="2057400"/>
            <a:ext cx="6777317" cy="3164373"/>
          </a:xfrm>
        </p:spPr>
        <p:txBody>
          <a:bodyPr>
            <a:normAutofit lnSpcReduction="10000"/>
          </a:bodyPr>
          <a:lstStyle/>
          <a:p>
            <a:r>
              <a:rPr lang="en-US" dirty="0" smtClean="0"/>
              <a:t>Data Visualization</a:t>
            </a:r>
          </a:p>
          <a:p>
            <a:r>
              <a:rPr lang="en-US" dirty="0" smtClean="0"/>
              <a:t>Scheduled and/or easily distributed information</a:t>
            </a:r>
          </a:p>
          <a:p>
            <a:r>
              <a:rPr lang="en-US" dirty="0" smtClean="0"/>
              <a:t>Ease of use interface for report development</a:t>
            </a:r>
          </a:p>
          <a:p>
            <a:r>
              <a:rPr lang="en-US" dirty="0" smtClean="0"/>
              <a:t>Transaction level reporting</a:t>
            </a:r>
          </a:p>
          <a:p>
            <a:r>
              <a:rPr lang="en-US" dirty="0" smtClean="0"/>
              <a:t>Integration into other common tools (i.e. spreadsheets)</a:t>
            </a:r>
          </a:p>
          <a:p>
            <a:pPr marL="68580" indent="0">
              <a:buNone/>
            </a:pPr>
            <a:endParaRPr lang="en-US" dirty="0"/>
          </a:p>
        </p:txBody>
      </p:sp>
      <p:pic>
        <p:nvPicPr>
          <p:cNvPr id="6" name="Picture 5"/>
          <p:cNvPicPr>
            <a:picLocks noChangeAspect="1"/>
          </p:cNvPicPr>
          <p:nvPr/>
        </p:nvPicPr>
        <p:blipFill>
          <a:blip r:embed="rId3"/>
          <a:stretch>
            <a:fillRect/>
          </a:stretch>
        </p:blipFill>
        <p:spPr>
          <a:xfrm>
            <a:off x="762000" y="5678156"/>
            <a:ext cx="3245316" cy="813621"/>
          </a:xfrm>
          <a:prstGeom prst="rect">
            <a:avLst/>
          </a:prstGeom>
        </p:spPr>
      </p:pic>
    </p:spTree>
    <p:extLst>
      <p:ext uri="{BB962C8B-B14F-4D97-AF65-F5344CB8AC3E}">
        <p14:creationId xmlns:p14="http://schemas.microsoft.com/office/powerpoint/2010/main" val="2559976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533400"/>
            <a:ext cx="7024744" cy="1143000"/>
          </a:xfrm>
        </p:spPr>
        <p:txBody>
          <a:bodyPr/>
          <a:lstStyle/>
          <a:p>
            <a:r>
              <a:rPr lang="en-US" b="1" dirty="0" smtClean="0"/>
              <a:t>Contact Us</a:t>
            </a:r>
            <a:endParaRPr lang="en-US" b="1" dirty="0"/>
          </a:p>
        </p:txBody>
      </p:sp>
      <p:sp>
        <p:nvSpPr>
          <p:cNvPr id="3" name="Content Placeholder 2"/>
          <p:cNvSpPr>
            <a:spLocks noGrp="1"/>
          </p:cNvSpPr>
          <p:nvPr>
            <p:ph idx="1"/>
          </p:nvPr>
        </p:nvSpPr>
        <p:spPr>
          <a:xfrm>
            <a:off x="566928" y="1905000"/>
            <a:ext cx="4071257" cy="3733800"/>
          </a:xfrm>
        </p:spPr>
        <p:txBody>
          <a:bodyPr>
            <a:normAutofit fontScale="62500" lnSpcReduction="20000"/>
          </a:bodyPr>
          <a:lstStyle/>
          <a:p>
            <a:r>
              <a:rPr lang="en-US" b="1" dirty="0"/>
              <a:t>William D. Bolt, </a:t>
            </a:r>
            <a:r>
              <a:rPr lang="en-US" b="1" dirty="0" smtClean="0"/>
              <a:t>PhD, Executive </a:t>
            </a:r>
            <a:r>
              <a:rPr lang="en-US" b="1" dirty="0"/>
              <a:t>Director </a:t>
            </a:r>
            <a:endParaRPr lang="en-US" dirty="0"/>
          </a:p>
          <a:p>
            <a:pPr marL="68580" indent="0">
              <a:buNone/>
            </a:pPr>
            <a:r>
              <a:rPr lang="en-US" dirty="0" smtClean="0"/>
              <a:t>	Office</a:t>
            </a:r>
            <a:r>
              <a:rPr lang="en-US" dirty="0"/>
              <a:t>: </a:t>
            </a:r>
            <a:r>
              <a:rPr lang="en-US" dirty="0" smtClean="0"/>
              <a:t>719-225-8866</a:t>
            </a:r>
          </a:p>
          <a:p>
            <a:pPr marL="68580" indent="0">
              <a:buNone/>
            </a:pPr>
            <a:r>
              <a:rPr lang="en-US" dirty="0"/>
              <a:t>	</a:t>
            </a:r>
            <a:r>
              <a:rPr lang="en-US" dirty="0" smtClean="0"/>
              <a:t>Cell</a:t>
            </a:r>
            <a:r>
              <a:rPr lang="en-US" dirty="0"/>
              <a:t>: </a:t>
            </a:r>
            <a:r>
              <a:rPr lang="en-US" dirty="0" smtClean="0"/>
              <a:t>719-	696-4260 </a:t>
            </a:r>
            <a:endParaRPr lang="en-US" dirty="0"/>
          </a:p>
          <a:p>
            <a:pPr marL="68580" indent="0">
              <a:buNone/>
            </a:pPr>
            <a:r>
              <a:rPr lang="en-US" dirty="0" smtClean="0"/>
              <a:t>	E-mail</a:t>
            </a:r>
            <a:r>
              <a:rPr lang="en-US" dirty="0"/>
              <a:t>: </a:t>
            </a:r>
            <a:r>
              <a:rPr lang="en-US" dirty="0" smtClean="0"/>
              <a:t>bolt@dashnetwork.org </a:t>
            </a:r>
            <a:endParaRPr lang="en-US" dirty="0"/>
          </a:p>
          <a:p>
            <a:pPr marL="68580" indent="0">
              <a:buNone/>
            </a:pPr>
            <a:endParaRPr lang="en-US" dirty="0"/>
          </a:p>
          <a:p>
            <a:r>
              <a:rPr lang="en-US" b="1" dirty="0"/>
              <a:t>Mark C. </a:t>
            </a:r>
            <a:r>
              <a:rPr lang="en-US" b="1" dirty="0" smtClean="0"/>
              <a:t>See, Director </a:t>
            </a:r>
            <a:r>
              <a:rPr lang="en-US" b="1" dirty="0"/>
              <a:t>of Operations </a:t>
            </a:r>
            <a:endParaRPr lang="en-US" dirty="0"/>
          </a:p>
          <a:p>
            <a:pPr marL="68580" indent="0">
              <a:buNone/>
            </a:pPr>
            <a:r>
              <a:rPr lang="en-US" dirty="0" smtClean="0"/>
              <a:t>	Office</a:t>
            </a:r>
            <a:r>
              <a:rPr lang="en-US" dirty="0"/>
              <a:t>: </a:t>
            </a:r>
            <a:r>
              <a:rPr lang="en-US" dirty="0" smtClean="0"/>
              <a:t>719-225-8866</a:t>
            </a:r>
          </a:p>
          <a:p>
            <a:pPr marL="68580" indent="0">
              <a:buNone/>
            </a:pPr>
            <a:r>
              <a:rPr lang="en-US" dirty="0"/>
              <a:t>	</a:t>
            </a:r>
            <a:r>
              <a:rPr lang="en-US" dirty="0" smtClean="0"/>
              <a:t>Cell</a:t>
            </a:r>
            <a:r>
              <a:rPr lang="en-US" dirty="0"/>
              <a:t>: </a:t>
            </a:r>
            <a:r>
              <a:rPr lang="en-US" dirty="0" smtClean="0"/>
              <a:t>719-	252-9286 </a:t>
            </a:r>
            <a:endParaRPr lang="en-US" dirty="0"/>
          </a:p>
          <a:p>
            <a:pPr marL="68580" indent="0">
              <a:buNone/>
            </a:pPr>
            <a:r>
              <a:rPr lang="en-US" dirty="0" smtClean="0"/>
              <a:t>	E-mail</a:t>
            </a:r>
            <a:r>
              <a:rPr lang="en-US" dirty="0"/>
              <a:t>: </a:t>
            </a:r>
            <a:r>
              <a:rPr lang="en-US" dirty="0" smtClean="0"/>
              <a:t>msee@dashnetwork.org </a:t>
            </a:r>
            <a:endParaRPr lang="en-US" dirty="0"/>
          </a:p>
          <a:p>
            <a:pPr marL="68580" indent="0">
              <a:buNone/>
            </a:pPr>
            <a:r>
              <a:rPr lang="en-US" b="1" dirty="0"/>
              <a:t> </a:t>
            </a:r>
            <a:endParaRPr lang="en-US" dirty="0"/>
          </a:p>
          <a:p>
            <a:pPr marL="68580" indent="0" algn="ctr">
              <a:buNone/>
            </a:pPr>
            <a:r>
              <a:rPr lang="en-US" b="1" dirty="0" smtClean="0"/>
              <a:t>www.dashnetwork.org </a:t>
            </a:r>
            <a:endParaRPr lang="en-US" dirty="0"/>
          </a:p>
          <a:p>
            <a:pPr marL="68580" indent="0" algn="ctr">
              <a:buNone/>
            </a:pPr>
            <a:r>
              <a:rPr lang="en-US" dirty="0"/>
              <a:t>503 North Main, Suite 123</a:t>
            </a:r>
          </a:p>
          <a:p>
            <a:pPr marL="68580" indent="0" algn="ctr">
              <a:buNone/>
            </a:pPr>
            <a:r>
              <a:rPr lang="en-US" dirty="0"/>
              <a:t>Pueblo, CO 81003 </a:t>
            </a:r>
          </a:p>
          <a:p>
            <a:endParaRPr lang="en-US" dirty="0"/>
          </a:p>
        </p:txBody>
      </p:sp>
      <p:sp>
        <p:nvSpPr>
          <p:cNvPr id="4" name="Content Placeholder 2"/>
          <p:cNvSpPr txBox="1">
            <a:spLocks/>
          </p:cNvSpPr>
          <p:nvPr/>
        </p:nvSpPr>
        <p:spPr>
          <a:xfrm>
            <a:off x="4572000" y="1901952"/>
            <a:ext cx="4191000" cy="18669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7472">
              <a:lnSpc>
                <a:spcPct val="80000"/>
              </a:lnSpc>
              <a:spcBef>
                <a:spcPts val="24"/>
              </a:spcBef>
            </a:pPr>
            <a:r>
              <a:rPr lang="en-US" sz="1600" b="1" dirty="0" smtClean="0"/>
              <a:t>Brad Jackson, Business Dev </a:t>
            </a:r>
            <a:r>
              <a:rPr lang="en-US" sz="1600" b="1" dirty="0" err="1" smtClean="0"/>
              <a:t>Mgr</a:t>
            </a:r>
            <a:r>
              <a:rPr lang="en-US" sz="1600" b="1" dirty="0" smtClean="0"/>
              <a:t> </a:t>
            </a:r>
            <a:endParaRPr lang="en-US" sz="1600" dirty="0"/>
          </a:p>
          <a:p>
            <a:pPr marL="347472">
              <a:lnSpc>
                <a:spcPct val="80000"/>
              </a:lnSpc>
              <a:spcBef>
                <a:spcPts val="24"/>
              </a:spcBef>
              <a:buNone/>
            </a:pPr>
            <a:r>
              <a:rPr lang="en-US" sz="1600" dirty="0"/>
              <a:t>	Office: </a:t>
            </a:r>
            <a:r>
              <a:rPr lang="en-US" sz="1600" dirty="0" smtClean="0"/>
              <a:t>800-451-1544</a:t>
            </a:r>
            <a:endParaRPr lang="en-US" sz="1600" dirty="0"/>
          </a:p>
          <a:p>
            <a:pPr marL="347472">
              <a:lnSpc>
                <a:spcPct val="80000"/>
              </a:lnSpc>
              <a:spcBef>
                <a:spcPts val="24"/>
              </a:spcBef>
              <a:buNone/>
            </a:pPr>
            <a:r>
              <a:rPr lang="en-US" sz="1600" dirty="0"/>
              <a:t>	Cell: </a:t>
            </a:r>
            <a:r>
              <a:rPr lang="en-US" sz="1600" dirty="0" smtClean="0"/>
              <a:t>303-884-9803</a:t>
            </a:r>
            <a:endParaRPr lang="en-US" sz="1600" dirty="0"/>
          </a:p>
          <a:p>
            <a:pPr marL="347472">
              <a:lnSpc>
                <a:spcPct val="80000"/>
              </a:lnSpc>
              <a:spcBef>
                <a:spcPts val="24"/>
              </a:spcBef>
              <a:buNone/>
            </a:pPr>
            <a:r>
              <a:rPr lang="en-US" sz="1600" dirty="0"/>
              <a:t>	E-mail: </a:t>
            </a:r>
            <a:r>
              <a:rPr lang="en-US" sz="1600" dirty="0" smtClean="0"/>
              <a:t>bjackson@cyberscience.com </a:t>
            </a:r>
            <a:endParaRPr lang="en-US" sz="1600" dirty="0"/>
          </a:p>
          <a:p>
            <a:pPr marL="347472">
              <a:lnSpc>
                <a:spcPct val="80000"/>
              </a:lnSpc>
              <a:spcBef>
                <a:spcPts val="24"/>
              </a:spcBef>
              <a:buNone/>
            </a:pPr>
            <a:r>
              <a:rPr lang="en-US" sz="1600" b="1" dirty="0"/>
              <a:t> </a:t>
            </a:r>
            <a:endParaRPr lang="en-US" sz="1600" dirty="0"/>
          </a:p>
          <a:p>
            <a:pPr marL="347472" algn="ctr">
              <a:lnSpc>
                <a:spcPct val="80000"/>
              </a:lnSpc>
              <a:spcBef>
                <a:spcPts val="24"/>
              </a:spcBef>
              <a:buNone/>
            </a:pPr>
            <a:r>
              <a:rPr lang="en-US" sz="1600" b="1" dirty="0" smtClean="0"/>
              <a:t>www.cyberscience.com </a:t>
            </a:r>
            <a:endParaRPr lang="en-US" sz="1600" dirty="0"/>
          </a:p>
          <a:p>
            <a:pPr marL="347472" algn="ctr">
              <a:lnSpc>
                <a:spcPct val="80000"/>
              </a:lnSpc>
              <a:spcBef>
                <a:spcPts val="24"/>
              </a:spcBef>
              <a:buNone/>
            </a:pPr>
            <a:r>
              <a:rPr lang="en-US" sz="1600" dirty="0" smtClean="0"/>
              <a:t>6334 South Racine Circle</a:t>
            </a:r>
            <a:endParaRPr lang="en-US" sz="1600" dirty="0"/>
          </a:p>
          <a:p>
            <a:pPr marL="347472" algn="ctr">
              <a:lnSpc>
                <a:spcPct val="80000"/>
              </a:lnSpc>
              <a:spcBef>
                <a:spcPts val="24"/>
              </a:spcBef>
              <a:buNone/>
            </a:pPr>
            <a:r>
              <a:rPr lang="en-US" sz="1600" dirty="0" smtClean="0"/>
              <a:t>Centennial, </a:t>
            </a:r>
            <a:r>
              <a:rPr lang="en-US" sz="1600" dirty="0"/>
              <a:t>CO </a:t>
            </a:r>
            <a:r>
              <a:rPr lang="en-US" sz="1600" dirty="0" smtClean="0"/>
              <a:t>80111 </a:t>
            </a:r>
            <a:endParaRPr lang="en-US" sz="1600" dirty="0"/>
          </a:p>
          <a:p>
            <a:endParaRPr lang="en-US" dirty="0"/>
          </a:p>
        </p:txBody>
      </p:sp>
      <p:pic>
        <p:nvPicPr>
          <p:cNvPr id="5" name="Picture 4"/>
          <p:cNvPicPr>
            <a:picLocks noChangeAspect="1"/>
          </p:cNvPicPr>
          <p:nvPr/>
        </p:nvPicPr>
        <p:blipFill>
          <a:blip r:embed="rId2"/>
          <a:stretch>
            <a:fillRect/>
          </a:stretch>
        </p:blipFill>
        <p:spPr>
          <a:xfrm>
            <a:off x="762000" y="5678156"/>
            <a:ext cx="3245316" cy="813621"/>
          </a:xfrm>
          <a:prstGeom prst="rect">
            <a:avLst/>
          </a:prstGeom>
        </p:spPr>
      </p:pic>
    </p:spTree>
    <p:extLst>
      <p:ext uri="{BB962C8B-B14F-4D97-AF65-F5344CB8AC3E}">
        <p14:creationId xmlns:p14="http://schemas.microsoft.com/office/powerpoint/2010/main" val="969744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lstStyle/>
          <a:p>
            <a:r>
              <a:rPr lang="en-US" b="1" dirty="0" smtClean="0"/>
              <a:t>About </a:t>
            </a:r>
            <a:r>
              <a:rPr lang="en-US" b="1" dirty="0" err="1" smtClean="0"/>
              <a:t>DaSH</a:t>
            </a:r>
            <a:endParaRPr lang="en-US" b="1" dirty="0"/>
          </a:p>
        </p:txBody>
      </p:sp>
      <p:sp>
        <p:nvSpPr>
          <p:cNvPr id="3" name="Content Placeholder 2"/>
          <p:cNvSpPr>
            <a:spLocks noGrp="1"/>
          </p:cNvSpPr>
          <p:nvPr>
            <p:ph idx="1"/>
          </p:nvPr>
        </p:nvSpPr>
        <p:spPr>
          <a:xfrm>
            <a:off x="1043492" y="1676400"/>
            <a:ext cx="6777317" cy="4114800"/>
          </a:xfrm>
        </p:spPr>
        <p:txBody>
          <a:bodyPr>
            <a:normAutofit/>
          </a:bodyPr>
          <a:lstStyle/>
          <a:p>
            <a:r>
              <a:rPr lang="en-US" dirty="0" smtClean="0"/>
              <a:t>Non-profit, collaborative network organization</a:t>
            </a:r>
          </a:p>
          <a:p>
            <a:r>
              <a:rPr lang="en-US" dirty="0" smtClean="0"/>
              <a:t>Founded in partnership between Colorado Rural Health Center and CO Critical Access Hospitals:</a:t>
            </a:r>
          </a:p>
          <a:p>
            <a:pPr lvl="1"/>
            <a:r>
              <a:rPr lang="en-US" sz="2000" dirty="0" smtClean="0"/>
              <a:t>Spanish Peaks Regional Health Center</a:t>
            </a:r>
          </a:p>
          <a:p>
            <a:pPr lvl="1"/>
            <a:r>
              <a:rPr lang="en-US" sz="2000" dirty="0" smtClean="0"/>
              <a:t>Rio Grande Hospital</a:t>
            </a:r>
          </a:p>
          <a:p>
            <a:pPr lvl="1"/>
            <a:r>
              <a:rPr lang="en-US" sz="2000" dirty="0" smtClean="0"/>
              <a:t>Yuma District Hospital</a:t>
            </a:r>
          </a:p>
          <a:p>
            <a:pPr lvl="1"/>
            <a:r>
              <a:rPr lang="en-US" sz="2000" dirty="0" smtClean="0"/>
              <a:t>Melissa Memorial Hospital</a:t>
            </a:r>
          </a:p>
          <a:p>
            <a:pPr lvl="1"/>
            <a:r>
              <a:rPr lang="en-US" sz="2000" dirty="0" smtClean="0"/>
              <a:t>Lincoln Community Hospital</a:t>
            </a:r>
          </a:p>
          <a:p>
            <a:pPr lvl="1"/>
            <a:endParaRPr lang="en-US" dirty="0" smtClean="0"/>
          </a:p>
        </p:txBody>
      </p:sp>
    </p:spTree>
    <p:extLst>
      <p:ext uri="{BB962C8B-B14F-4D97-AF65-F5344CB8AC3E}">
        <p14:creationId xmlns:p14="http://schemas.microsoft.com/office/powerpoint/2010/main" val="2623830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Mission</a:t>
            </a:r>
            <a:endParaRPr lang="en-US" b="1" dirty="0"/>
          </a:p>
        </p:txBody>
      </p:sp>
      <p:sp>
        <p:nvSpPr>
          <p:cNvPr id="3" name="Content Placeholder 2"/>
          <p:cNvSpPr>
            <a:spLocks noGrp="1"/>
          </p:cNvSpPr>
          <p:nvPr>
            <p:ph idx="1"/>
          </p:nvPr>
        </p:nvSpPr>
        <p:spPr/>
        <p:txBody>
          <a:bodyPr/>
          <a:lstStyle/>
          <a:p>
            <a:pPr>
              <a:buSzPts val="1800"/>
            </a:pPr>
            <a:r>
              <a:rPr lang="en-US" dirty="0" smtClean="0">
                <a:solidFill>
                  <a:srgbClr val="3E3D2D"/>
                </a:solidFill>
                <a:latin typeface="Century Gothic" panose="020B0502020202020204" pitchFamily="34" charset="0"/>
              </a:rPr>
              <a:t>Dedicated </a:t>
            </a:r>
            <a:r>
              <a:rPr lang="en-US" dirty="0">
                <a:solidFill>
                  <a:srgbClr val="3E3D2D"/>
                </a:solidFill>
                <a:latin typeface="Century Gothic" panose="020B0502020202020204" pitchFamily="34" charset="0"/>
              </a:rPr>
              <a:t>to reducing HIT disparities for rural and urban safety net </a:t>
            </a:r>
            <a:r>
              <a:rPr lang="en-US" dirty="0" smtClean="0">
                <a:solidFill>
                  <a:srgbClr val="3E3D2D"/>
                </a:solidFill>
                <a:latin typeface="Century Gothic" panose="020B0502020202020204" pitchFamily="34" charset="0"/>
              </a:rPr>
              <a:t>facilities by providing affordable HIT </a:t>
            </a:r>
            <a:r>
              <a:rPr lang="en-US" dirty="0">
                <a:solidFill>
                  <a:srgbClr val="3E3D2D"/>
                </a:solidFill>
                <a:latin typeface="Century Gothic" panose="020B0502020202020204" pitchFamily="34" charset="0"/>
              </a:rPr>
              <a:t>solutions </a:t>
            </a:r>
            <a:r>
              <a:rPr lang="en-US" dirty="0" smtClean="0">
                <a:solidFill>
                  <a:srgbClr val="3E3D2D"/>
                </a:solidFill>
                <a:latin typeface="Century Gothic" panose="020B0502020202020204" pitchFamily="34" charset="0"/>
              </a:rPr>
              <a:t>to</a:t>
            </a:r>
          </a:p>
          <a:p>
            <a:pPr lvl="1">
              <a:buSzPts val="1800"/>
            </a:pPr>
            <a:r>
              <a:rPr lang="en-US" dirty="0">
                <a:solidFill>
                  <a:srgbClr val="3E3D2D"/>
                </a:solidFill>
                <a:latin typeface="Century Gothic" panose="020B0502020202020204" pitchFamily="34" charset="0"/>
              </a:rPr>
              <a:t>I</a:t>
            </a:r>
            <a:r>
              <a:rPr lang="en-US" dirty="0" smtClean="0">
                <a:solidFill>
                  <a:srgbClr val="3E3D2D"/>
                </a:solidFill>
                <a:latin typeface="Century Gothic" panose="020B0502020202020204" pitchFamily="34" charset="0"/>
              </a:rPr>
              <a:t>mprove care </a:t>
            </a:r>
          </a:p>
          <a:p>
            <a:pPr lvl="1">
              <a:buSzPts val="1800"/>
            </a:pPr>
            <a:r>
              <a:rPr lang="en-US" dirty="0" smtClean="0">
                <a:solidFill>
                  <a:srgbClr val="3E3D2D"/>
                </a:solidFill>
                <a:latin typeface="Century Gothic" panose="020B0502020202020204" pitchFamily="34" charset="0"/>
              </a:rPr>
              <a:t>Improve efficiencies</a:t>
            </a:r>
          </a:p>
          <a:p>
            <a:pPr lvl="1">
              <a:buSzPts val="1800"/>
            </a:pPr>
            <a:r>
              <a:rPr lang="en-US" dirty="0" smtClean="0">
                <a:solidFill>
                  <a:srgbClr val="3E3D2D"/>
                </a:solidFill>
                <a:latin typeface="Century Gothic" panose="020B0502020202020204" pitchFamily="34" charset="0"/>
              </a:rPr>
              <a:t>Comply with </a:t>
            </a:r>
            <a:r>
              <a:rPr lang="en-US" smtClean="0">
                <a:solidFill>
                  <a:srgbClr val="3E3D2D"/>
                </a:solidFill>
                <a:latin typeface="Century Gothic" panose="020B0502020202020204" pitchFamily="34" charset="0"/>
              </a:rPr>
              <a:t>federal requirements</a:t>
            </a:r>
            <a:endParaRPr lang="en-US" dirty="0" smtClean="0">
              <a:solidFill>
                <a:srgbClr val="3E3D2D"/>
              </a:solidFill>
              <a:latin typeface="Century Gothic" panose="020B0502020202020204" pitchFamily="34" charset="0"/>
            </a:endParaRPr>
          </a:p>
        </p:txBody>
      </p:sp>
    </p:spTree>
    <p:extLst>
      <p:ext uri="{BB962C8B-B14F-4D97-AF65-F5344CB8AC3E}">
        <p14:creationId xmlns:p14="http://schemas.microsoft.com/office/powerpoint/2010/main" val="2889646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99" y="685800"/>
            <a:ext cx="7024744" cy="1143000"/>
          </a:xfrm>
        </p:spPr>
        <p:txBody>
          <a:bodyPr/>
          <a:lstStyle/>
          <a:p>
            <a:r>
              <a:rPr lang="en-US" b="1" dirty="0" smtClean="0"/>
              <a:t>Learning Objectives</a:t>
            </a:r>
            <a:endParaRPr lang="en-US" b="1" dirty="0"/>
          </a:p>
        </p:txBody>
      </p:sp>
      <p:sp>
        <p:nvSpPr>
          <p:cNvPr id="3" name="Content Placeholder 2"/>
          <p:cNvSpPr>
            <a:spLocks noGrp="1"/>
          </p:cNvSpPr>
          <p:nvPr>
            <p:ph idx="1"/>
          </p:nvPr>
        </p:nvSpPr>
        <p:spPr>
          <a:xfrm>
            <a:off x="1057699" y="1866254"/>
            <a:ext cx="6777317" cy="4001146"/>
          </a:xfrm>
        </p:spPr>
        <p:txBody>
          <a:bodyPr/>
          <a:lstStyle/>
          <a:p>
            <a:r>
              <a:rPr lang="en-US" dirty="0" smtClean="0"/>
              <a:t>Understand technology and delivery system drivers of healthcare </a:t>
            </a:r>
          </a:p>
          <a:p>
            <a:r>
              <a:rPr lang="en-US" dirty="0" smtClean="0"/>
              <a:t>Movement towards accountability models such as PCMH/ACOs </a:t>
            </a:r>
          </a:p>
          <a:p>
            <a:r>
              <a:rPr lang="en-US" dirty="0" smtClean="0"/>
              <a:t>Realize the potential of HIT as central to improving the delivery/payment system</a:t>
            </a:r>
          </a:p>
          <a:p>
            <a:endParaRPr lang="en-US" dirty="0" smtClean="0"/>
          </a:p>
          <a:p>
            <a:pPr marL="68580" indent="0">
              <a:buNone/>
            </a:pPr>
            <a:endParaRPr lang="en-US" dirty="0"/>
          </a:p>
        </p:txBody>
      </p:sp>
    </p:spTree>
    <p:extLst>
      <p:ext uri="{BB962C8B-B14F-4D97-AF65-F5344CB8AC3E}">
        <p14:creationId xmlns:p14="http://schemas.microsoft.com/office/powerpoint/2010/main" val="392202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533400"/>
            <a:ext cx="7024744" cy="1143000"/>
          </a:xfrm>
        </p:spPr>
        <p:txBody>
          <a:bodyPr/>
          <a:lstStyle/>
          <a:p>
            <a:r>
              <a:rPr lang="en-US" b="1" dirty="0" smtClean="0"/>
              <a:t>Delivery System Drivers</a:t>
            </a:r>
            <a:endParaRPr lang="en-US" b="1" dirty="0"/>
          </a:p>
        </p:txBody>
      </p:sp>
      <p:graphicFrame>
        <p:nvGraphicFramePr>
          <p:cNvPr id="4" name="Diagram 3"/>
          <p:cNvGraphicFramePr/>
          <p:nvPr>
            <p:extLst>
              <p:ext uri="{D42A27DB-BD31-4B8C-83A1-F6EECF244321}">
                <p14:modId xmlns:p14="http://schemas.microsoft.com/office/powerpoint/2010/main" val="1502984726"/>
              </p:ext>
            </p:extLst>
          </p:nvPr>
        </p:nvGraphicFramePr>
        <p:xfrm>
          <a:off x="680550" y="1981200"/>
          <a:ext cx="7750628" cy="361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055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Threads in New Delivery System Efforts</a:t>
            </a:r>
            <a:endParaRPr lang="en-US" b="1" dirty="0"/>
          </a:p>
        </p:txBody>
      </p:sp>
      <p:sp>
        <p:nvSpPr>
          <p:cNvPr id="3" name="Content Placeholder 2"/>
          <p:cNvSpPr>
            <a:spLocks noGrp="1"/>
          </p:cNvSpPr>
          <p:nvPr>
            <p:ph idx="1"/>
          </p:nvPr>
        </p:nvSpPr>
        <p:spPr/>
        <p:txBody>
          <a:bodyPr/>
          <a:lstStyle/>
          <a:p>
            <a:r>
              <a:rPr lang="en-US" dirty="0"/>
              <a:t>Provider/Facility </a:t>
            </a:r>
            <a:r>
              <a:rPr lang="en-US" dirty="0" smtClean="0"/>
              <a:t>Accountability to</a:t>
            </a:r>
            <a:endParaRPr lang="en-US" dirty="0"/>
          </a:p>
          <a:p>
            <a:pPr lvl="1"/>
            <a:r>
              <a:rPr lang="en-US" dirty="0" smtClean="0"/>
              <a:t>Improve Quality </a:t>
            </a:r>
          </a:p>
          <a:p>
            <a:pPr lvl="1"/>
            <a:r>
              <a:rPr lang="en-US" dirty="0" smtClean="0"/>
              <a:t>Lower Costs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823106"/>
            <a:ext cx="2952259" cy="2501494"/>
          </a:xfrm>
          <a:prstGeom prst="rect">
            <a:avLst/>
          </a:prstGeom>
        </p:spPr>
      </p:pic>
    </p:spTree>
    <p:extLst>
      <p:ext uri="{BB962C8B-B14F-4D97-AF65-F5344CB8AC3E}">
        <p14:creationId xmlns:p14="http://schemas.microsoft.com/office/powerpoint/2010/main" val="3876831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99064"/>
          </a:xfrm>
        </p:spPr>
        <p:txBody>
          <a:bodyPr>
            <a:normAutofit/>
          </a:bodyPr>
          <a:lstStyle/>
          <a:p>
            <a:pPr algn="ctr"/>
            <a:r>
              <a:rPr lang="en-US" b="1" cap="all" dirty="0" smtClean="0"/>
              <a:t>The Tapestry of Healthcare</a:t>
            </a:r>
            <a:endParaRPr lang="en-US" b="1" cap="all" dirty="0"/>
          </a:p>
        </p:txBody>
      </p:sp>
      <p:graphicFrame>
        <p:nvGraphicFramePr>
          <p:cNvPr id="3" name="Diagram 2"/>
          <p:cNvGraphicFramePr/>
          <p:nvPr>
            <p:extLst>
              <p:ext uri="{D42A27DB-BD31-4B8C-83A1-F6EECF244321}">
                <p14:modId xmlns:p14="http://schemas.microsoft.com/office/powerpoint/2010/main" val="3914315806"/>
              </p:ext>
            </p:extLst>
          </p:nvPr>
        </p:nvGraphicFramePr>
        <p:xfrm>
          <a:off x="914400" y="2743200"/>
          <a:ext cx="7315200" cy="271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457200" y="1713464"/>
            <a:ext cx="8229600" cy="7990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Should we try to add the threads together?</a:t>
            </a:r>
            <a:endParaRPr lang="en-US" sz="2800" b="1" dirty="0"/>
          </a:p>
        </p:txBody>
      </p:sp>
    </p:spTree>
    <p:extLst>
      <p:ext uri="{BB962C8B-B14F-4D97-AF65-F5344CB8AC3E}">
        <p14:creationId xmlns:p14="http://schemas.microsoft.com/office/powerpoint/2010/main" val="402633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99064"/>
          </a:xfrm>
        </p:spPr>
        <p:txBody>
          <a:bodyPr>
            <a:normAutofit/>
          </a:bodyPr>
          <a:lstStyle/>
          <a:p>
            <a:pPr algn="ctr"/>
            <a:r>
              <a:rPr lang="en-US" b="1" cap="all" dirty="0" smtClean="0"/>
              <a:t>The Tapestry of Healthcare</a:t>
            </a:r>
            <a:endParaRPr lang="en-US" b="1" cap="all" dirty="0"/>
          </a:p>
        </p:txBody>
      </p:sp>
      <p:sp>
        <p:nvSpPr>
          <p:cNvPr id="7" name="Title 1"/>
          <p:cNvSpPr txBox="1">
            <a:spLocks/>
          </p:cNvSpPr>
          <p:nvPr/>
        </p:nvSpPr>
        <p:spPr>
          <a:xfrm>
            <a:off x="489559" y="1524000"/>
            <a:ext cx="8229600" cy="7990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Been There…</a:t>
            </a:r>
            <a:endParaRPr lang="en-US" sz="2800" b="1" dirty="0"/>
          </a:p>
        </p:txBody>
      </p:sp>
      <p:sp>
        <p:nvSpPr>
          <p:cNvPr id="5" name="Title 1"/>
          <p:cNvSpPr txBox="1">
            <a:spLocks/>
          </p:cNvSpPr>
          <p:nvPr/>
        </p:nvSpPr>
        <p:spPr>
          <a:xfrm>
            <a:off x="457200" y="2438400"/>
            <a:ext cx="8229600" cy="7990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Done That…</a:t>
            </a:r>
            <a:endParaRPr lang="en-US" sz="2800" b="1" dirty="0"/>
          </a:p>
        </p:txBody>
      </p:sp>
      <p:sp>
        <p:nvSpPr>
          <p:cNvPr id="6" name="Title 1"/>
          <p:cNvSpPr txBox="1">
            <a:spLocks/>
          </p:cNvSpPr>
          <p:nvPr/>
        </p:nvSpPr>
        <p:spPr>
          <a:xfrm>
            <a:off x="489559" y="3429000"/>
            <a:ext cx="8229600" cy="7990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Got the T-Shirt…</a:t>
            </a:r>
            <a:endParaRPr lang="en-US" sz="2800" b="1" dirty="0"/>
          </a:p>
        </p:txBody>
      </p:sp>
      <p:sp>
        <p:nvSpPr>
          <p:cNvPr id="8" name="Title 1"/>
          <p:cNvSpPr txBox="1">
            <a:spLocks/>
          </p:cNvSpPr>
          <p:nvPr/>
        </p:nvSpPr>
        <p:spPr>
          <a:xfrm>
            <a:off x="489559" y="4404472"/>
            <a:ext cx="8229600" cy="7990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It just doesn’t seem to fit</a:t>
            </a:r>
            <a:endParaRPr lang="en-US" sz="2800" b="1" dirty="0"/>
          </a:p>
        </p:txBody>
      </p:sp>
    </p:spTree>
    <p:extLst>
      <p:ext uri="{BB962C8B-B14F-4D97-AF65-F5344CB8AC3E}">
        <p14:creationId xmlns:p14="http://schemas.microsoft.com/office/powerpoint/2010/main" val="399342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99064"/>
          </a:xfrm>
        </p:spPr>
        <p:txBody>
          <a:bodyPr>
            <a:normAutofit/>
          </a:bodyPr>
          <a:lstStyle/>
          <a:p>
            <a:pPr algn="ctr"/>
            <a:r>
              <a:rPr lang="en-US" b="1" cap="all" dirty="0" smtClean="0"/>
              <a:t>The Tapestry of Healthcare</a:t>
            </a:r>
            <a:endParaRPr lang="en-US" b="1" cap="all" dirty="0"/>
          </a:p>
        </p:txBody>
      </p:sp>
      <p:sp>
        <p:nvSpPr>
          <p:cNvPr id="7" name="Title 1"/>
          <p:cNvSpPr txBox="1">
            <a:spLocks/>
          </p:cNvSpPr>
          <p:nvPr/>
        </p:nvSpPr>
        <p:spPr>
          <a:xfrm>
            <a:off x="457200" y="1713464"/>
            <a:ext cx="8229600" cy="7990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It’s time for a different approach</a:t>
            </a:r>
            <a:endParaRPr lang="en-US" sz="2800" b="1" dirty="0"/>
          </a:p>
        </p:txBody>
      </p:sp>
      <p:sp>
        <p:nvSpPr>
          <p:cNvPr id="5" name="Title 1"/>
          <p:cNvSpPr txBox="1">
            <a:spLocks/>
          </p:cNvSpPr>
          <p:nvPr/>
        </p:nvSpPr>
        <p:spPr>
          <a:xfrm>
            <a:off x="471814" y="3352800"/>
            <a:ext cx="8229600" cy="7990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t>How about if we…</a:t>
            </a:r>
            <a:endParaRPr lang="en-US" sz="2800" b="1" dirty="0"/>
          </a:p>
        </p:txBody>
      </p:sp>
    </p:spTree>
    <p:extLst>
      <p:ext uri="{BB962C8B-B14F-4D97-AF65-F5344CB8AC3E}">
        <p14:creationId xmlns:p14="http://schemas.microsoft.com/office/powerpoint/2010/main" val="29792608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11331</TotalTime>
  <Words>882</Words>
  <Application>Microsoft Office PowerPoint</Application>
  <PresentationFormat>On-screen Show (4:3)</PresentationFormat>
  <Paragraphs>134</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TRANSFORMING THE SAFETY NET DELIVERY SYSTEM THROUGH BETTER USE OF DATA</vt:lpstr>
      <vt:lpstr>About DaSH</vt:lpstr>
      <vt:lpstr>Mission</vt:lpstr>
      <vt:lpstr>Learning Objectives</vt:lpstr>
      <vt:lpstr>Delivery System Drivers</vt:lpstr>
      <vt:lpstr>Common Threads in New Delivery System Efforts</vt:lpstr>
      <vt:lpstr>The Tapestry of Healthcare</vt:lpstr>
      <vt:lpstr>The Tapestry of Healthcare</vt:lpstr>
      <vt:lpstr>The Tapestry of Healthcare</vt:lpstr>
      <vt:lpstr>The Tapestry of Healthcare</vt:lpstr>
      <vt:lpstr>Why is HIT so Critical?</vt:lpstr>
      <vt:lpstr>DaSH’s Role:  Provide Business Intelligence/Analytics Solutions</vt:lpstr>
      <vt:lpstr>Business Intelligence We can do this the easy way, or the hard way.</vt:lpstr>
      <vt:lpstr>What makes mature BI products better?</vt:lpstr>
      <vt:lpstr>Necessities of a mature BI product</vt:lpstr>
      <vt:lpstr>Contact Us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Security and Reduce Costs by Moving to March 18, 2014</dc:title>
  <dc:creator>Cari Frank</dc:creator>
  <cp:lastModifiedBy>Bill Bolt</cp:lastModifiedBy>
  <cp:revision>74</cp:revision>
  <dcterms:created xsi:type="dcterms:W3CDTF">2014-03-14T16:04:17Z</dcterms:created>
  <dcterms:modified xsi:type="dcterms:W3CDTF">2014-06-06T14:51:31Z</dcterms:modified>
</cp:coreProperties>
</file>