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1"/>
  </p:notes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8" r:id="rId10"/>
    <p:sldId id="265" r:id="rId11"/>
    <p:sldId id="290" r:id="rId12"/>
    <p:sldId id="287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69" r:id="rId21"/>
    <p:sldId id="267" r:id="rId22"/>
    <p:sldId id="270" r:id="rId23"/>
    <p:sldId id="289" r:id="rId24"/>
    <p:sldId id="279" r:id="rId25"/>
    <p:sldId id="288" r:id="rId26"/>
    <p:sldId id="271" r:id="rId27"/>
    <p:sldId id="272" r:id="rId28"/>
    <p:sldId id="273" r:id="rId29"/>
    <p:sldId id="27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21EAF-5CBA-4966-A70B-ED869DE52DFA}" type="datetimeFigureOut">
              <a:rPr lang="en-US" smtClean="0"/>
              <a:t>6/9/2014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D0224-57FD-4AB8-BCA8-58366A1BBB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064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Lab supports the accountability of power-holders as this leads to more </a:t>
            </a:r>
          </a:p>
          <a:p>
            <a:r>
              <a:rPr lang="en-US" dirty="0"/>
              <a:t>responsible decisions and actions. The result, in turn, is more efficient use of </a:t>
            </a:r>
          </a:p>
          <a:p>
            <a:r>
              <a:rPr lang="en-US" dirty="0"/>
              <a:t>resources and improved lives for citizens.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DC1DD-2849-455A-9F47-7D0B11EE93EB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943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029F56D-904E-4623-81CD-1FFF725217B1}" type="datetime1">
              <a:rPr lang="en-US" smtClean="0"/>
              <a:t>6/9/2014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F429243-5012-4B84-B2F5-868718B4495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D0D55-BCE2-4DF8-8000-64842CDB641B}" type="datetime1">
              <a:rPr lang="en-US" smtClean="0"/>
              <a:t>6/9/2014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9243-5012-4B84-B2F5-868718B4495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2091-723A-4E71-86F1-88D2000F8805}" type="datetimeFigureOut">
              <a:rPr lang="en-US" smtClean="0">
                <a:solidFill>
                  <a:srgbClr val="073E87"/>
                </a:solidFill>
              </a:rPr>
              <a:pPr/>
              <a:t>6/9/2014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76FE-DAB3-4B70-BED1-5EA8121E0192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086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2091-723A-4E71-86F1-88D2000F8805}" type="datetimeFigureOut">
              <a:rPr lang="en-US" smtClean="0">
                <a:solidFill>
                  <a:srgbClr val="073E87"/>
                </a:solidFill>
              </a:rPr>
              <a:pPr/>
              <a:t>6/9/2014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76FE-DAB3-4B70-BED1-5EA8121E0192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80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2091-723A-4E71-86F1-88D2000F8805}" type="datetimeFigureOut">
              <a:rPr lang="en-US" smtClean="0">
                <a:solidFill>
                  <a:srgbClr val="073E87"/>
                </a:solidFill>
              </a:rPr>
              <a:pPr/>
              <a:t>6/9/2014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76FE-DAB3-4B70-BED1-5EA8121E0192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114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2091-723A-4E71-86F1-88D2000F8805}" type="datetimeFigureOut">
              <a:rPr lang="en-US" smtClean="0">
                <a:solidFill>
                  <a:srgbClr val="073E87"/>
                </a:solidFill>
              </a:rPr>
              <a:pPr/>
              <a:t>6/9/2014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76FE-DAB3-4B70-BED1-5EA8121E0192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19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2091-723A-4E71-86F1-88D2000F8805}" type="datetimeFigureOut">
              <a:rPr lang="en-US" smtClean="0">
                <a:solidFill>
                  <a:srgbClr val="073E87"/>
                </a:solidFill>
              </a:rPr>
              <a:pPr/>
              <a:t>6/9/2014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76FE-DAB3-4B70-BED1-5EA8121E0192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455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2091-723A-4E71-86F1-88D2000F8805}" type="datetimeFigureOut">
              <a:rPr lang="en-US" smtClean="0">
                <a:solidFill>
                  <a:srgbClr val="073E87"/>
                </a:solidFill>
              </a:rPr>
              <a:pPr/>
              <a:t>6/9/2014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76FE-DAB3-4B70-BED1-5EA8121E0192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527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2091-723A-4E71-86F1-88D2000F8805}" type="datetimeFigureOut">
              <a:rPr lang="en-US" smtClean="0">
                <a:solidFill>
                  <a:srgbClr val="073E87"/>
                </a:solidFill>
              </a:rPr>
              <a:pPr/>
              <a:t>6/9/2014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76FE-DAB3-4B70-BED1-5EA8121E0192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288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2091-723A-4E71-86F1-88D2000F8805}" type="datetimeFigureOut">
              <a:rPr lang="en-US" smtClean="0">
                <a:solidFill>
                  <a:srgbClr val="073E87"/>
                </a:solidFill>
              </a:rPr>
              <a:pPr/>
              <a:t>6/9/2014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76FE-DAB3-4B70-BED1-5EA8121E0192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2789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2091-723A-4E71-86F1-88D2000F8805}" type="datetimeFigureOut">
              <a:rPr lang="en-US" smtClean="0">
                <a:solidFill>
                  <a:srgbClr val="073E87"/>
                </a:solidFill>
              </a:rPr>
              <a:pPr/>
              <a:t>6/9/2014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76FE-DAB3-4B70-BED1-5EA8121E0192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42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9238-34FC-4F15-B893-E1F260725C28}" type="datetime1">
              <a:rPr lang="en-US" smtClean="0"/>
              <a:t>6/9/2014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9243-5012-4B84-B2F5-868718B4495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2091-723A-4E71-86F1-88D2000F8805}" type="datetimeFigureOut">
              <a:rPr lang="en-US" smtClean="0">
                <a:solidFill>
                  <a:srgbClr val="073E87"/>
                </a:solidFill>
              </a:rPr>
              <a:pPr/>
              <a:t>6/9/2014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76FE-DAB3-4B70-BED1-5EA8121E0192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09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2091-723A-4E71-86F1-88D2000F8805}" type="datetimeFigureOut">
              <a:rPr lang="en-US" smtClean="0">
                <a:solidFill>
                  <a:srgbClr val="073E87"/>
                </a:solidFill>
              </a:rPr>
              <a:pPr/>
              <a:t>6/9/2014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76FE-DAB3-4B70-BED1-5EA8121E0192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61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9122F-E8EE-4C8C-9C9C-C93D5117B7FC}" type="datetime1">
              <a:rPr lang="en-US" smtClean="0"/>
              <a:t>6/9/2014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9243-5012-4B84-B2F5-868718B4495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0E72-B3D9-495C-ACEF-70B6295B14CD}" type="datetime1">
              <a:rPr lang="en-US" smtClean="0"/>
              <a:t>6/9/2014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9243-5012-4B84-B2F5-868718B4495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DCDB-C380-4A1B-8CAA-1C50A8FD8A02}" type="datetime1">
              <a:rPr lang="en-US" smtClean="0"/>
              <a:t>6/9/2014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9243-5012-4B84-B2F5-868718B4495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194E-020D-4319-8750-96989F40B4A2}" type="datetime1">
              <a:rPr lang="en-US" smtClean="0"/>
              <a:t>6/9/2014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9243-5012-4B84-B2F5-868718B4495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F866A-128A-4A76-B93F-46BEAECE6041}" type="datetime1">
              <a:rPr lang="en-US" smtClean="0"/>
              <a:t>6/9/2014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9243-5012-4B84-B2F5-868718B4495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9445B-98CA-4376-B48F-069E186F82DA}" type="datetime1">
              <a:rPr lang="en-US" smtClean="0"/>
              <a:t>6/9/2014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9243-5012-4B84-B2F5-868718B4495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C15E-AE86-4089-B399-367D59A316F7}" type="datetime1">
              <a:rPr lang="en-US" smtClean="0"/>
              <a:t>6/9/2014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9243-5012-4B84-B2F5-868718B4495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95CB1E6-D58B-4EE3-8FFF-2C40DA491AC7}" type="datetime1">
              <a:rPr lang="en-US" smtClean="0"/>
              <a:t>6/9/2014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F429243-5012-4B84-B2F5-868718B4495D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1F92091-723A-4E71-86F1-88D2000F8805}" type="datetimeFigureOut">
              <a:rPr lang="en-US" smtClean="0">
                <a:solidFill>
                  <a:srgbClr val="073E87"/>
                </a:solidFill>
              </a:rPr>
              <a:pPr/>
              <a:t>6/9/2014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50976FE-DAB3-4B70-BED1-5EA8121E0192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546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Living (through) the Theory of Change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Gwen Martin, Ph.D.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05400" y="457200"/>
            <a:ext cx="2832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EVALYTICS LLC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8040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667000"/>
            <a:ext cx="6637468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What would you add/delete?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300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152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Evalytics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36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667000"/>
            <a:ext cx="6637468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Theory of Change Examples</a:t>
            </a:r>
            <a:br>
              <a:rPr lang="en-US" dirty="0" smtClean="0"/>
            </a:br>
            <a:r>
              <a:rPr lang="en-US" sz="1300" dirty="0" smtClean="0"/>
              <a:t>thank you, Bill Moore </a:t>
            </a:r>
            <a:endParaRPr lang="en-US" sz="1300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152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Evalytics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4teachingexcellence.org/uploads/media_items/theory-of-change.480.341.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381000"/>
            <a:ext cx="7553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Communities for Teaching Excellence</a:t>
            </a:r>
          </a:p>
        </p:txBody>
      </p:sp>
    </p:spTree>
    <p:extLst>
      <p:ext uri="{BB962C8B-B14F-4D97-AF65-F5344CB8AC3E}">
        <p14:creationId xmlns:p14="http://schemas.microsoft.com/office/powerpoint/2010/main" val="191435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8618873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1989" y="392668"/>
            <a:ext cx="78357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</a:rPr>
              <a:t>Legacy LA </a:t>
            </a:r>
          </a:p>
          <a:p>
            <a:r>
              <a:rPr lang="en-US" sz="3200" dirty="0" smtClean="0">
                <a:solidFill>
                  <a:prstClr val="black"/>
                </a:solidFill>
              </a:rPr>
              <a:t>Empowers youth to become leaders in their </a:t>
            </a:r>
          </a:p>
          <a:p>
            <a:r>
              <a:rPr lang="en-US" sz="3200" dirty="0" smtClean="0">
                <a:solidFill>
                  <a:prstClr val="black"/>
                </a:solidFill>
              </a:rPr>
              <a:t>lives and their communities 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5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ccountabilitylab.org/images/diagrams/01theoryOfChangeV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553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381000"/>
            <a:ext cx="46650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</a:rPr>
              <a:t>Accountability Lab</a:t>
            </a:r>
          </a:p>
        </p:txBody>
      </p:sp>
    </p:spTree>
    <p:extLst>
      <p:ext uri="{BB962C8B-B14F-4D97-AF65-F5344CB8AC3E}">
        <p14:creationId xmlns:p14="http://schemas.microsoft.com/office/powerpoint/2010/main" val="322359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2" t="22316" r="11842" b="7509"/>
          <a:stretch/>
        </p:blipFill>
        <p:spPr bwMode="auto">
          <a:xfrm>
            <a:off x="228600" y="1066800"/>
            <a:ext cx="8815859" cy="525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2745" y="297359"/>
            <a:ext cx="65742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</a:rPr>
              <a:t>TIG Theory of Change 2010</a:t>
            </a:r>
            <a:endParaRPr lang="en-US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39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4" y="88777"/>
            <a:ext cx="8984202" cy="662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26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c4ccm.jsi.com/Images/model-theory-of-change-th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57" y="1614644"/>
            <a:ext cx="8583743" cy="50147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62" y="28574"/>
            <a:ext cx="7391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  <a:p>
            <a:r>
              <a:rPr lang="en-US" sz="3200" dirty="0" smtClean="0">
                <a:solidFill>
                  <a:prstClr val="black"/>
                </a:solidFill>
              </a:rPr>
              <a:t>Improving Supply Chains for Community Care Management of Chronic Diseases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00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66800"/>
            <a:ext cx="6637468" cy="1362075"/>
          </a:xfrm>
        </p:spPr>
        <p:txBody>
          <a:bodyPr>
            <a:normAutofit/>
          </a:bodyPr>
          <a:lstStyle/>
          <a:p>
            <a:r>
              <a:rPr lang="en-US" dirty="0" smtClean="0"/>
              <a:t>REACH Foundation’s Rural Health Initiative (RHI)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5666" y="2514600"/>
            <a:ext cx="6637467" cy="3124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+mj-lt"/>
              </a:rPr>
              <a:t>Grantees:  3 rural/semi-rural areas in Missouri and Kansas</a:t>
            </a:r>
          </a:p>
          <a:p>
            <a:r>
              <a:rPr lang="en-US" sz="2800" dirty="0" smtClean="0">
                <a:latin typeface="+mj-lt"/>
              </a:rPr>
              <a:t>Broad, inclusive, community-wide effort to use innovation to make significant impact on access to and quality of health care for the underserved.</a:t>
            </a:r>
            <a:endParaRPr lang="en-US" sz="28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152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Evalytics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77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66801"/>
            <a:ext cx="6637468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Rural Health Initiative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5666" y="1981200"/>
            <a:ext cx="6637467" cy="36576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j-lt"/>
              </a:rPr>
              <a:t>The overarching goal for the Rural Health Initiative (RHI) is to create a new way of investing in rural counties that promotes lasting change, ultimately impacting health indicators by increasing access to healthcare and reducing inequities for the unserved and underserved.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4400" y="152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Evalytics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15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66800"/>
            <a:ext cx="6637468" cy="1362075"/>
          </a:xfrm>
        </p:spPr>
        <p:txBody>
          <a:bodyPr/>
          <a:lstStyle/>
          <a:p>
            <a:r>
              <a:rPr lang="en-US" dirty="0" smtClean="0"/>
              <a:t>What is Theory of Change?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514600"/>
            <a:ext cx="6637467" cy="2057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+mj-lt"/>
              </a:rPr>
              <a:t>WHAT &amp; HOW your organization will accomplish what it believes is needed to be successful.</a:t>
            </a:r>
            <a:endParaRPr lang="en-US" sz="28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152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Evalytics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67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 rot="16200000">
            <a:off x="946478" y="3015926"/>
            <a:ext cx="1295398" cy="1207150"/>
            <a:chOff x="4114800" y="4660178"/>
            <a:chExt cx="1054118" cy="75546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8" name="Curved Right Arrow 37"/>
            <p:cNvSpPr/>
            <p:nvPr/>
          </p:nvSpPr>
          <p:spPr>
            <a:xfrm>
              <a:off x="4114800" y="4723150"/>
              <a:ext cx="457200" cy="692497"/>
            </a:xfrm>
            <a:prstGeom prst="curved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Curved Right Arrow 38"/>
            <p:cNvSpPr/>
            <p:nvPr/>
          </p:nvSpPr>
          <p:spPr>
            <a:xfrm rot="10611992">
              <a:off x="4711718" y="4660178"/>
              <a:ext cx="457200" cy="692497"/>
            </a:xfrm>
            <a:prstGeom prst="curved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68716" y="762000"/>
            <a:ext cx="2303175" cy="2362200"/>
            <a:chOff x="431332" y="1763775"/>
            <a:chExt cx="3468704" cy="4003779"/>
          </a:xfrm>
        </p:grpSpPr>
        <p:sp>
          <p:nvSpPr>
            <p:cNvPr id="5" name="TextBox 4"/>
            <p:cNvSpPr txBox="1"/>
            <p:nvPr/>
          </p:nvSpPr>
          <p:spPr>
            <a:xfrm>
              <a:off x="712310" y="1763775"/>
              <a:ext cx="3187726" cy="52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Foundational Capacity</a:t>
              </a:r>
              <a:endParaRPr lang="en-US" sz="1400" b="1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31332" y="2280392"/>
              <a:ext cx="3274878" cy="3487162"/>
              <a:chOff x="431332" y="2280392"/>
              <a:chExt cx="3274878" cy="3487162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431332" y="2280392"/>
                <a:ext cx="3187727" cy="348716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92593" y="2409546"/>
                <a:ext cx="3113617" cy="3286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Community Core Team</a:t>
                </a:r>
              </a:p>
              <a:p>
                <a:endParaRPr lang="en-US" sz="1200" dirty="0" smtClean="0"/>
              </a:p>
              <a:p>
                <a:r>
                  <a:rPr lang="en-US" sz="1200" b="1" dirty="0" smtClean="0">
                    <a:solidFill>
                      <a:srgbClr val="002060"/>
                    </a:solidFill>
                  </a:rPr>
                  <a:t>Backbone Organization </a:t>
                </a:r>
              </a:p>
              <a:p>
                <a:endParaRPr lang="en-US" sz="120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sz="1200" b="1" dirty="0" smtClean="0">
                    <a:solidFill>
                      <a:srgbClr val="002060"/>
                    </a:solidFill>
                  </a:rPr>
                  <a:t>Common Agenda/ Shared Vision; </a:t>
                </a:r>
                <a:r>
                  <a:rPr lang="en-US" sz="1200" dirty="0" smtClean="0">
                    <a:solidFill>
                      <a:schemeClr val="tx2">
                        <a:lumMod val="25000"/>
                      </a:schemeClr>
                    </a:solidFill>
                  </a:rPr>
                  <a:t>Community Agenda</a:t>
                </a:r>
              </a:p>
              <a:p>
                <a:endParaRPr lang="en-US" sz="1200" dirty="0" smtClean="0">
                  <a:solidFill>
                    <a:srgbClr val="00B050"/>
                  </a:solidFill>
                </a:endParaRPr>
              </a:p>
              <a:p>
                <a:r>
                  <a:rPr lang="en-US" sz="1200" b="1" dirty="0" smtClean="0">
                    <a:solidFill>
                      <a:srgbClr val="002060"/>
                    </a:solidFill>
                  </a:rPr>
                  <a:t>Shared Measurement System</a:t>
                </a:r>
              </a:p>
              <a:p>
                <a:endParaRPr lang="en-US" sz="1200" dirty="0" smtClean="0"/>
              </a:p>
              <a:p>
                <a:r>
                  <a:rPr lang="en-US" sz="1200" b="1" dirty="0" smtClean="0">
                    <a:solidFill>
                      <a:srgbClr val="002060"/>
                    </a:solidFill>
                  </a:rPr>
                  <a:t>Continuous  Communication</a:t>
                </a: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599594" y="3805471"/>
            <a:ext cx="2239404" cy="2008235"/>
            <a:chOff x="3733800" y="1770865"/>
            <a:chExt cx="3048000" cy="2724934"/>
          </a:xfrm>
        </p:grpSpPr>
        <p:sp>
          <p:nvSpPr>
            <p:cNvPr id="9" name="Rectangle 8"/>
            <p:cNvSpPr/>
            <p:nvPr/>
          </p:nvSpPr>
          <p:spPr>
            <a:xfrm>
              <a:off x="3733800" y="2184440"/>
              <a:ext cx="3048000" cy="231135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67583" y="1770865"/>
              <a:ext cx="2738258" cy="433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Community Engagement</a:t>
              </a:r>
              <a:endParaRPr lang="en-US" sz="14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63869" y="2391230"/>
              <a:ext cx="2774444" cy="1628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Larger Stakeholder Group </a:t>
              </a:r>
            </a:p>
            <a:p>
              <a:endParaRPr lang="en-US" sz="1200" dirty="0" smtClean="0"/>
            </a:p>
            <a:p>
              <a:r>
                <a:rPr lang="en-US" sz="1200" dirty="0" smtClean="0">
                  <a:solidFill>
                    <a:schemeClr val="tx2">
                      <a:lumMod val="25000"/>
                    </a:schemeClr>
                  </a:solidFill>
                </a:rPr>
                <a:t>Diverse Inclusive Citizen Participation</a:t>
              </a:r>
            </a:p>
            <a:p>
              <a:endParaRPr lang="en-US" sz="1200" dirty="0"/>
            </a:p>
            <a:p>
              <a:r>
                <a:rPr lang="en-US" sz="1200" dirty="0" smtClean="0">
                  <a:solidFill>
                    <a:schemeClr val="tx2">
                      <a:lumMod val="25000"/>
                    </a:schemeClr>
                  </a:solidFill>
                </a:rPr>
                <a:t>Expanded Leadership Base</a:t>
              </a:r>
              <a:endParaRPr lang="en-US" sz="1200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304800" y="685800"/>
            <a:ext cx="2571437" cy="52578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124201" y="4917630"/>
            <a:ext cx="5582846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Flexible Supports Throughout All Stages of the Theory of Change Process</a:t>
            </a:r>
            <a:r>
              <a:rPr lang="en-US" sz="1400" dirty="0" smtClean="0"/>
              <a:t>: </a:t>
            </a:r>
          </a:p>
          <a:p>
            <a:pPr algn="ctr"/>
            <a:r>
              <a:rPr lang="en-US" sz="1400" dirty="0" smtClean="0"/>
              <a:t>Technical Assistance,  Site Level Facilitation, Network Weaving, </a:t>
            </a:r>
          </a:p>
          <a:p>
            <a:pPr algn="ctr"/>
            <a:r>
              <a:rPr lang="en-US" sz="1400" dirty="0" smtClean="0"/>
              <a:t>Local Data/Trends, Evaluation, &amp; Funding</a:t>
            </a:r>
            <a:endParaRPr lang="en-US" sz="14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3434904" y="2019156"/>
            <a:ext cx="1736457" cy="2286000"/>
            <a:chOff x="4038600" y="2009491"/>
            <a:chExt cx="1905958" cy="2286000"/>
          </a:xfrm>
        </p:grpSpPr>
        <p:sp>
          <p:nvSpPr>
            <p:cNvPr id="16" name="Rectangle 15"/>
            <p:cNvSpPr/>
            <p:nvPr/>
          </p:nvSpPr>
          <p:spPr>
            <a:xfrm>
              <a:off x="4038600" y="2009491"/>
              <a:ext cx="1840039" cy="2286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115758" y="2200135"/>
              <a:ext cx="18288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tx2">
                      <a:lumMod val="25000"/>
                    </a:schemeClr>
                  </a:solidFill>
                </a:rPr>
                <a:t>Strengthened Individual Skills</a:t>
              </a:r>
            </a:p>
            <a:p>
              <a:endParaRPr lang="en-US" sz="1200" dirty="0" smtClean="0"/>
            </a:p>
            <a:p>
              <a:r>
                <a:rPr lang="en-US" sz="1200" dirty="0" smtClean="0">
                  <a:solidFill>
                    <a:schemeClr val="tx2">
                      <a:lumMod val="25000"/>
                    </a:schemeClr>
                  </a:solidFill>
                </a:rPr>
                <a:t>Consistent Tangible Progress </a:t>
              </a:r>
            </a:p>
            <a:p>
              <a:r>
                <a:rPr lang="en-US" sz="1200" dirty="0" smtClean="0">
                  <a:solidFill>
                    <a:schemeClr val="tx2">
                      <a:lumMod val="25000"/>
                    </a:schemeClr>
                  </a:solidFill>
                </a:rPr>
                <a:t>Toward Goals</a:t>
              </a:r>
            </a:p>
            <a:p>
              <a:endParaRPr lang="en-US" sz="1200" dirty="0"/>
            </a:p>
            <a:p>
              <a:r>
                <a:rPr lang="en-US" sz="1200" dirty="0" smtClean="0">
                  <a:solidFill>
                    <a:srgbClr val="002060"/>
                  </a:solidFill>
                </a:rPr>
                <a:t>Mutually-Reinforcing</a:t>
              </a:r>
            </a:p>
            <a:p>
              <a:r>
                <a:rPr lang="en-US" sz="1200" dirty="0" smtClean="0">
                  <a:solidFill>
                    <a:srgbClr val="002060"/>
                  </a:solidFill>
                </a:rPr>
                <a:t>Activities among </a:t>
              </a:r>
            </a:p>
            <a:p>
              <a:r>
                <a:rPr lang="en-US" sz="1200" dirty="0" smtClean="0">
                  <a:solidFill>
                    <a:srgbClr val="002060"/>
                  </a:solidFill>
                </a:rPr>
                <a:t>participants</a:t>
              </a:r>
              <a:endParaRPr lang="en-US" sz="1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638800" y="1457415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Intermediate Outcomes</a:t>
            </a:r>
            <a:endParaRPr lang="en-US" sz="1200" b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5705669" y="2019156"/>
            <a:ext cx="1611312" cy="2286000"/>
            <a:chOff x="6084888" y="3870930"/>
            <a:chExt cx="1611312" cy="2391365"/>
          </a:xfrm>
        </p:grpSpPr>
        <p:sp>
          <p:nvSpPr>
            <p:cNvPr id="13" name="TextBox 12"/>
            <p:cNvSpPr txBox="1"/>
            <p:nvPr/>
          </p:nvSpPr>
          <p:spPr>
            <a:xfrm>
              <a:off x="6134100" y="4149020"/>
              <a:ext cx="1371600" cy="1835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2">
                      <a:lumMod val="25000"/>
                    </a:schemeClr>
                  </a:solidFill>
                </a:rPr>
                <a:t>More effective Community</a:t>
              </a:r>
            </a:p>
            <a:p>
              <a:pPr algn="ctr"/>
              <a:r>
                <a:rPr lang="en-US" sz="1200" dirty="0" smtClean="0">
                  <a:solidFill>
                    <a:schemeClr val="tx2">
                      <a:lumMod val="25000"/>
                    </a:schemeClr>
                  </a:solidFill>
                </a:rPr>
                <a:t>Organizations and Institutions</a:t>
              </a:r>
            </a:p>
            <a:p>
              <a:pPr algn="ctr"/>
              <a:endParaRPr lang="en-US" sz="1200" dirty="0" smtClean="0"/>
            </a:p>
            <a:p>
              <a:pPr algn="ctr"/>
              <a:endParaRPr lang="en-US" sz="1200" dirty="0" smtClean="0"/>
            </a:p>
            <a:p>
              <a:pPr algn="ctr"/>
              <a:r>
                <a:rPr lang="en-US" sz="1200" dirty="0" smtClean="0">
                  <a:solidFill>
                    <a:schemeClr val="tx2">
                      <a:lumMod val="25000"/>
                    </a:schemeClr>
                  </a:solidFill>
                </a:rPr>
                <a:t>Better Resource Utilization by</a:t>
              </a:r>
            </a:p>
            <a:p>
              <a:pPr algn="ctr"/>
              <a:r>
                <a:rPr lang="en-US" sz="1200" dirty="0" smtClean="0">
                  <a:solidFill>
                    <a:schemeClr val="tx2">
                      <a:lumMod val="25000"/>
                    </a:schemeClr>
                  </a:solidFill>
                </a:rPr>
                <a:t>The Community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084888" y="3870930"/>
              <a:ext cx="1611312" cy="23913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620001" y="2367261"/>
            <a:ext cx="1290543" cy="1937894"/>
            <a:chOff x="7578199" y="2760009"/>
            <a:chExt cx="1383901" cy="1596785"/>
          </a:xfrm>
        </p:grpSpPr>
        <p:sp>
          <p:nvSpPr>
            <p:cNvPr id="24" name="TextBox 23"/>
            <p:cNvSpPr txBox="1"/>
            <p:nvPr/>
          </p:nvSpPr>
          <p:spPr>
            <a:xfrm>
              <a:off x="7648247" y="2971799"/>
              <a:ext cx="115831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Increased Access</a:t>
              </a:r>
            </a:p>
            <a:p>
              <a:endParaRPr lang="en-US" sz="1200" dirty="0"/>
            </a:p>
            <a:p>
              <a:r>
                <a:rPr lang="en-US" sz="1200" dirty="0" smtClean="0"/>
                <a:t>Reduced Health</a:t>
              </a:r>
            </a:p>
            <a:p>
              <a:r>
                <a:rPr lang="en-US" sz="1200" dirty="0" smtClean="0"/>
                <a:t>Disparities</a:t>
              </a:r>
            </a:p>
            <a:p>
              <a:endParaRPr lang="en-US" sz="12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578199" y="2760009"/>
              <a:ext cx="1383901" cy="134510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Right Arrow 28"/>
          <p:cNvSpPr/>
          <p:nvPr/>
        </p:nvSpPr>
        <p:spPr>
          <a:xfrm>
            <a:off x="7279772" y="2887986"/>
            <a:ext cx="487420" cy="386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854628" y="4384595"/>
            <a:ext cx="791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Reflection/</a:t>
            </a:r>
          </a:p>
          <a:p>
            <a:r>
              <a:rPr lang="en-US" sz="1000" i="1" dirty="0" smtClean="0"/>
              <a:t>Evaluation</a:t>
            </a:r>
            <a:endParaRPr lang="en-US" sz="1000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5901310" y="1059402"/>
            <a:ext cx="746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Reflection/</a:t>
            </a:r>
          </a:p>
          <a:p>
            <a:r>
              <a:rPr lang="en-US" sz="1000" i="1" dirty="0" smtClean="0"/>
              <a:t>Evaluation</a:t>
            </a:r>
            <a:endParaRPr lang="en-US" sz="1000" i="1" dirty="0"/>
          </a:p>
        </p:txBody>
      </p:sp>
      <p:sp>
        <p:nvSpPr>
          <p:cNvPr id="41" name="Right Arrow 40"/>
          <p:cNvSpPr/>
          <p:nvPr/>
        </p:nvSpPr>
        <p:spPr>
          <a:xfrm>
            <a:off x="5170488" y="2892877"/>
            <a:ext cx="535181" cy="386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639950" y="258207"/>
            <a:ext cx="3522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RHI Draft Theory of Change; Feb. 2013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6073" y="6108400"/>
            <a:ext cx="79123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</a:rPr>
              <a:t>Blue Font= Collective Impact conditions that support change (</a:t>
            </a:r>
            <a:r>
              <a:rPr lang="en-US" sz="1200" dirty="0" err="1" smtClean="0">
                <a:solidFill>
                  <a:srgbClr val="002060"/>
                </a:solidFill>
              </a:rPr>
              <a:t>Kania</a:t>
            </a:r>
            <a:r>
              <a:rPr lang="en-US" sz="1200" dirty="0" smtClean="0">
                <a:solidFill>
                  <a:srgbClr val="002060"/>
                </a:solidFill>
              </a:rPr>
              <a:t> and Kramer, 2011)  </a:t>
            </a:r>
          </a:p>
          <a:p>
            <a:r>
              <a:rPr lang="en-US" sz="1200" dirty="0" smtClean="0"/>
              <a:t> </a:t>
            </a:r>
            <a:r>
              <a:rPr lang="en-US" sz="1200" dirty="0" smtClean="0">
                <a:solidFill>
                  <a:schemeClr val="tx2">
                    <a:lumMod val="25000"/>
                  </a:schemeClr>
                </a:solidFill>
              </a:rPr>
              <a:t>Green font = Capacity Building  outcomes that can be used to monitor change (Aspen Institute, 1996</a:t>
            </a:r>
            <a:r>
              <a:rPr lang="en-US" sz="1400" dirty="0" smtClean="0">
                <a:solidFill>
                  <a:schemeClr val="tx2">
                    <a:lumMod val="25000"/>
                  </a:schemeClr>
                </a:solidFill>
              </a:rPr>
              <a:t>)</a:t>
            </a:r>
            <a:endParaRPr lang="en-US" sz="14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7310" y="3274432"/>
            <a:ext cx="2163973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Locally-Defined and Selected Intervention(s)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5" name="Left-Right Arrow 44"/>
          <p:cNvSpPr/>
          <p:nvPr/>
        </p:nvSpPr>
        <p:spPr>
          <a:xfrm>
            <a:off x="2895600" y="2971800"/>
            <a:ext cx="533400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434904" y="14478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Early Outcomes</a:t>
            </a:r>
            <a:endParaRPr lang="en-US" sz="1200" b="1" dirty="0"/>
          </a:p>
        </p:txBody>
      </p:sp>
      <p:grpSp>
        <p:nvGrpSpPr>
          <p:cNvPr id="32" name="Group 31"/>
          <p:cNvGrpSpPr/>
          <p:nvPr/>
        </p:nvGrpSpPr>
        <p:grpSpPr>
          <a:xfrm>
            <a:off x="3434904" y="533667"/>
            <a:ext cx="5556696" cy="4419334"/>
            <a:chOff x="4114800" y="4660178"/>
            <a:chExt cx="1054118" cy="755469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2000">
                <a:schemeClr val="accent1">
                  <a:tint val="44500"/>
                  <a:satMod val="160000"/>
                  <a:alpha val="0"/>
                  <a:lumMod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30" name="Curved Right Arrow 29"/>
            <p:cNvSpPr/>
            <p:nvPr/>
          </p:nvSpPr>
          <p:spPr>
            <a:xfrm>
              <a:off x="4114800" y="4723150"/>
              <a:ext cx="457200" cy="692497"/>
            </a:xfrm>
            <a:prstGeom prst="curved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25000"/>
                  </a:schemeClr>
                </a:solidFill>
              </a:endParaRPr>
            </a:p>
          </p:txBody>
        </p:sp>
        <p:sp>
          <p:nvSpPr>
            <p:cNvPr id="31" name="Curved Right Arrow 30"/>
            <p:cNvSpPr/>
            <p:nvPr/>
          </p:nvSpPr>
          <p:spPr>
            <a:xfrm rot="10611992">
              <a:off x="4711718" y="4660178"/>
              <a:ext cx="457200" cy="692497"/>
            </a:xfrm>
            <a:prstGeom prst="curved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25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503272" y="1447797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Long Term Outcomes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56684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66800"/>
            <a:ext cx="6637468" cy="1362075"/>
          </a:xfrm>
        </p:spPr>
        <p:txBody>
          <a:bodyPr>
            <a:normAutofit/>
          </a:bodyPr>
          <a:lstStyle/>
          <a:p>
            <a:r>
              <a:rPr lang="en-US" dirty="0" smtClean="0"/>
              <a:t>RHI Framework in the 3 Counties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5666" y="2514600"/>
            <a:ext cx="6637467" cy="3124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+mj-lt"/>
              </a:rPr>
              <a:t>Innovation</a:t>
            </a:r>
          </a:p>
          <a:p>
            <a:r>
              <a:rPr lang="en-US" sz="2800" dirty="0" smtClean="0">
                <a:latin typeface="+mj-lt"/>
              </a:rPr>
              <a:t>Collective impact</a:t>
            </a:r>
          </a:p>
          <a:p>
            <a:r>
              <a:rPr lang="en-US" sz="2800" dirty="0" smtClean="0">
                <a:latin typeface="+mj-lt"/>
              </a:rPr>
              <a:t>Network weaving</a:t>
            </a:r>
          </a:p>
          <a:p>
            <a:r>
              <a:rPr lang="en-US" sz="2800" dirty="0" smtClean="0">
                <a:latin typeface="+mj-lt"/>
              </a:rPr>
              <a:t>Capacity building</a:t>
            </a:r>
            <a:endParaRPr lang="en-US" sz="28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152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Evalytics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42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66800"/>
            <a:ext cx="6637468" cy="1362075"/>
          </a:xfrm>
        </p:spPr>
        <p:txBody>
          <a:bodyPr>
            <a:normAutofit/>
          </a:bodyPr>
          <a:lstStyle/>
          <a:p>
            <a:r>
              <a:rPr lang="en-US" dirty="0" smtClean="0"/>
              <a:t>REACH Foundation’s Theory of Change for this initiative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5666" y="2514600"/>
            <a:ext cx="6637467" cy="3124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+mj-lt"/>
              </a:rPr>
              <a:t>Did it work for REACH?</a:t>
            </a:r>
          </a:p>
          <a:p>
            <a:r>
              <a:rPr lang="en-US" sz="2800" dirty="0" smtClean="0">
                <a:latin typeface="+mj-lt"/>
              </a:rPr>
              <a:t>Did it work for the counties (grantees)?</a:t>
            </a:r>
          </a:p>
          <a:p>
            <a:r>
              <a:rPr lang="en-US" sz="2800" dirty="0" smtClean="0">
                <a:latin typeface="+mj-lt"/>
              </a:rPr>
              <a:t>How might it have been differently constructed?</a:t>
            </a:r>
          </a:p>
          <a:p>
            <a:r>
              <a:rPr lang="en-US" sz="2800" dirty="0" smtClean="0">
                <a:latin typeface="+mj-lt"/>
              </a:rPr>
              <a:t>What was learned as this </a:t>
            </a:r>
            <a:r>
              <a:rPr lang="en-US" sz="2800" dirty="0" err="1" smtClean="0">
                <a:latin typeface="+mj-lt"/>
              </a:rPr>
              <a:t>ToC</a:t>
            </a:r>
            <a:r>
              <a:rPr lang="en-US" sz="2800" dirty="0" smtClean="0">
                <a:latin typeface="+mj-lt"/>
              </a:rPr>
              <a:t> was implemented?</a:t>
            </a:r>
          </a:p>
          <a:p>
            <a:endParaRPr lang="en-US" sz="28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152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Evalytics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76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66801"/>
            <a:ext cx="6637468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Value of a Theory of Change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5666" y="1828800"/>
            <a:ext cx="6637467" cy="38100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Think about what you are trying to achieve and what is required to get there.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See relationships between resources and activities now and across time.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Share your vision with community members, current/potential funders,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Identify where changes may be needed over </a:t>
            </a:r>
            <a:r>
              <a:rPr lang="en-US" sz="2800" dirty="0" smtClean="0">
                <a:latin typeface="+mj-lt"/>
              </a:rPr>
              <a:t>time.</a:t>
            </a:r>
            <a:endParaRPr lang="en-US" sz="28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Identify what you want to evaluate.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4400" y="152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Evalytics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95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66801"/>
            <a:ext cx="6637468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Theory of Change 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5666" y="1752600"/>
            <a:ext cx="6637467" cy="3886200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Identify the problems (barriers) that are hindering access, keeping citizens from improving their health, or are creating disparities in </a:t>
            </a:r>
            <a:r>
              <a:rPr lang="en-US" sz="2600" dirty="0" smtClean="0">
                <a:latin typeface="+mj-lt"/>
              </a:rPr>
              <a:t>health.</a:t>
            </a:r>
            <a:endParaRPr lang="en-US" sz="26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Engage your network and community in dialogue to refine thinking and surface new </a:t>
            </a:r>
            <a:r>
              <a:rPr lang="en-US" sz="2600" dirty="0" smtClean="0">
                <a:latin typeface="+mj-lt"/>
              </a:rPr>
              <a:t>ideas.</a:t>
            </a:r>
            <a:endParaRPr lang="en-US" sz="26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Identify your goals (impact</a:t>
            </a:r>
            <a:r>
              <a:rPr lang="en-US" sz="2600" dirty="0" smtClean="0">
                <a:latin typeface="+mj-lt"/>
              </a:rPr>
              <a:t>).</a:t>
            </a:r>
            <a:endParaRPr lang="en-US" sz="26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Identify the changes in capacity, community, personal behavior, policy, </a:t>
            </a:r>
            <a:r>
              <a:rPr lang="en-US" sz="2600" dirty="0" err="1">
                <a:latin typeface="+mj-lt"/>
              </a:rPr>
              <a:t>etc</a:t>
            </a:r>
            <a:r>
              <a:rPr lang="en-US" sz="2600" dirty="0">
                <a:latin typeface="+mj-lt"/>
              </a:rPr>
              <a:t> that will need to occur in order for the goals to be achieved (</a:t>
            </a:r>
            <a:r>
              <a:rPr lang="en-US" sz="2600" dirty="0" smtClean="0">
                <a:latin typeface="+mj-lt"/>
              </a:rPr>
              <a:t>outcomes).</a:t>
            </a:r>
            <a:endParaRPr lang="en-US" sz="26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Seek out strategies that have been shown to bring about the </a:t>
            </a:r>
            <a:r>
              <a:rPr lang="en-US" sz="2600" dirty="0" smtClean="0">
                <a:latin typeface="+mj-lt"/>
              </a:rPr>
              <a:t>outcomes.</a:t>
            </a:r>
            <a:endParaRPr lang="en-US" sz="26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152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Evalytics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14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66800"/>
            <a:ext cx="6637468" cy="1362075"/>
          </a:xfrm>
        </p:spPr>
        <p:txBody>
          <a:bodyPr>
            <a:normAutofit/>
          </a:bodyPr>
          <a:lstStyle/>
          <a:p>
            <a:r>
              <a:rPr lang="en-US" dirty="0" smtClean="0"/>
              <a:t>Allen County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5666" y="2514600"/>
            <a:ext cx="6637467" cy="3124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+mj-lt"/>
              </a:rPr>
              <a:t>Brought new and valuable partners to the table</a:t>
            </a:r>
          </a:p>
          <a:p>
            <a:r>
              <a:rPr lang="en-US" sz="2800" dirty="0" smtClean="0">
                <a:latin typeface="+mj-lt"/>
              </a:rPr>
              <a:t>Leaders learned first-hand about underserved through programming</a:t>
            </a:r>
          </a:p>
          <a:p>
            <a:r>
              <a:rPr lang="en-US" sz="2800" dirty="0" smtClean="0">
                <a:latin typeface="+mj-lt"/>
              </a:rPr>
              <a:t>Extended to county-wide planning </a:t>
            </a:r>
          </a:p>
          <a:p>
            <a:endParaRPr lang="en-US" sz="28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152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Evalytics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51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66800"/>
            <a:ext cx="6637468" cy="1362075"/>
          </a:xfrm>
        </p:spPr>
        <p:txBody>
          <a:bodyPr>
            <a:normAutofit/>
          </a:bodyPr>
          <a:lstStyle/>
          <a:p>
            <a:r>
              <a:rPr lang="en-US" dirty="0" smtClean="0"/>
              <a:t>Cass County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5666" y="2514600"/>
            <a:ext cx="6637467" cy="3124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+mj-lt"/>
              </a:rPr>
              <a:t>Maintained a committed core group</a:t>
            </a:r>
          </a:p>
          <a:p>
            <a:r>
              <a:rPr lang="en-US" sz="2800" dirty="0" smtClean="0">
                <a:latin typeface="+mj-lt"/>
              </a:rPr>
              <a:t>Used ACA as vehicle to engage others</a:t>
            </a:r>
          </a:p>
          <a:p>
            <a:r>
              <a:rPr lang="en-US" sz="2800" dirty="0" smtClean="0">
                <a:latin typeface="+mj-lt"/>
              </a:rPr>
              <a:t>Stepped back, looked for organizational home</a:t>
            </a:r>
            <a:endParaRPr lang="en-US" sz="28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152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Evalytics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51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66800"/>
            <a:ext cx="6637468" cy="1362075"/>
          </a:xfrm>
        </p:spPr>
        <p:txBody>
          <a:bodyPr>
            <a:normAutofit/>
          </a:bodyPr>
          <a:lstStyle/>
          <a:p>
            <a:r>
              <a:rPr lang="en-US" dirty="0" smtClean="0"/>
              <a:t>Lafayette County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5666" y="2514600"/>
            <a:ext cx="6637467" cy="3124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+mj-lt"/>
              </a:rPr>
              <a:t>Built outreach effort and folded in need for ACA navigators</a:t>
            </a:r>
          </a:p>
          <a:p>
            <a:r>
              <a:rPr lang="en-US" sz="2800" dirty="0" smtClean="0">
                <a:latin typeface="+mj-lt"/>
              </a:rPr>
              <a:t>Opened a clinic to provide direct services</a:t>
            </a:r>
          </a:p>
          <a:p>
            <a:r>
              <a:rPr lang="en-US" sz="2800" dirty="0" smtClean="0">
                <a:latin typeface="+mj-lt"/>
              </a:rPr>
              <a:t>Obtained FQHC status</a:t>
            </a:r>
          </a:p>
          <a:p>
            <a:r>
              <a:rPr lang="en-US" sz="2800" dirty="0" smtClean="0">
                <a:latin typeface="+mj-lt"/>
              </a:rPr>
              <a:t>Continued outreach efforts</a:t>
            </a:r>
            <a:endParaRPr lang="en-US" sz="28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152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Evalytics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51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5666" y="2819400"/>
            <a:ext cx="6637468" cy="1362075"/>
          </a:xfrm>
        </p:spPr>
        <p:txBody>
          <a:bodyPr>
            <a:normAutofit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152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Evalytics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16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66800"/>
            <a:ext cx="6637468" cy="1362075"/>
          </a:xfrm>
        </p:spPr>
        <p:txBody>
          <a:bodyPr/>
          <a:lstStyle/>
          <a:p>
            <a:r>
              <a:rPr lang="en-US" dirty="0" smtClean="0"/>
              <a:t>5 Key Elements of Theory of Change (ToC)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5666" y="2514600"/>
            <a:ext cx="6637467" cy="3124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WHAT</a:t>
            </a:r>
            <a:r>
              <a:rPr lang="en-US" sz="2800" dirty="0" smtClean="0">
                <a:latin typeface="+mj-lt"/>
              </a:rPr>
              <a:t> = Results, Outcomes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WHO</a:t>
            </a:r>
            <a:r>
              <a:rPr lang="en-US" sz="2800" dirty="0" smtClean="0">
                <a:latin typeface="+mj-lt"/>
              </a:rPr>
              <a:t> = Target population, beneficiary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HOW</a:t>
            </a:r>
            <a:r>
              <a:rPr lang="en-US" sz="2800" dirty="0" smtClean="0">
                <a:latin typeface="+mj-lt"/>
              </a:rPr>
              <a:t> = Strategies, activities, actions, partners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WHERE</a:t>
            </a:r>
            <a:r>
              <a:rPr lang="en-US" sz="2800" dirty="0" smtClean="0">
                <a:latin typeface="+mj-lt"/>
              </a:rPr>
              <a:t> = Context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WHY</a:t>
            </a:r>
            <a:r>
              <a:rPr lang="en-US" sz="2800" dirty="0" smtClean="0">
                <a:latin typeface="+mj-lt"/>
              </a:rPr>
              <a:t> = Reasons, assumptions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152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Evalytics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59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66800"/>
            <a:ext cx="6637468" cy="1362075"/>
          </a:xfrm>
        </p:spPr>
        <p:txBody>
          <a:bodyPr/>
          <a:lstStyle/>
          <a:p>
            <a:r>
              <a:rPr lang="en-US" dirty="0" smtClean="0"/>
              <a:t>Why Bother?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5666" y="2514600"/>
            <a:ext cx="6637467" cy="31242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Good for you.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Many funders require.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Demands breadth &amp; depth of thinking.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Provides evidence of what does/does not work.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Makes the organization stronger.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152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Evalytics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46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66800"/>
            <a:ext cx="6637468" cy="1362075"/>
          </a:xfrm>
        </p:spPr>
        <p:txBody>
          <a:bodyPr/>
          <a:lstStyle/>
          <a:p>
            <a:r>
              <a:rPr lang="en-US" dirty="0" smtClean="0"/>
              <a:t>How different than a Logic Model?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5666" y="2514600"/>
            <a:ext cx="6637467" cy="31242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Not programmatic.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Requires greater substantive knowledge of what is required to accomplish results.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Strategy focus.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Community focus.</a:t>
            </a:r>
          </a:p>
          <a:p>
            <a:endParaRPr lang="en-US" sz="2800" dirty="0" smtClean="0">
              <a:latin typeface="+mj-lt"/>
            </a:endParaRPr>
          </a:p>
          <a:p>
            <a:endParaRPr lang="en-US" sz="28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152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Evalytics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46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66800"/>
            <a:ext cx="6637468" cy="1362075"/>
          </a:xfrm>
        </p:spPr>
        <p:txBody>
          <a:bodyPr/>
          <a:lstStyle/>
          <a:p>
            <a:r>
              <a:rPr lang="en-US" dirty="0" smtClean="0"/>
              <a:t>Learning Strategy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5666" y="2514600"/>
            <a:ext cx="6637467" cy="3124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+mj-lt"/>
              </a:rPr>
              <a:t>Simple to Complex</a:t>
            </a:r>
          </a:p>
          <a:p>
            <a:r>
              <a:rPr lang="en-US" sz="2800" dirty="0" smtClean="0">
                <a:latin typeface="+mj-lt"/>
              </a:rPr>
              <a:t>Try it on something you know intimately</a:t>
            </a:r>
          </a:p>
          <a:p>
            <a:r>
              <a:rPr lang="en-US" sz="2800" dirty="0" smtClean="0">
                <a:latin typeface="+mj-lt"/>
              </a:rPr>
              <a:t>Ask questions</a:t>
            </a:r>
          </a:p>
          <a:p>
            <a:r>
              <a:rPr lang="en-US" sz="2800" dirty="0" smtClean="0">
                <a:latin typeface="+mj-lt"/>
              </a:rPr>
              <a:t>Revise, refine, measure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152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Evalytics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46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5666" y="762000"/>
            <a:ext cx="6637468" cy="762000"/>
          </a:xfrm>
        </p:spPr>
        <p:txBody>
          <a:bodyPr/>
          <a:lstStyle/>
          <a:p>
            <a:r>
              <a:rPr lang="en-US" dirty="0" smtClean="0"/>
              <a:t>Illustrative Example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752601"/>
            <a:ext cx="6747733" cy="4191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152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Evalytics LLC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781800" cy="4419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758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WHAT?</a:t>
            </a:r>
            <a:r>
              <a:rPr lang="en-US" dirty="0" smtClean="0">
                <a:latin typeface="+mj-lt"/>
              </a:rPr>
              <a:t>  </a:t>
            </a:r>
            <a:r>
              <a:rPr lang="en-US" sz="2000" dirty="0" smtClean="0">
                <a:latin typeface="+mj-lt"/>
              </a:rPr>
              <a:t>Not aggressive</a:t>
            </a:r>
          </a:p>
          <a:p>
            <a:pPr marL="68580" indent="0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WHO?     </a:t>
            </a:r>
            <a:r>
              <a:rPr lang="en-US" sz="2000" dirty="0" smtClean="0">
                <a:latin typeface="+mj-lt"/>
              </a:rPr>
              <a:t>August &amp; all other dogs benefit; people benefit</a:t>
            </a:r>
          </a:p>
          <a:p>
            <a:pPr marL="68580" indent="0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HOW?</a:t>
            </a:r>
            <a:r>
              <a:rPr lang="en-US" sz="2000" dirty="0" smtClean="0">
                <a:latin typeface="+mj-lt"/>
              </a:rPr>
              <a:t>  Health, training, specialists, consistency, behavioral rewards</a:t>
            </a:r>
          </a:p>
          <a:p>
            <a:pPr marL="68580" indent="0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WHERE?</a:t>
            </a:r>
            <a:r>
              <a:rPr lang="en-US" sz="2000" dirty="0" smtClean="0">
                <a:latin typeface="+mj-lt"/>
              </a:rPr>
              <a:t>  When around other dogs; on walks; at home with dogs &amp; cats</a:t>
            </a:r>
          </a:p>
          <a:p>
            <a:pPr marL="68580" indent="0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WHY?</a:t>
            </a:r>
            <a:r>
              <a:rPr lang="en-US" sz="2000" dirty="0" smtClean="0">
                <a:latin typeface="+mj-lt"/>
              </a:rPr>
              <a:t>  It’s possible; worthwhile; safety is important; resources available</a:t>
            </a:r>
            <a:endParaRPr lang="en-US" sz="2000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24400" y="685801"/>
            <a:ext cx="3304572" cy="533400"/>
          </a:xfrm>
        </p:spPr>
        <p:txBody>
          <a:bodyPr/>
          <a:lstStyle/>
          <a:p>
            <a:r>
              <a:rPr lang="en-US" dirty="0" smtClean="0"/>
              <a:t>August ToC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1295400"/>
            <a:ext cx="3298784" cy="4359498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+mj-lt"/>
              </a:rPr>
              <a:t>Questions:</a:t>
            </a:r>
          </a:p>
          <a:p>
            <a:r>
              <a:rPr lang="en-US" sz="2000" dirty="0" smtClean="0">
                <a:latin typeface="+mj-lt"/>
              </a:rPr>
              <a:t>Is the RESULT (WHAT) clear and actually possible?</a:t>
            </a:r>
          </a:p>
          <a:p>
            <a:r>
              <a:rPr lang="en-US" sz="2000" dirty="0" smtClean="0">
                <a:latin typeface="+mj-lt"/>
              </a:rPr>
              <a:t>What am I willing to do?  How much time am I willing to devote to this?</a:t>
            </a:r>
          </a:p>
          <a:p>
            <a:r>
              <a:rPr lang="en-US" sz="2000" dirty="0" smtClean="0">
                <a:latin typeface="+mj-lt"/>
              </a:rPr>
              <a:t>What back-up strategies are possible?</a:t>
            </a:r>
          </a:p>
          <a:p>
            <a:r>
              <a:rPr lang="en-US" sz="2000" dirty="0" smtClean="0">
                <a:latin typeface="+mj-lt"/>
              </a:rPr>
              <a:t>Are there alternative solutions?</a:t>
            </a:r>
          </a:p>
          <a:p>
            <a:r>
              <a:rPr lang="en-US" sz="2000" dirty="0" smtClean="0">
                <a:latin typeface="+mj-lt"/>
              </a:rPr>
              <a:t>What happens if I fail?</a:t>
            </a:r>
            <a:endParaRPr lang="en-US" sz="20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600" y="152400"/>
            <a:ext cx="1347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Evalytics LLC</a:t>
            </a:r>
          </a:p>
        </p:txBody>
      </p:sp>
    </p:spTree>
    <p:extLst>
      <p:ext uri="{BB962C8B-B14F-4D97-AF65-F5344CB8AC3E}">
        <p14:creationId xmlns:p14="http://schemas.microsoft.com/office/powerpoint/2010/main" val="75981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838200"/>
            <a:ext cx="77724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Check health</a:t>
            </a:r>
          </a:p>
          <a:p>
            <a:r>
              <a:rPr lang="en-US" dirty="0" smtClean="0">
                <a:latin typeface="+mj-lt"/>
              </a:rPr>
              <a:t>Interview trainers</a:t>
            </a:r>
          </a:p>
          <a:p>
            <a:r>
              <a:rPr lang="en-US" dirty="0" smtClean="0">
                <a:latin typeface="+mj-lt"/>
              </a:rPr>
              <a:t>Purchase training gear,</a:t>
            </a:r>
          </a:p>
          <a:p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crate, bed</a:t>
            </a:r>
          </a:p>
          <a:p>
            <a:r>
              <a:rPr lang="en-US" dirty="0" smtClean="0">
                <a:latin typeface="+mj-lt"/>
              </a:rPr>
              <a:t>Develop exercise and</a:t>
            </a:r>
          </a:p>
          <a:p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practice regimen</a:t>
            </a:r>
          </a:p>
          <a:p>
            <a:r>
              <a:rPr lang="en-US" dirty="0" smtClean="0">
                <a:latin typeface="+mj-lt"/>
              </a:rPr>
              <a:t>DO IT!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Resources:</a:t>
            </a:r>
          </a:p>
          <a:p>
            <a:r>
              <a:rPr lang="en-US" dirty="0" smtClean="0"/>
              <a:t>Veterinarian</a:t>
            </a:r>
          </a:p>
          <a:p>
            <a:r>
              <a:rPr lang="en-US" dirty="0" smtClean="0"/>
              <a:t>Trainers</a:t>
            </a:r>
          </a:p>
          <a:p>
            <a:r>
              <a:rPr lang="en-US" dirty="0" smtClean="0"/>
              <a:t>Time, $$, Patience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152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Evalytics LLC</a:t>
            </a:r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3810000" y="1066800"/>
            <a:ext cx="914400" cy="2209800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874558"/>
            <a:ext cx="152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Short-Term Outcomes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Follows commands</a:t>
            </a:r>
          </a:p>
          <a:p>
            <a:endParaRPr lang="en-US" dirty="0"/>
          </a:p>
          <a:p>
            <a:r>
              <a:rPr lang="en-US" dirty="0" smtClean="0"/>
              <a:t>Walks on leash 15 minutes without incident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18152" y="874558"/>
            <a:ext cx="152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Intermediate Outcomes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Not aggressive when sees other dogs 90% of the time</a:t>
            </a:r>
          </a:p>
          <a:p>
            <a:endParaRPr lang="en-US" dirty="0"/>
          </a:p>
          <a:p>
            <a:r>
              <a:rPr lang="en-US" dirty="0" smtClean="0"/>
              <a:t>Lives harmoniously with dogs &amp; cats 90% of the time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05000" y="54864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August Theory of Change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758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valytics">
  <a:themeElements>
    <a:clrScheme name="Evalytics">
      <a:dk1>
        <a:srgbClr val="A5A5A5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76923C"/>
      </a:accent2>
      <a:accent3>
        <a:srgbClr val="5F497A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</TotalTime>
  <Words>967</Words>
  <Application>Microsoft Office PowerPoint</Application>
  <PresentationFormat>On-screen Show (4:3)</PresentationFormat>
  <Paragraphs>190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Evalytics</vt:lpstr>
      <vt:lpstr>1_Waveform</vt:lpstr>
      <vt:lpstr>Living (through) the Theory of Change</vt:lpstr>
      <vt:lpstr>What is Theory of Change? </vt:lpstr>
      <vt:lpstr>5 Key Elements of Theory of Change (ToC)</vt:lpstr>
      <vt:lpstr>Why Bother?</vt:lpstr>
      <vt:lpstr>How different than a Logic Model?</vt:lpstr>
      <vt:lpstr>Learning Strategy</vt:lpstr>
      <vt:lpstr>Illustrative Example</vt:lpstr>
      <vt:lpstr>August ToC</vt:lpstr>
      <vt:lpstr>PowerPoint Presentation</vt:lpstr>
      <vt:lpstr>What would you add/delete? </vt:lpstr>
      <vt:lpstr>Theory of Change Examples thank you, Bill Moore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REACH Foundation’s Rural Health Initiative (RHI)</vt:lpstr>
      <vt:lpstr>Rural Health Initiative</vt:lpstr>
      <vt:lpstr>PowerPoint Presentation</vt:lpstr>
      <vt:lpstr>RHI Framework in the 3 Counties</vt:lpstr>
      <vt:lpstr>REACH Foundation’s Theory of Change for this initiative</vt:lpstr>
      <vt:lpstr>Value of a Theory of Change</vt:lpstr>
      <vt:lpstr>Theory of Change Process</vt:lpstr>
      <vt:lpstr>Allen County</vt:lpstr>
      <vt:lpstr>Cass County</vt:lpstr>
      <vt:lpstr>Lafayette County</vt:lpstr>
      <vt:lpstr>Questions?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Gwen</dc:creator>
  <cp:lastModifiedBy>Gwen</cp:lastModifiedBy>
  <cp:revision>33</cp:revision>
  <dcterms:created xsi:type="dcterms:W3CDTF">2014-06-05T13:56:32Z</dcterms:created>
  <dcterms:modified xsi:type="dcterms:W3CDTF">2014-06-09T21:55:14Z</dcterms:modified>
</cp:coreProperties>
</file>