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76" r:id="rId7"/>
    <p:sldId id="278" r:id="rId8"/>
    <p:sldId id="279" r:id="rId9"/>
    <p:sldId id="265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C87833-3970-45D0-A27B-3543F5A70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E193F6-D251-4ECB-91D4-7D97786331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raedxlogin.com/Account/Login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uefox@sandpoint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Critical Access Hospital Network’s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Rural </a:t>
            </a:r>
            <a:r>
              <a:rPr lang="en-US" dirty="0"/>
              <a:t>Health Information Technology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Sue Deitz, MPH </a:t>
            </a:r>
          </a:p>
        </p:txBody>
      </p:sp>
    </p:spTree>
    <p:extLst>
      <p:ext uri="{BB962C8B-B14F-4D97-AF65-F5344CB8AC3E}">
        <p14:creationId xmlns:p14="http://schemas.microsoft.com/office/powerpoint/2010/main" val="1289116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2F5897"/>
                </a:solidFill>
                <a:effectLst/>
                <a:latin typeface="Tw Cen MT" panose="020B0602020104020603" pitchFamily="34" charset="0"/>
              </a:rPr>
              <a:t>Developed a Population </a:t>
            </a:r>
            <a:r>
              <a:rPr lang="en-US" sz="3200" b="1" dirty="0">
                <a:solidFill>
                  <a:srgbClr val="2F5897"/>
                </a:solidFill>
                <a:effectLst/>
                <a:latin typeface="Tw Cen MT" panose="020B0602020104020603" pitchFamily="34" charset="0"/>
              </a:rPr>
              <a:t>Health </a:t>
            </a:r>
            <a:r>
              <a:rPr lang="en-US" sz="3200" b="1" dirty="0" smtClean="0">
                <a:solidFill>
                  <a:srgbClr val="2F5897"/>
                </a:solidFill>
                <a:effectLst/>
                <a:latin typeface="Tw Cen MT" panose="020B0602020104020603" pitchFamily="34" charset="0"/>
              </a:rPr>
              <a:t>Tool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94158" y="1703359"/>
            <a:ext cx="23551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2C67B1"/>
                </a:solidFill>
                <a:effectLst/>
                <a:uLnTx/>
                <a:uFillTx/>
                <a:latin typeface="Calibri"/>
              </a:rPr>
              <a:t>CINA </a:t>
            </a:r>
            <a:r>
              <a:rPr lang="en-US" sz="2200" b="1" kern="0" dirty="0" smtClean="0">
                <a:solidFill>
                  <a:srgbClr val="2C67B1"/>
                </a:solidFill>
                <a:latin typeface="Calibri"/>
              </a:rPr>
              <a:t>Registry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2C67B1"/>
                </a:solidFill>
                <a:effectLst/>
                <a:uLnTx/>
                <a:uFillTx/>
                <a:latin typeface="Calibri"/>
              </a:rPr>
              <a:t>Tool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7" y="2116565"/>
            <a:ext cx="403345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62400"/>
            <a:ext cx="4846320" cy="2364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41938"/>
            <a:ext cx="1828800" cy="5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w Cen MT" panose="020B0602020104020603" pitchFamily="34" charset="0"/>
              </a:rPr>
              <a:t>It’s Alive !!!</a:t>
            </a:r>
            <a:endParaRPr lang="en-US" dirty="0">
              <a:effectLst/>
              <a:latin typeface="Tw Cen MT" panose="020B06020201040206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85320B5-A2AE-4CFE-B5C9-AFF66A35E59E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3090" y="2195013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praedxlogin.com/Account/Login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67504"/>
            <a:ext cx="4123171" cy="351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0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20B5-A2AE-4CFE-B5C9-AFF66A35E59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54162"/>
            <a:ext cx="8686800" cy="452596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w Cen MT" pitchFamily="34" charset="0"/>
              </a:rPr>
              <a:t>Population based benchmark/goals chronic disease management (e.g. LDL, BP, A1c)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Inpatient admission rates/ED visits for populations with chronic diseases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Readmission rates after 30 days discharge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Provider satisfaction towards project interventions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Per visit revenue from increase in preventive procedures, labs and screenings triggered by CINA</a:t>
            </a:r>
          </a:p>
          <a:p>
            <a:endParaRPr lang="en-US" dirty="0">
              <a:latin typeface="Tw Cen M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67400"/>
            <a:ext cx="22288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86868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ffectLst/>
                <a:latin typeface="Tw Cen MT" panose="020B0602020104020603" pitchFamily="34" charset="0"/>
              </a:rPr>
              <a:t>Impact / ROI Population Health Data</a:t>
            </a:r>
            <a:endParaRPr lang="en-US" sz="4000" dirty="0"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1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effectLst/>
                <a:latin typeface="Tw Cen MT" panose="020B0602020104020603" pitchFamily="34" charset="0"/>
              </a:rPr>
              <a:t>Thank you</a:t>
            </a:r>
            <a:endParaRPr lang="en-US" sz="6000" b="1" dirty="0">
              <a:effectLst/>
              <a:latin typeface="Tw Cen MT" panose="020B06020201040206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67000"/>
            <a:ext cx="80010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Sue Deitz, MPH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Director, Critical Access Hospital Network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Tw Cen MT" panose="020B0602020104020603" pitchFamily="34" charset="0"/>
                <a:hlinkClick r:id="rId2"/>
              </a:rPr>
              <a:t>suefox@sandpoint.net</a:t>
            </a:r>
            <a:endParaRPr lang="en-US" sz="32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(208)610-0937</a:t>
            </a:r>
            <a:endParaRPr lang="en-US" sz="3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2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Rural Network in Eastern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Sue Deitz\Documents\CAHN\hpsa_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" t="4535" r="1738"/>
          <a:stretch/>
        </p:blipFill>
        <p:spPr bwMode="auto">
          <a:xfrm>
            <a:off x="1063113" y="1592823"/>
            <a:ext cx="6695768" cy="51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889952" y="2133600"/>
            <a:ext cx="629266" cy="38100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8571" y="3562350"/>
            <a:ext cx="687029" cy="26670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14534" y="4781550"/>
            <a:ext cx="420329" cy="26670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76387" y="5058082"/>
            <a:ext cx="543845" cy="26670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66852" y="4120941"/>
            <a:ext cx="685800" cy="269161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852652" y="3829050"/>
            <a:ext cx="1061882" cy="426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204585" y="25146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05600" y="3562350"/>
            <a:ext cx="304800" cy="133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</p:cNvCxnSpPr>
          <p:nvPr/>
        </p:nvCxnSpPr>
        <p:spPr>
          <a:xfrm flipH="1" flipV="1">
            <a:off x="7124698" y="3829050"/>
            <a:ext cx="1" cy="952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682433" y="3784326"/>
            <a:ext cx="464201" cy="1268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8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Established in 2002 with HRSA Network Development Grant Program</a:t>
            </a:r>
          </a:p>
          <a:p>
            <a:pPr lvl="0"/>
            <a:r>
              <a:rPr lang="en-US" sz="3200" dirty="0" smtClean="0"/>
              <a:t>7 Public </a:t>
            </a:r>
            <a:r>
              <a:rPr lang="en-US" sz="3200" dirty="0"/>
              <a:t>H</a:t>
            </a:r>
            <a:r>
              <a:rPr lang="en-US" sz="3200" dirty="0" smtClean="0"/>
              <a:t>ospital </a:t>
            </a:r>
            <a:r>
              <a:rPr lang="en-US" sz="3200" dirty="0"/>
              <a:t>D</a:t>
            </a:r>
            <a:r>
              <a:rPr lang="en-US" sz="3200" dirty="0" smtClean="0"/>
              <a:t>istricts</a:t>
            </a:r>
            <a:endParaRPr lang="en-US" sz="2800" dirty="0"/>
          </a:p>
          <a:p>
            <a:pPr lvl="1"/>
            <a:r>
              <a:rPr lang="en-US" sz="2400" dirty="0" smtClean="0"/>
              <a:t>7 Rural Hospitals, of which 6 are Critical Access Hospitals </a:t>
            </a:r>
          </a:p>
          <a:p>
            <a:pPr lvl="1"/>
            <a:r>
              <a:rPr lang="en-US" sz="2400" dirty="0" smtClean="0"/>
              <a:t>12 Rural Health Clinics</a:t>
            </a:r>
          </a:p>
          <a:p>
            <a:endParaRPr lang="en-US" sz="2500" dirty="0" smtClean="0"/>
          </a:p>
          <a:p>
            <a:pPr marL="0" indent="0">
              <a:buNone/>
            </a:pPr>
            <a:r>
              <a:rPr lang="en-US" sz="2500" b="1" i="1" dirty="0" smtClean="0">
                <a:solidFill>
                  <a:schemeClr val="accent2"/>
                </a:solidFill>
              </a:rPr>
              <a:t>Mission - To improve the health of our communities by creating an infrastructure designed to stabilize and strengthen the local rural health system.</a:t>
            </a:r>
          </a:p>
          <a:p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Health Disparities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060575" y="3670395"/>
          <a:ext cx="5257800" cy="5783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14450"/>
                <a:gridCol w="457200"/>
                <a:gridCol w="514350"/>
                <a:gridCol w="514350"/>
                <a:gridCol w="571500"/>
                <a:gridCol w="571500"/>
                <a:gridCol w="685800"/>
                <a:gridCol w="62865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Lincoln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Pend Oreille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Garfield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Columbia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Spokane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(urban)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99442"/>
              </p:ext>
            </p:extLst>
          </p:nvPr>
        </p:nvGraphicFramePr>
        <p:xfrm>
          <a:off x="533400" y="2438400"/>
          <a:ext cx="7696199" cy="30815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749136"/>
                <a:gridCol w="844148"/>
                <a:gridCol w="752888"/>
                <a:gridCol w="752888"/>
                <a:gridCol w="836544"/>
                <a:gridCol w="836544"/>
                <a:gridCol w="1003853"/>
                <a:gridCol w="920198"/>
              </a:tblGrid>
              <a:tr h="386397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In percent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Lincoln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Pend Oreille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Grant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Garfield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Columbia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Spokane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(urban)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Percent 65 or older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Median 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Have Bachelor degree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Unemployment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6.6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7.6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9.6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7.8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7.3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Diabetes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Heart disease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Obesity (BMI= &gt;30)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High cholesterol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609599" y="1948934"/>
            <a:ext cx="77969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Health Disparities in Rural Network Counties compared to Urban/State (2012)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 </a:t>
            </a:r>
            <a:r>
              <a:rPr lang="en-US" dirty="0"/>
              <a:t>Coordination and Care Transitions </a:t>
            </a:r>
          </a:p>
          <a:p>
            <a:r>
              <a:rPr lang="en-US" dirty="0" smtClean="0"/>
              <a:t>Patient </a:t>
            </a:r>
            <a:r>
              <a:rPr lang="en-US" dirty="0"/>
              <a:t>Centered Medical Home </a:t>
            </a:r>
          </a:p>
          <a:p>
            <a:r>
              <a:rPr lang="en-US" dirty="0"/>
              <a:t>Tele Health </a:t>
            </a:r>
            <a:r>
              <a:rPr lang="en-US" dirty="0" smtClean="0"/>
              <a:t>Services </a:t>
            </a:r>
            <a:endParaRPr lang="en-US" dirty="0"/>
          </a:p>
          <a:p>
            <a:r>
              <a:rPr lang="en-US" dirty="0"/>
              <a:t>Primary Care and Behavioral Health </a:t>
            </a:r>
            <a:r>
              <a:rPr lang="en-US" dirty="0" smtClean="0"/>
              <a:t>Integration</a:t>
            </a:r>
          </a:p>
          <a:p>
            <a:r>
              <a:rPr lang="en-US" dirty="0"/>
              <a:t>C</a:t>
            </a:r>
            <a:r>
              <a:rPr lang="en-US" dirty="0" smtClean="0"/>
              <a:t>ounty </a:t>
            </a:r>
            <a:r>
              <a:rPr lang="en-US" dirty="0"/>
              <a:t>Coalitions and Regional Collaborations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Chronic Disease Management and Measurement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Performance </a:t>
            </a:r>
            <a:r>
              <a:rPr lang="en-US" dirty="0">
                <a:solidFill>
                  <a:srgbClr val="FF0000"/>
                </a:solidFill>
              </a:rPr>
              <a:t>Reporting </a:t>
            </a:r>
          </a:p>
        </p:txBody>
      </p:sp>
    </p:spTree>
    <p:extLst>
      <p:ext uri="{BB962C8B-B14F-4D97-AF65-F5344CB8AC3E}">
        <p14:creationId xmlns:p14="http://schemas.microsoft.com/office/powerpoint/2010/main" val="124641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Tw Cen MT" pitchFamily="34" charset="0"/>
              </a:rPr>
              <a:t/>
            </a:r>
            <a:br>
              <a:rPr lang="en-US" sz="3200" dirty="0" smtClean="0">
                <a:latin typeface="Tw Cen MT" pitchFamily="34" charset="0"/>
              </a:rPr>
            </a:br>
            <a:r>
              <a:rPr lang="en-US" dirty="0" smtClean="0">
                <a:effectLst/>
                <a:latin typeface="Tw Cen MT" pitchFamily="34" charset="0"/>
              </a:rPr>
              <a:t>Disparate Health Information Systems </a:t>
            </a:r>
            <a:endParaRPr lang="en-US" dirty="0">
              <a:effectLst/>
              <a:latin typeface="Tw Cen M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213424"/>
              </p:ext>
            </p:extLst>
          </p:nvPr>
        </p:nvGraphicFramePr>
        <p:xfrm>
          <a:off x="914400" y="1828800"/>
          <a:ext cx="6714167" cy="1757688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271224"/>
                <a:gridCol w="1228899"/>
                <a:gridCol w="979305"/>
                <a:gridCol w="1005840"/>
                <a:gridCol w="1228899"/>
              </a:tblGrid>
              <a:tr h="439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w Cen MT" panose="020B0602020104020603" pitchFamily="34" charset="0"/>
                        </a:rPr>
                        <a:t>Pend Oreille</a:t>
                      </a:r>
                      <a:endParaRPr lang="en-US" sz="1600" dirty="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w Cen MT" panose="020B0602020104020603" pitchFamily="34" charset="0"/>
                        </a:rPr>
                        <a:t>Lincoln</a:t>
                      </a:r>
                      <a:endParaRPr lang="en-US" sz="160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w Cen MT" panose="020B0602020104020603" pitchFamily="34" charset="0"/>
                        </a:rPr>
                        <a:t>Garfield</a:t>
                      </a:r>
                      <a:endParaRPr lang="en-US" sz="160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w Cen MT" panose="020B0602020104020603" pitchFamily="34" charset="0"/>
                        </a:rPr>
                        <a:t>Grant</a:t>
                      </a:r>
                      <a:endParaRPr lang="en-US" sz="160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w Cen MT" panose="020B0602020104020603" pitchFamily="34" charset="0"/>
                        </a:rPr>
                        <a:t>Hospital IS system</a:t>
                      </a:r>
                      <a:endParaRPr lang="en-US" sz="1600" dirty="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w Cen MT" panose="020B0602020104020603" pitchFamily="34" charset="0"/>
                        </a:rPr>
                        <a:t>Meditech</a:t>
                      </a:r>
                      <a:endParaRPr lang="en-US" sz="1600" dirty="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w Cen MT" panose="020B0602020104020603" pitchFamily="34" charset="0"/>
                        </a:rPr>
                        <a:t>Meditech</a:t>
                      </a:r>
                      <a:endParaRPr lang="en-US" sz="1600" dirty="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w Cen MT" panose="020B0602020104020603" pitchFamily="34" charset="0"/>
                        </a:rPr>
                        <a:t>Dairyland</a:t>
                      </a:r>
                      <a:endParaRPr lang="en-US" sz="1600" dirty="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w Cen MT" panose="020B0602020104020603" pitchFamily="34" charset="0"/>
                        </a:rPr>
                        <a:t>Meditech</a:t>
                      </a:r>
                      <a:endParaRPr lang="en-US" sz="160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w Cen MT" panose="020B0602020104020603" pitchFamily="34" charset="0"/>
                        </a:rPr>
                        <a:t>EMR Vendor </a:t>
                      </a:r>
                      <a:endParaRPr lang="en-US" sz="160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w Cen MT" panose="020B0602020104020603" pitchFamily="34" charset="0"/>
                        </a:rPr>
                        <a:t>GE Centricity</a:t>
                      </a:r>
                      <a:endParaRPr lang="en-US" sz="1600" dirty="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w Cen MT" panose="020B0602020104020603" pitchFamily="34" charset="0"/>
                        </a:rPr>
                        <a:t>Allscripts</a:t>
                      </a:r>
                      <a:endParaRPr lang="en-US" sz="160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w Cen MT" panose="020B0602020104020603" pitchFamily="34" charset="0"/>
                        </a:rPr>
                        <a:t>Soapware</a:t>
                      </a:r>
                      <a:endParaRPr lang="en-US" sz="1600" dirty="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w Cen MT" panose="020B0602020104020603" pitchFamily="34" charset="0"/>
                        </a:rPr>
                        <a:t>GE Centricity</a:t>
                      </a:r>
                      <a:endParaRPr lang="en-US" sz="160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w Cen MT" panose="020B0602020104020603" pitchFamily="34" charset="0"/>
                        </a:rPr>
                        <a:t># Rural Health Clinics</a:t>
                      </a:r>
                      <a:endParaRPr lang="en-US" sz="1600" dirty="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Tw Cen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41910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w Cen MT" pitchFamily="34" charset="0"/>
              </a:rPr>
              <a:t>No central data repository to aggregate data</a:t>
            </a:r>
          </a:p>
          <a:p>
            <a:r>
              <a:rPr lang="en-US" sz="2800" dirty="0" smtClean="0">
                <a:latin typeface="Tw Cen MT" pitchFamily="34" charset="0"/>
              </a:rPr>
              <a:t>No tool to measure population base health data</a:t>
            </a:r>
          </a:p>
          <a:p>
            <a:endParaRPr lang="en-US" sz="2800" dirty="0">
              <a:latin typeface="Tw Cen MT" pitchFamily="34" charset="0"/>
            </a:endParaRPr>
          </a:p>
          <a:p>
            <a:r>
              <a:rPr lang="en-US" sz="2800" dirty="0" smtClean="0">
                <a:latin typeface="Tw Cen MT" pitchFamily="34" charset="0"/>
              </a:rPr>
              <a:t>Write a Grant…..</a:t>
            </a:r>
            <a:endParaRPr lang="en-US" sz="2800" dirty="0"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19800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effectLst/>
                <a:latin typeface="Tw Cen MT" pitchFamily="34" charset="0"/>
              </a:rPr>
              <a:t>Rural Health Information Technology Network Development Grant </a:t>
            </a:r>
            <a:r>
              <a:rPr lang="en-US" sz="4000" dirty="0" smtClean="0">
                <a:effectLst/>
                <a:latin typeface="Tw Cen MT" pitchFamily="34" charset="0"/>
              </a:rPr>
              <a:t>Program</a:t>
            </a:r>
            <a:endParaRPr lang="en-US" sz="40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Awarded grant - 2011-2014</a:t>
            </a:r>
          </a:p>
          <a:p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Implement a common disease registry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Chronic disease management of the patient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Local registry for management of a population</a:t>
            </a:r>
          </a:p>
          <a:p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Aggregate our data across sites</a:t>
            </a:r>
          </a:p>
          <a:p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Secure health information exchange </a:t>
            </a:r>
          </a:p>
          <a:p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Track outcomes over time</a:t>
            </a:r>
          </a:p>
          <a:p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Supports Patient Centered Medical Home NCQA recognition</a:t>
            </a:r>
            <a:endParaRPr lang="en-US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68" y="5867400"/>
            <a:ext cx="2000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24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152400"/>
            <a:ext cx="8686800" cy="12192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  <a:latin typeface="Tw Cen MT" panose="020B0602020104020603" pitchFamily="34" charset="0"/>
              </a:rPr>
              <a:t>Architecture –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  <a:latin typeface="Tw Cen MT" panose="020B0602020104020603" pitchFamily="34" charset="0"/>
              </a:rPr>
              <a:t>Local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Central Data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Repository and De-Identified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Aggregated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pic>
        <p:nvPicPr>
          <p:cNvPr id="4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69552"/>
            <a:ext cx="6486524" cy="495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0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4" y="1638344"/>
            <a:ext cx="8778240" cy="51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75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670</TotalTime>
  <Words>411</Words>
  <Application>Microsoft Office PowerPoint</Application>
  <PresentationFormat>On-screen Show (4:3)</PresentationFormat>
  <Paragraphs>156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The Critical Access Hospital Network’s  Rural Health Information Technology Project </vt:lpstr>
      <vt:lpstr>Rural Network in Eastern Washington</vt:lpstr>
      <vt:lpstr>Members</vt:lpstr>
      <vt:lpstr>Rural Health Disparities</vt:lpstr>
      <vt:lpstr>Our Initiatives</vt:lpstr>
      <vt:lpstr> Disparate Health Information Systems </vt:lpstr>
      <vt:lpstr>Rural Health Information Technology Network Development Grant Program</vt:lpstr>
      <vt:lpstr>Architecture – Local Central Data Repository and De-Identified Aggregated</vt:lpstr>
      <vt:lpstr>CINA</vt:lpstr>
      <vt:lpstr>Developed a Population Health Tool</vt:lpstr>
      <vt:lpstr>It’s Alive !!!</vt:lpstr>
      <vt:lpstr>PowerPoint Presentation</vt:lpstr>
      <vt:lpstr>Thank you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Health Network Development Program</dc:title>
  <dc:creator>Sue Deitz</dc:creator>
  <cp:lastModifiedBy>Sue Deitz</cp:lastModifiedBy>
  <cp:revision>40</cp:revision>
  <dcterms:created xsi:type="dcterms:W3CDTF">2013-09-13T16:28:31Z</dcterms:created>
  <dcterms:modified xsi:type="dcterms:W3CDTF">2014-06-05T16:26:46Z</dcterms:modified>
</cp:coreProperties>
</file>