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7" r:id="rId2"/>
    <p:sldId id="315" r:id="rId3"/>
    <p:sldId id="258" r:id="rId4"/>
    <p:sldId id="269" r:id="rId5"/>
    <p:sldId id="270" r:id="rId6"/>
    <p:sldId id="271" r:id="rId7"/>
    <p:sldId id="274" r:id="rId8"/>
    <p:sldId id="275" r:id="rId9"/>
    <p:sldId id="276" r:id="rId10"/>
    <p:sldId id="273" r:id="rId11"/>
    <p:sldId id="277" r:id="rId12"/>
    <p:sldId id="321" r:id="rId13"/>
    <p:sldId id="308" r:id="rId14"/>
    <p:sldId id="260" r:id="rId15"/>
    <p:sldId id="325" r:id="rId16"/>
    <p:sldId id="309" r:id="rId17"/>
    <p:sldId id="310" r:id="rId18"/>
    <p:sldId id="311" r:id="rId19"/>
    <p:sldId id="312" r:id="rId20"/>
    <p:sldId id="322" r:id="rId21"/>
    <p:sldId id="326" r:id="rId22"/>
    <p:sldId id="299" r:id="rId23"/>
    <p:sldId id="300" r:id="rId24"/>
    <p:sldId id="301" r:id="rId25"/>
    <p:sldId id="259" r:id="rId26"/>
    <p:sldId id="323" r:id="rId27"/>
    <p:sldId id="304" r:id="rId28"/>
    <p:sldId id="320" r:id="rId29"/>
    <p:sldId id="280" r:id="rId30"/>
    <p:sldId id="302" r:id="rId31"/>
    <p:sldId id="293" r:id="rId32"/>
    <p:sldId id="305" r:id="rId33"/>
    <p:sldId id="307" r:id="rId34"/>
    <p:sldId id="278" r:id="rId35"/>
    <p:sldId id="317" r:id="rId36"/>
    <p:sldId id="265" r:id="rId37"/>
    <p:sldId id="262" r:id="rId38"/>
    <p:sldId id="263" r:id="rId39"/>
    <p:sldId id="264" r:id="rId40"/>
    <p:sldId id="266" r:id="rId41"/>
    <p:sldId id="316" r:id="rId42"/>
    <p:sldId id="324" r:id="rId43"/>
    <p:sldId id="268" r:id="rId44"/>
    <p:sldId id="26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autoAdjust="0"/>
    <p:restoredTop sz="94746" autoAdjust="0"/>
  </p:normalViewPr>
  <p:slideViewPr>
    <p:cSldViewPr>
      <p:cViewPr>
        <p:scale>
          <a:sx n="94" d="100"/>
          <a:sy n="94" d="100"/>
        </p:scale>
        <p:origin x="-1816" y="-2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4" d="100"/>
          <a:sy n="84" d="100"/>
        </p:scale>
        <p:origin x="-388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C82F7-33EB-C149-B116-4AE729391087}" type="doc">
      <dgm:prSet loTypeId="urn:microsoft.com/office/officeart/2005/8/layout/hierarchy3" loCatId="" qsTypeId="urn:microsoft.com/office/officeart/2005/8/quickstyle/3D5" qsCatId="3D" csTypeId="urn:microsoft.com/office/officeart/2005/8/colors/accent1_2" csCatId="accent1" phldr="1"/>
      <dgm:spPr/>
      <dgm:t>
        <a:bodyPr/>
        <a:lstStyle/>
        <a:p>
          <a:endParaRPr lang="en-US"/>
        </a:p>
      </dgm:t>
    </dgm:pt>
    <dgm:pt modelId="{11584784-B4CB-924A-987C-1CA004E5A40B}">
      <dgm:prSet/>
      <dgm:spPr/>
      <dgm:t>
        <a:bodyPr/>
        <a:lstStyle/>
        <a:p>
          <a:pPr rtl="0"/>
          <a:r>
            <a:rPr lang="en-US" smtClean="0"/>
            <a:t>Members Include:</a:t>
          </a:r>
          <a:endParaRPr lang="en-US"/>
        </a:p>
      </dgm:t>
    </dgm:pt>
    <dgm:pt modelId="{026D199F-15C9-EF42-B919-9B75DB993C90}" type="parTrans" cxnId="{635C236B-4EEA-C246-95D4-FA02B899ABB0}">
      <dgm:prSet/>
      <dgm:spPr/>
      <dgm:t>
        <a:bodyPr/>
        <a:lstStyle/>
        <a:p>
          <a:endParaRPr lang="en-US"/>
        </a:p>
      </dgm:t>
    </dgm:pt>
    <dgm:pt modelId="{BFBC7591-A32A-E042-B416-8DDD119E5A45}" type="sibTrans" cxnId="{635C236B-4EEA-C246-95D4-FA02B899ABB0}">
      <dgm:prSet/>
      <dgm:spPr/>
      <dgm:t>
        <a:bodyPr/>
        <a:lstStyle/>
        <a:p>
          <a:endParaRPr lang="en-US"/>
        </a:p>
      </dgm:t>
    </dgm:pt>
    <dgm:pt modelId="{970C2DDB-A55E-CE41-9C54-9B3740B831C7}">
      <dgm:prSet custT="1"/>
      <dgm:spPr/>
      <dgm:t>
        <a:bodyPr/>
        <a:lstStyle/>
        <a:p>
          <a:pPr rtl="0"/>
          <a:r>
            <a:rPr lang="en-US" sz="1600" i="1" dirty="0" smtClean="0"/>
            <a:t>Private Practices</a:t>
          </a:r>
          <a:endParaRPr lang="en-US" sz="1600" dirty="0"/>
        </a:p>
      </dgm:t>
    </dgm:pt>
    <dgm:pt modelId="{40F7B82E-3F57-F44C-BDA9-BA73E2A3F9FE}" type="parTrans" cxnId="{A8677753-B0CB-6743-ADD9-3AFFC67DE0E7}">
      <dgm:prSet/>
      <dgm:spPr/>
      <dgm:t>
        <a:bodyPr/>
        <a:lstStyle/>
        <a:p>
          <a:endParaRPr lang="en-US"/>
        </a:p>
      </dgm:t>
    </dgm:pt>
    <dgm:pt modelId="{486EDB2B-D17B-3A41-83DB-9BD871A0AA52}" type="sibTrans" cxnId="{A8677753-B0CB-6743-ADD9-3AFFC67DE0E7}">
      <dgm:prSet/>
      <dgm:spPr/>
      <dgm:t>
        <a:bodyPr/>
        <a:lstStyle/>
        <a:p>
          <a:endParaRPr lang="en-US"/>
        </a:p>
      </dgm:t>
    </dgm:pt>
    <dgm:pt modelId="{502AAC01-4213-A347-8B62-4FB657C5E9F0}">
      <dgm:prSet custT="1"/>
      <dgm:spPr/>
      <dgm:t>
        <a:bodyPr/>
        <a:lstStyle/>
        <a:p>
          <a:pPr rtl="0"/>
          <a:r>
            <a:rPr lang="en-US" sz="1600" i="1" dirty="0" smtClean="0"/>
            <a:t>FQHCs</a:t>
          </a:r>
          <a:endParaRPr lang="en-US" sz="1600" dirty="0"/>
        </a:p>
      </dgm:t>
    </dgm:pt>
    <dgm:pt modelId="{0DF03936-5111-ED48-AF92-5FA209D7C1EA}" type="parTrans" cxnId="{2DD1E031-A1DF-E245-8CC7-E4DB9F7C095F}">
      <dgm:prSet/>
      <dgm:spPr/>
      <dgm:t>
        <a:bodyPr/>
        <a:lstStyle/>
        <a:p>
          <a:endParaRPr lang="en-US"/>
        </a:p>
      </dgm:t>
    </dgm:pt>
    <dgm:pt modelId="{D3455B39-1A84-3C4D-BCC3-0826A2BE6D5E}" type="sibTrans" cxnId="{2DD1E031-A1DF-E245-8CC7-E4DB9F7C095F}">
      <dgm:prSet/>
      <dgm:spPr/>
      <dgm:t>
        <a:bodyPr/>
        <a:lstStyle/>
        <a:p>
          <a:endParaRPr lang="en-US"/>
        </a:p>
      </dgm:t>
    </dgm:pt>
    <dgm:pt modelId="{791A9E4F-8760-E24D-8102-104DD9BE8AAB}">
      <dgm:prSet custT="1"/>
      <dgm:spPr/>
      <dgm:t>
        <a:bodyPr/>
        <a:lstStyle/>
        <a:p>
          <a:pPr rtl="0"/>
          <a:r>
            <a:rPr lang="en-US" sz="1600" i="1" dirty="0" smtClean="0"/>
            <a:t>Critical  Access &amp; Rural Hospitals</a:t>
          </a:r>
          <a:endParaRPr lang="en-US" sz="1600" dirty="0"/>
        </a:p>
      </dgm:t>
    </dgm:pt>
    <dgm:pt modelId="{5FB280E7-808A-7345-94CA-3AAE29ECCBC7}" type="parTrans" cxnId="{BBCEDF3E-B2A6-0740-A8A2-9FB641DE14DC}">
      <dgm:prSet/>
      <dgm:spPr/>
      <dgm:t>
        <a:bodyPr/>
        <a:lstStyle/>
        <a:p>
          <a:endParaRPr lang="en-US"/>
        </a:p>
      </dgm:t>
    </dgm:pt>
    <dgm:pt modelId="{BED25253-37E8-334C-96C6-2FCCEA815E54}" type="sibTrans" cxnId="{BBCEDF3E-B2A6-0740-A8A2-9FB641DE14DC}">
      <dgm:prSet/>
      <dgm:spPr/>
      <dgm:t>
        <a:bodyPr/>
        <a:lstStyle/>
        <a:p>
          <a:endParaRPr lang="en-US"/>
        </a:p>
      </dgm:t>
    </dgm:pt>
    <dgm:pt modelId="{B96E83C3-9639-4A46-B668-40E0164D0654}">
      <dgm:prSet custT="1"/>
      <dgm:spPr/>
      <dgm:t>
        <a:bodyPr/>
        <a:lstStyle/>
        <a:p>
          <a:pPr rtl="0"/>
          <a:r>
            <a:rPr lang="en-US" sz="1600" i="1" dirty="0" smtClean="0"/>
            <a:t>RHCs</a:t>
          </a:r>
          <a:endParaRPr lang="en-US" sz="1600" dirty="0"/>
        </a:p>
      </dgm:t>
    </dgm:pt>
    <dgm:pt modelId="{85DBDF15-EF63-BB45-A41C-715E6252A555}" type="parTrans" cxnId="{8CADCA20-7113-5947-BE4F-16843F73031B}">
      <dgm:prSet/>
      <dgm:spPr/>
      <dgm:t>
        <a:bodyPr/>
        <a:lstStyle/>
        <a:p>
          <a:endParaRPr lang="en-US"/>
        </a:p>
      </dgm:t>
    </dgm:pt>
    <dgm:pt modelId="{65F6936C-42C0-1A4E-B334-049C46E79E73}" type="sibTrans" cxnId="{8CADCA20-7113-5947-BE4F-16843F73031B}">
      <dgm:prSet/>
      <dgm:spPr/>
      <dgm:t>
        <a:bodyPr/>
        <a:lstStyle/>
        <a:p>
          <a:endParaRPr lang="en-US"/>
        </a:p>
      </dgm:t>
    </dgm:pt>
    <dgm:pt modelId="{325F570F-55E5-4D47-A464-5FB12AEA0931}">
      <dgm:prSet/>
      <dgm:spPr/>
      <dgm:t>
        <a:bodyPr/>
        <a:lstStyle/>
        <a:p>
          <a:pPr rtl="0"/>
          <a:r>
            <a:rPr lang="en-US" dirty="0" smtClean="0"/>
            <a:t>Services provided:</a:t>
          </a:r>
          <a:endParaRPr lang="en-US" dirty="0"/>
        </a:p>
      </dgm:t>
    </dgm:pt>
    <dgm:pt modelId="{34217F8F-ACA0-7D41-BFBD-51FDA1297BC6}" type="parTrans" cxnId="{2E4F04AE-1580-AD4F-92EA-00350A13B74A}">
      <dgm:prSet/>
      <dgm:spPr/>
      <dgm:t>
        <a:bodyPr/>
        <a:lstStyle/>
        <a:p>
          <a:endParaRPr lang="en-US"/>
        </a:p>
      </dgm:t>
    </dgm:pt>
    <dgm:pt modelId="{76094CF4-5780-F840-8846-69C1BAE290A0}" type="sibTrans" cxnId="{2E4F04AE-1580-AD4F-92EA-00350A13B74A}">
      <dgm:prSet/>
      <dgm:spPr/>
      <dgm:t>
        <a:bodyPr/>
        <a:lstStyle/>
        <a:p>
          <a:endParaRPr lang="en-US"/>
        </a:p>
      </dgm:t>
    </dgm:pt>
    <dgm:pt modelId="{C3928983-9CDA-D14A-A3A9-098F5E284DBE}">
      <dgm:prSet/>
      <dgm:spPr/>
      <dgm:t>
        <a:bodyPr/>
        <a:lstStyle/>
        <a:p>
          <a:pPr rtl="0"/>
          <a:r>
            <a:rPr lang="en-US" i="1" dirty="0" smtClean="0"/>
            <a:t>Assistance in EHR selection and implementation</a:t>
          </a:r>
          <a:endParaRPr lang="en-US" dirty="0"/>
        </a:p>
      </dgm:t>
    </dgm:pt>
    <dgm:pt modelId="{67FEBBB8-0105-5741-9F56-01ADEF6F2091}" type="parTrans" cxnId="{1B3310D4-20BB-294D-B5E7-E69DF24496A2}">
      <dgm:prSet/>
      <dgm:spPr/>
      <dgm:t>
        <a:bodyPr/>
        <a:lstStyle/>
        <a:p>
          <a:endParaRPr lang="en-US"/>
        </a:p>
      </dgm:t>
    </dgm:pt>
    <dgm:pt modelId="{531F5196-B211-EE4A-945E-59597071AD3E}" type="sibTrans" cxnId="{1B3310D4-20BB-294D-B5E7-E69DF24496A2}">
      <dgm:prSet/>
      <dgm:spPr/>
      <dgm:t>
        <a:bodyPr/>
        <a:lstStyle/>
        <a:p>
          <a:endParaRPr lang="en-US"/>
        </a:p>
      </dgm:t>
    </dgm:pt>
    <dgm:pt modelId="{138A5583-F702-D646-8C3D-1B02EB300FB6}">
      <dgm:prSet custT="1"/>
      <dgm:spPr/>
      <dgm:t>
        <a:bodyPr/>
        <a:lstStyle/>
        <a:p>
          <a:pPr rtl="0"/>
          <a:r>
            <a:rPr lang="en-US" sz="1600" i="1" dirty="0" smtClean="0"/>
            <a:t>Quality Reporting</a:t>
          </a:r>
          <a:endParaRPr lang="en-US" sz="1600" dirty="0"/>
        </a:p>
      </dgm:t>
    </dgm:pt>
    <dgm:pt modelId="{BDE8BC97-B8C1-2A41-83A1-8987921FE76F}" type="parTrans" cxnId="{A041A697-F79A-F544-A618-FEBE1C2B467F}">
      <dgm:prSet/>
      <dgm:spPr/>
      <dgm:t>
        <a:bodyPr/>
        <a:lstStyle/>
        <a:p>
          <a:endParaRPr lang="en-US"/>
        </a:p>
      </dgm:t>
    </dgm:pt>
    <dgm:pt modelId="{EEE748BC-2F78-5044-8A50-10A3585B5002}" type="sibTrans" cxnId="{A041A697-F79A-F544-A618-FEBE1C2B467F}">
      <dgm:prSet/>
      <dgm:spPr/>
      <dgm:t>
        <a:bodyPr/>
        <a:lstStyle/>
        <a:p>
          <a:endParaRPr lang="en-US"/>
        </a:p>
      </dgm:t>
    </dgm:pt>
    <dgm:pt modelId="{8D70B03B-E8CB-9E4E-9A35-26F4B782F4F1}">
      <dgm:prSet custT="1"/>
      <dgm:spPr/>
      <dgm:t>
        <a:bodyPr/>
        <a:lstStyle/>
        <a:p>
          <a:pPr rtl="0"/>
          <a:r>
            <a:rPr lang="en-US" sz="1600" i="1" dirty="0" smtClean="0"/>
            <a:t>Data Analysis</a:t>
          </a:r>
          <a:endParaRPr lang="en-US" sz="1600" dirty="0"/>
        </a:p>
      </dgm:t>
    </dgm:pt>
    <dgm:pt modelId="{7F364A68-A763-0A45-A2A9-2E063116952C}" type="parTrans" cxnId="{B4A6625B-DF9E-0343-96FD-33CB1D0A9BC7}">
      <dgm:prSet/>
      <dgm:spPr/>
      <dgm:t>
        <a:bodyPr/>
        <a:lstStyle/>
        <a:p>
          <a:endParaRPr lang="en-US"/>
        </a:p>
      </dgm:t>
    </dgm:pt>
    <dgm:pt modelId="{D58F513A-3F44-C846-BF0C-BB463C9AFB63}" type="sibTrans" cxnId="{B4A6625B-DF9E-0343-96FD-33CB1D0A9BC7}">
      <dgm:prSet/>
      <dgm:spPr/>
      <dgm:t>
        <a:bodyPr/>
        <a:lstStyle/>
        <a:p>
          <a:endParaRPr lang="en-US"/>
        </a:p>
      </dgm:t>
    </dgm:pt>
    <dgm:pt modelId="{51FB4CFB-8441-8D42-A23A-9A38B65569CA}">
      <dgm:prSet custT="1"/>
      <dgm:spPr/>
      <dgm:t>
        <a:bodyPr/>
        <a:lstStyle/>
        <a:p>
          <a:pPr rtl="0"/>
          <a:r>
            <a:rPr lang="en-US" sz="1600" dirty="0" smtClean="0"/>
            <a:t>Business Valuation Information</a:t>
          </a:r>
          <a:endParaRPr lang="en-US" sz="1600" dirty="0"/>
        </a:p>
      </dgm:t>
    </dgm:pt>
    <dgm:pt modelId="{A1A49D86-01F2-7948-8830-A30E9A73FAF8}" type="parTrans" cxnId="{6B5D79BD-5CAD-3B4F-A533-A02FC877B75A}">
      <dgm:prSet/>
      <dgm:spPr/>
      <dgm:t>
        <a:bodyPr/>
        <a:lstStyle/>
        <a:p>
          <a:endParaRPr lang="en-US"/>
        </a:p>
      </dgm:t>
    </dgm:pt>
    <dgm:pt modelId="{2D156648-A6FD-C045-A6DC-EB473E37AA69}" type="sibTrans" cxnId="{6B5D79BD-5CAD-3B4F-A533-A02FC877B75A}">
      <dgm:prSet/>
      <dgm:spPr/>
      <dgm:t>
        <a:bodyPr/>
        <a:lstStyle/>
        <a:p>
          <a:endParaRPr lang="en-US"/>
        </a:p>
      </dgm:t>
    </dgm:pt>
    <dgm:pt modelId="{2344E863-DF5B-E44C-9E13-BE7213F1E6D5}" type="pres">
      <dgm:prSet presAssocID="{3CFC82F7-33EB-C149-B116-4AE729391087}" presName="diagram" presStyleCnt="0">
        <dgm:presLayoutVars>
          <dgm:chPref val="1"/>
          <dgm:dir/>
          <dgm:animOne val="branch"/>
          <dgm:animLvl val="lvl"/>
          <dgm:resizeHandles/>
        </dgm:presLayoutVars>
      </dgm:prSet>
      <dgm:spPr/>
      <dgm:t>
        <a:bodyPr/>
        <a:lstStyle/>
        <a:p>
          <a:endParaRPr lang="en-US"/>
        </a:p>
      </dgm:t>
    </dgm:pt>
    <dgm:pt modelId="{BA6CFF36-025B-9B41-8428-5003D23E76C8}" type="pres">
      <dgm:prSet presAssocID="{11584784-B4CB-924A-987C-1CA004E5A40B}" presName="root" presStyleCnt="0"/>
      <dgm:spPr/>
    </dgm:pt>
    <dgm:pt modelId="{96D72E97-4F94-A94C-A631-3FCD6F0F870C}" type="pres">
      <dgm:prSet presAssocID="{11584784-B4CB-924A-987C-1CA004E5A40B}" presName="rootComposite" presStyleCnt="0"/>
      <dgm:spPr/>
    </dgm:pt>
    <dgm:pt modelId="{1DF02106-96D5-9740-8A4D-3D41ED8FA0A1}" type="pres">
      <dgm:prSet presAssocID="{11584784-B4CB-924A-987C-1CA004E5A40B}" presName="rootText" presStyleLbl="node1" presStyleIdx="0" presStyleCnt="2"/>
      <dgm:spPr/>
      <dgm:t>
        <a:bodyPr/>
        <a:lstStyle/>
        <a:p>
          <a:endParaRPr lang="en-US"/>
        </a:p>
      </dgm:t>
    </dgm:pt>
    <dgm:pt modelId="{E1F3AF2E-CB90-F348-8035-2A84ABC643C3}" type="pres">
      <dgm:prSet presAssocID="{11584784-B4CB-924A-987C-1CA004E5A40B}" presName="rootConnector" presStyleLbl="node1" presStyleIdx="0" presStyleCnt="2"/>
      <dgm:spPr/>
      <dgm:t>
        <a:bodyPr/>
        <a:lstStyle/>
        <a:p>
          <a:endParaRPr lang="en-US"/>
        </a:p>
      </dgm:t>
    </dgm:pt>
    <dgm:pt modelId="{72C67E43-770B-0148-9B70-FF9AE2E04D63}" type="pres">
      <dgm:prSet presAssocID="{11584784-B4CB-924A-987C-1CA004E5A40B}" presName="childShape" presStyleCnt="0"/>
      <dgm:spPr/>
    </dgm:pt>
    <dgm:pt modelId="{116D0420-39C1-A74A-A965-5786F3689189}" type="pres">
      <dgm:prSet presAssocID="{40F7B82E-3F57-F44C-BDA9-BA73E2A3F9FE}" presName="Name13" presStyleLbl="parChTrans1D2" presStyleIdx="0" presStyleCnt="8"/>
      <dgm:spPr/>
      <dgm:t>
        <a:bodyPr/>
        <a:lstStyle/>
        <a:p>
          <a:endParaRPr lang="en-US"/>
        </a:p>
      </dgm:t>
    </dgm:pt>
    <dgm:pt modelId="{C1D790D4-3364-A849-A6DF-261149DA691A}" type="pres">
      <dgm:prSet presAssocID="{970C2DDB-A55E-CE41-9C54-9B3740B831C7}" presName="childText" presStyleLbl="bgAcc1" presStyleIdx="0" presStyleCnt="8">
        <dgm:presLayoutVars>
          <dgm:bulletEnabled val="1"/>
        </dgm:presLayoutVars>
      </dgm:prSet>
      <dgm:spPr/>
      <dgm:t>
        <a:bodyPr/>
        <a:lstStyle/>
        <a:p>
          <a:endParaRPr lang="en-US"/>
        </a:p>
      </dgm:t>
    </dgm:pt>
    <dgm:pt modelId="{A39C1507-BB53-254E-8278-E9FE1C8F1686}" type="pres">
      <dgm:prSet presAssocID="{0DF03936-5111-ED48-AF92-5FA209D7C1EA}" presName="Name13" presStyleLbl="parChTrans1D2" presStyleIdx="1" presStyleCnt="8"/>
      <dgm:spPr/>
      <dgm:t>
        <a:bodyPr/>
        <a:lstStyle/>
        <a:p>
          <a:endParaRPr lang="en-US"/>
        </a:p>
      </dgm:t>
    </dgm:pt>
    <dgm:pt modelId="{AAA1891A-A47A-CB47-84AF-007C2207066B}" type="pres">
      <dgm:prSet presAssocID="{502AAC01-4213-A347-8B62-4FB657C5E9F0}" presName="childText" presStyleLbl="bgAcc1" presStyleIdx="1" presStyleCnt="8">
        <dgm:presLayoutVars>
          <dgm:bulletEnabled val="1"/>
        </dgm:presLayoutVars>
      </dgm:prSet>
      <dgm:spPr/>
      <dgm:t>
        <a:bodyPr/>
        <a:lstStyle/>
        <a:p>
          <a:endParaRPr lang="en-US"/>
        </a:p>
      </dgm:t>
    </dgm:pt>
    <dgm:pt modelId="{1748BFBC-97A2-7046-92B6-A9513A43E081}" type="pres">
      <dgm:prSet presAssocID="{5FB280E7-808A-7345-94CA-3AAE29ECCBC7}" presName="Name13" presStyleLbl="parChTrans1D2" presStyleIdx="2" presStyleCnt="8"/>
      <dgm:spPr/>
      <dgm:t>
        <a:bodyPr/>
        <a:lstStyle/>
        <a:p>
          <a:endParaRPr lang="en-US"/>
        </a:p>
      </dgm:t>
    </dgm:pt>
    <dgm:pt modelId="{D1639D37-CE83-574E-ACD7-CF97C9C60F20}" type="pres">
      <dgm:prSet presAssocID="{791A9E4F-8760-E24D-8102-104DD9BE8AAB}" presName="childText" presStyleLbl="bgAcc1" presStyleIdx="2" presStyleCnt="8">
        <dgm:presLayoutVars>
          <dgm:bulletEnabled val="1"/>
        </dgm:presLayoutVars>
      </dgm:prSet>
      <dgm:spPr/>
      <dgm:t>
        <a:bodyPr/>
        <a:lstStyle/>
        <a:p>
          <a:endParaRPr lang="en-US"/>
        </a:p>
      </dgm:t>
    </dgm:pt>
    <dgm:pt modelId="{CABE3149-59FD-F84D-8A7E-79FB1A01CC6F}" type="pres">
      <dgm:prSet presAssocID="{85DBDF15-EF63-BB45-A41C-715E6252A555}" presName="Name13" presStyleLbl="parChTrans1D2" presStyleIdx="3" presStyleCnt="8"/>
      <dgm:spPr/>
      <dgm:t>
        <a:bodyPr/>
        <a:lstStyle/>
        <a:p>
          <a:endParaRPr lang="en-US"/>
        </a:p>
      </dgm:t>
    </dgm:pt>
    <dgm:pt modelId="{E88D5995-E17C-F14F-8933-DCAC709702FB}" type="pres">
      <dgm:prSet presAssocID="{B96E83C3-9639-4A46-B668-40E0164D0654}" presName="childText" presStyleLbl="bgAcc1" presStyleIdx="3" presStyleCnt="8">
        <dgm:presLayoutVars>
          <dgm:bulletEnabled val="1"/>
        </dgm:presLayoutVars>
      </dgm:prSet>
      <dgm:spPr/>
      <dgm:t>
        <a:bodyPr/>
        <a:lstStyle/>
        <a:p>
          <a:endParaRPr lang="en-US"/>
        </a:p>
      </dgm:t>
    </dgm:pt>
    <dgm:pt modelId="{3D7CA0B7-29CC-1B4B-9322-B8DD98EF118C}" type="pres">
      <dgm:prSet presAssocID="{325F570F-55E5-4D47-A464-5FB12AEA0931}" presName="root" presStyleCnt="0"/>
      <dgm:spPr/>
    </dgm:pt>
    <dgm:pt modelId="{4605146B-2086-8C45-8085-A4FE7CC97E07}" type="pres">
      <dgm:prSet presAssocID="{325F570F-55E5-4D47-A464-5FB12AEA0931}" presName="rootComposite" presStyleCnt="0"/>
      <dgm:spPr/>
    </dgm:pt>
    <dgm:pt modelId="{C4923ABD-5944-8449-8A1B-1FD91E37B821}" type="pres">
      <dgm:prSet presAssocID="{325F570F-55E5-4D47-A464-5FB12AEA0931}" presName="rootText" presStyleLbl="node1" presStyleIdx="1" presStyleCnt="2"/>
      <dgm:spPr/>
      <dgm:t>
        <a:bodyPr/>
        <a:lstStyle/>
        <a:p>
          <a:endParaRPr lang="en-US"/>
        </a:p>
      </dgm:t>
    </dgm:pt>
    <dgm:pt modelId="{10193E02-A6E0-FE41-9858-C8EE4D8506A5}" type="pres">
      <dgm:prSet presAssocID="{325F570F-55E5-4D47-A464-5FB12AEA0931}" presName="rootConnector" presStyleLbl="node1" presStyleIdx="1" presStyleCnt="2"/>
      <dgm:spPr/>
      <dgm:t>
        <a:bodyPr/>
        <a:lstStyle/>
        <a:p>
          <a:endParaRPr lang="en-US"/>
        </a:p>
      </dgm:t>
    </dgm:pt>
    <dgm:pt modelId="{ACCCB66B-BBE0-4549-ACAC-8DA879C74C06}" type="pres">
      <dgm:prSet presAssocID="{325F570F-55E5-4D47-A464-5FB12AEA0931}" presName="childShape" presStyleCnt="0"/>
      <dgm:spPr/>
    </dgm:pt>
    <dgm:pt modelId="{37DF42C5-1520-FC4A-B563-80FBDE0D0312}" type="pres">
      <dgm:prSet presAssocID="{67FEBBB8-0105-5741-9F56-01ADEF6F2091}" presName="Name13" presStyleLbl="parChTrans1D2" presStyleIdx="4" presStyleCnt="8"/>
      <dgm:spPr/>
      <dgm:t>
        <a:bodyPr/>
        <a:lstStyle/>
        <a:p>
          <a:endParaRPr lang="en-US"/>
        </a:p>
      </dgm:t>
    </dgm:pt>
    <dgm:pt modelId="{90458A7B-AB2A-8049-9AC4-2C6D59D1005F}" type="pres">
      <dgm:prSet presAssocID="{C3928983-9CDA-D14A-A3A9-098F5E284DBE}" presName="childText" presStyleLbl="bgAcc1" presStyleIdx="4" presStyleCnt="8">
        <dgm:presLayoutVars>
          <dgm:bulletEnabled val="1"/>
        </dgm:presLayoutVars>
      </dgm:prSet>
      <dgm:spPr/>
      <dgm:t>
        <a:bodyPr/>
        <a:lstStyle/>
        <a:p>
          <a:endParaRPr lang="en-US"/>
        </a:p>
      </dgm:t>
    </dgm:pt>
    <dgm:pt modelId="{9B157F62-122E-734E-A2B0-F173946F3725}" type="pres">
      <dgm:prSet presAssocID="{BDE8BC97-B8C1-2A41-83A1-8987921FE76F}" presName="Name13" presStyleLbl="parChTrans1D2" presStyleIdx="5" presStyleCnt="8"/>
      <dgm:spPr/>
      <dgm:t>
        <a:bodyPr/>
        <a:lstStyle/>
        <a:p>
          <a:endParaRPr lang="en-US"/>
        </a:p>
      </dgm:t>
    </dgm:pt>
    <dgm:pt modelId="{D8C04A7A-F7DC-BA4E-9766-FE21E6C1E8CB}" type="pres">
      <dgm:prSet presAssocID="{138A5583-F702-D646-8C3D-1B02EB300FB6}" presName="childText" presStyleLbl="bgAcc1" presStyleIdx="5" presStyleCnt="8">
        <dgm:presLayoutVars>
          <dgm:bulletEnabled val="1"/>
        </dgm:presLayoutVars>
      </dgm:prSet>
      <dgm:spPr/>
      <dgm:t>
        <a:bodyPr/>
        <a:lstStyle/>
        <a:p>
          <a:endParaRPr lang="en-US"/>
        </a:p>
      </dgm:t>
    </dgm:pt>
    <dgm:pt modelId="{6629FD19-7923-AF42-94AD-F8078630B8C8}" type="pres">
      <dgm:prSet presAssocID="{7F364A68-A763-0A45-A2A9-2E063116952C}" presName="Name13" presStyleLbl="parChTrans1D2" presStyleIdx="6" presStyleCnt="8"/>
      <dgm:spPr/>
      <dgm:t>
        <a:bodyPr/>
        <a:lstStyle/>
        <a:p>
          <a:endParaRPr lang="en-US"/>
        </a:p>
      </dgm:t>
    </dgm:pt>
    <dgm:pt modelId="{640DD025-C156-6646-AD6C-3B5C74A5C1AE}" type="pres">
      <dgm:prSet presAssocID="{8D70B03B-E8CB-9E4E-9A35-26F4B782F4F1}" presName="childText" presStyleLbl="bgAcc1" presStyleIdx="6" presStyleCnt="8">
        <dgm:presLayoutVars>
          <dgm:bulletEnabled val="1"/>
        </dgm:presLayoutVars>
      </dgm:prSet>
      <dgm:spPr/>
      <dgm:t>
        <a:bodyPr/>
        <a:lstStyle/>
        <a:p>
          <a:endParaRPr lang="en-US"/>
        </a:p>
      </dgm:t>
    </dgm:pt>
    <dgm:pt modelId="{D7961BB5-A650-A843-8E7A-40F190DFED91}" type="pres">
      <dgm:prSet presAssocID="{A1A49D86-01F2-7948-8830-A30E9A73FAF8}" presName="Name13" presStyleLbl="parChTrans1D2" presStyleIdx="7" presStyleCnt="8"/>
      <dgm:spPr/>
      <dgm:t>
        <a:bodyPr/>
        <a:lstStyle/>
        <a:p>
          <a:endParaRPr lang="en-US"/>
        </a:p>
      </dgm:t>
    </dgm:pt>
    <dgm:pt modelId="{2CB4A83C-931D-6745-B19F-54D29A3484DF}" type="pres">
      <dgm:prSet presAssocID="{51FB4CFB-8441-8D42-A23A-9A38B65569CA}" presName="childText" presStyleLbl="bgAcc1" presStyleIdx="7" presStyleCnt="8">
        <dgm:presLayoutVars>
          <dgm:bulletEnabled val="1"/>
        </dgm:presLayoutVars>
      </dgm:prSet>
      <dgm:spPr/>
      <dgm:t>
        <a:bodyPr/>
        <a:lstStyle/>
        <a:p>
          <a:endParaRPr lang="en-US"/>
        </a:p>
      </dgm:t>
    </dgm:pt>
  </dgm:ptLst>
  <dgm:cxnLst>
    <dgm:cxn modelId="{2E4F04AE-1580-AD4F-92EA-00350A13B74A}" srcId="{3CFC82F7-33EB-C149-B116-4AE729391087}" destId="{325F570F-55E5-4D47-A464-5FB12AEA0931}" srcOrd="1" destOrd="0" parTransId="{34217F8F-ACA0-7D41-BFBD-51FDA1297BC6}" sibTransId="{76094CF4-5780-F840-8846-69C1BAE290A0}"/>
    <dgm:cxn modelId="{DD40AB2F-71F7-DD4E-9DF9-2C5062A5F046}" type="presOf" srcId="{138A5583-F702-D646-8C3D-1B02EB300FB6}" destId="{D8C04A7A-F7DC-BA4E-9766-FE21E6C1E8CB}" srcOrd="0" destOrd="0" presId="urn:microsoft.com/office/officeart/2005/8/layout/hierarchy3"/>
    <dgm:cxn modelId="{A9F9C313-8622-7E48-9C32-0F262F9408C2}" type="presOf" srcId="{7F364A68-A763-0A45-A2A9-2E063116952C}" destId="{6629FD19-7923-AF42-94AD-F8078630B8C8}" srcOrd="0" destOrd="0" presId="urn:microsoft.com/office/officeart/2005/8/layout/hierarchy3"/>
    <dgm:cxn modelId="{35DBD88A-CC9A-5F4E-9C8D-0FAFC8DDFFFC}" type="presOf" srcId="{BDE8BC97-B8C1-2A41-83A1-8987921FE76F}" destId="{9B157F62-122E-734E-A2B0-F173946F3725}" srcOrd="0" destOrd="0" presId="urn:microsoft.com/office/officeart/2005/8/layout/hierarchy3"/>
    <dgm:cxn modelId="{B98EA91B-4BD3-0143-B3EF-CB207152D02F}" type="presOf" srcId="{0DF03936-5111-ED48-AF92-5FA209D7C1EA}" destId="{A39C1507-BB53-254E-8278-E9FE1C8F1686}" srcOrd="0" destOrd="0" presId="urn:microsoft.com/office/officeart/2005/8/layout/hierarchy3"/>
    <dgm:cxn modelId="{63321EE9-4561-6F48-A490-523509B4DA53}" type="presOf" srcId="{325F570F-55E5-4D47-A464-5FB12AEA0931}" destId="{10193E02-A6E0-FE41-9858-C8EE4D8506A5}" srcOrd="1" destOrd="0" presId="urn:microsoft.com/office/officeart/2005/8/layout/hierarchy3"/>
    <dgm:cxn modelId="{618409EC-BBD0-3648-A5A3-FAE6958AFEF7}" type="presOf" srcId="{85DBDF15-EF63-BB45-A41C-715E6252A555}" destId="{CABE3149-59FD-F84D-8A7E-79FB1A01CC6F}" srcOrd="0" destOrd="0" presId="urn:microsoft.com/office/officeart/2005/8/layout/hierarchy3"/>
    <dgm:cxn modelId="{8A8633FB-250F-724C-AC9B-ED5200798543}" type="presOf" srcId="{325F570F-55E5-4D47-A464-5FB12AEA0931}" destId="{C4923ABD-5944-8449-8A1B-1FD91E37B821}" srcOrd="0" destOrd="0" presId="urn:microsoft.com/office/officeart/2005/8/layout/hierarchy3"/>
    <dgm:cxn modelId="{013E0E43-A694-7E43-8190-5017DD8B929E}" type="presOf" srcId="{40F7B82E-3F57-F44C-BDA9-BA73E2A3F9FE}" destId="{116D0420-39C1-A74A-A965-5786F3689189}" srcOrd="0" destOrd="0" presId="urn:microsoft.com/office/officeart/2005/8/layout/hierarchy3"/>
    <dgm:cxn modelId="{B4A6625B-DF9E-0343-96FD-33CB1D0A9BC7}" srcId="{325F570F-55E5-4D47-A464-5FB12AEA0931}" destId="{8D70B03B-E8CB-9E4E-9A35-26F4B782F4F1}" srcOrd="2" destOrd="0" parTransId="{7F364A68-A763-0A45-A2A9-2E063116952C}" sibTransId="{D58F513A-3F44-C846-BF0C-BB463C9AFB63}"/>
    <dgm:cxn modelId="{D4CE6BE7-EBE7-AA47-A804-7CE49933136C}" type="presOf" srcId="{67FEBBB8-0105-5741-9F56-01ADEF6F2091}" destId="{37DF42C5-1520-FC4A-B563-80FBDE0D0312}" srcOrd="0" destOrd="0" presId="urn:microsoft.com/office/officeart/2005/8/layout/hierarchy3"/>
    <dgm:cxn modelId="{77B7DC1E-776F-074D-9C77-4DA221FB1869}" type="presOf" srcId="{970C2DDB-A55E-CE41-9C54-9B3740B831C7}" destId="{C1D790D4-3364-A849-A6DF-261149DA691A}" srcOrd="0" destOrd="0" presId="urn:microsoft.com/office/officeart/2005/8/layout/hierarchy3"/>
    <dgm:cxn modelId="{A041A697-F79A-F544-A618-FEBE1C2B467F}" srcId="{325F570F-55E5-4D47-A464-5FB12AEA0931}" destId="{138A5583-F702-D646-8C3D-1B02EB300FB6}" srcOrd="1" destOrd="0" parTransId="{BDE8BC97-B8C1-2A41-83A1-8987921FE76F}" sibTransId="{EEE748BC-2F78-5044-8A50-10A3585B5002}"/>
    <dgm:cxn modelId="{6B5D79BD-5CAD-3B4F-A533-A02FC877B75A}" srcId="{325F570F-55E5-4D47-A464-5FB12AEA0931}" destId="{51FB4CFB-8441-8D42-A23A-9A38B65569CA}" srcOrd="3" destOrd="0" parTransId="{A1A49D86-01F2-7948-8830-A30E9A73FAF8}" sibTransId="{2D156648-A6FD-C045-A6DC-EB473E37AA69}"/>
    <dgm:cxn modelId="{53FC7D81-A5D3-6D4C-801E-7027C62098B5}" type="presOf" srcId="{8D70B03B-E8CB-9E4E-9A35-26F4B782F4F1}" destId="{640DD025-C156-6646-AD6C-3B5C74A5C1AE}" srcOrd="0" destOrd="0" presId="urn:microsoft.com/office/officeart/2005/8/layout/hierarchy3"/>
    <dgm:cxn modelId="{2DD1E031-A1DF-E245-8CC7-E4DB9F7C095F}" srcId="{11584784-B4CB-924A-987C-1CA004E5A40B}" destId="{502AAC01-4213-A347-8B62-4FB657C5E9F0}" srcOrd="1" destOrd="0" parTransId="{0DF03936-5111-ED48-AF92-5FA209D7C1EA}" sibTransId="{D3455B39-1A84-3C4D-BCC3-0826A2BE6D5E}"/>
    <dgm:cxn modelId="{A8677753-B0CB-6743-ADD9-3AFFC67DE0E7}" srcId="{11584784-B4CB-924A-987C-1CA004E5A40B}" destId="{970C2DDB-A55E-CE41-9C54-9B3740B831C7}" srcOrd="0" destOrd="0" parTransId="{40F7B82E-3F57-F44C-BDA9-BA73E2A3F9FE}" sibTransId="{486EDB2B-D17B-3A41-83DB-9BD871A0AA52}"/>
    <dgm:cxn modelId="{2D7F549F-E67F-4844-805D-FA6ABAC56E5A}" type="presOf" srcId="{5FB280E7-808A-7345-94CA-3AAE29ECCBC7}" destId="{1748BFBC-97A2-7046-92B6-A9513A43E081}" srcOrd="0" destOrd="0" presId="urn:microsoft.com/office/officeart/2005/8/layout/hierarchy3"/>
    <dgm:cxn modelId="{E1520F0C-6F28-2D48-AFDA-C4BDE89B9622}" type="presOf" srcId="{3CFC82F7-33EB-C149-B116-4AE729391087}" destId="{2344E863-DF5B-E44C-9E13-BE7213F1E6D5}" srcOrd="0" destOrd="0" presId="urn:microsoft.com/office/officeart/2005/8/layout/hierarchy3"/>
    <dgm:cxn modelId="{BBCEDF3E-B2A6-0740-A8A2-9FB641DE14DC}" srcId="{11584784-B4CB-924A-987C-1CA004E5A40B}" destId="{791A9E4F-8760-E24D-8102-104DD9BE8AAB}" srcOrd="2" destOrd="0" parTransId="{5FB280E7-808A-7345-94CA-3AAE29ECCBC7}" sibTransId="{BED25253-37E8-334C-96C6-2FCCEA815E54}"/>
    <dgm:cxn modelId="{635C236B-4EEA-C246-95D4-FA02B899ABB0}" srcId="{3CFC82F7-33EB-C149-B116-4AE729391087}" destId="{11584784-B4CB-924A-987C-1CA004E5A40B}" srcOrd="0" destOrd="0" parTransId="{026D199F-15C9-EF42-B919-9B75DB993C90}" sibTransId="{BFBC7591-A32A-E042-B416-8DDD119E5A45}"/>
    <dgm:cxn modelId="{09DBEB9D-597B-204C-AED3-3E68A498D00D}" type="presOf" srcId="{A1A49D86-01F2-7948-8830-A30E9A73FAF8}" destId="{D7961BB5-A650-A843-8E7A-40F190DFED91}" srcOrd="0" destOrd="0" presId="urn:microsoft.com/office/officeart/2005/8/layout/hierarchy3"/>
    <dgm:cxn modelId="{E6EF5BBE-5B4A-3F4E-9D30-F46B804DEB6E}" type="presOf" srcId="{11584784-B4CB-924A-987C-1CA004E5A40B}" destId="{E1F3AF2E-CB90-F348-8035-2A84ABC643C3}" srcOrd="1" destOrd="0" presId="urn:microsoft.com/office/officeart/2005/8/layout/hierarchy3"/>
    <dgm:cxn modelId="{8379A429-50F6-DB45-AF74-CF59D58A0F07}" type="presOf" srcId="{B96E83C3-9639-4A46-B668-40E0164D0654}" destId="{E88D5995-E17C-F14F-8933-DCAC709702FB}" srcOrd="0" destOrd="0" presId="urn:microsoft.com/office/officeart/2005/8/layout/hierarchy3"/>
    <dgm:cxn modelId="{E3FDEECA-CE79-4546-AF95-6CBA2F7FE159}" type="presOf" srcId="{791A9E4F-8760-E24D-8102-104DD9BE8AAB}" destId="{D1639D37-CE83-574E-ACD7-CF97C9C60F20}" srcOrd="0" destOrd="0" presId="urn:microsoft.com/office/officeart/2005/8/layout/hierarchy3"/>
    <dgm:cxn modelId="{46C254BF-DA97-A948-8F3E-FCEBA4EA4C71}" type="presOf" srcId="{11584784-B4CB-924A-987C-1CA004E5A40B}" destId="{1DF02106-96D5-9740-8A4D-3D41ED8FA0A1}" srcOrd="0" destOrd="0" presId="urn:microsoft.com/office/officeart/2005/8/layout/hierarchy3"/>
    <dgm:cxn modelId="{8CADCA20-7113-5947-BE4F-16843F73031B}" srcId="{11584784-B4CB-924A-987C-1CA004E5A40B}" destId="{B96E83C3-9639-4A46-B668-40E0164D0654}" srcOrd="3" destOrd="0" parTransId="{85DBDF15-EF63-BB45-A41C-715E6252A555}" sibTransId="{65F6936C-42C0-1A4E-B334-049C46E79E73}"/>
    <dgm:cxn modelId="{F1466EF8-AD0D-5D4F-8F44-E69BF9AE6231}" type="presOf" srcId="{51FB4CFB-8441-8D42-A23A-9A38B65569CA}" destId="{2CB4A83C-931D-6745-B19F-54D29A3484DF}" srcOrd="0" destOrd="0" presId="urn:microsoft.com/office/officeart/2005/8/layout/hierarchy3"/>
    <dgm:cxn modelId="{4D774A92-EFF7-E64E-95B9-BF2BE4F264E9}" type="presOf" srcId="{502AAC01-4213-A347-8B62-4FB657C5E9F0}" destId="{AAA1891A-A47A-CB47-84AF-007C2207066B}" srcOrd="0" destOrd="0" presId="urn:microsoft.com/office/officeart/2005/8/layout/hierarchy3"/>
    <dgm:cxn modelId="{1B3310D4-20BB-294D-B5E7-E69DF24496A2}" srcId="{325F570F-55E5-4D47-A464-5FB12AEA0931}" destId="{C3928983-9CDA-D14A-A3A9-098F5E284DBE}" srcOrd="0" destOrd="0" parTransId="{67FEBBB8-0105-5741-9F56-01ADEF6F2091}" sibTransId="{531F5196-B211-EE4A-945E-59597071AD3E}"/>
    <dgm:cxn modelId="{832A3F55-8165-A34E-9D09-86BC3410E626}" type="presOf" srcId="{C3928983-9CDA-D14A-A3A9-098F5E284DBE}" destId="{90458A7B-AB2A-8049-9AC4-2C6D59D1005F}" srcOrd="0" destOrd="0" presId="urn:microsoft.com/office/officeart/2005/8/layout/hierarchy3"/>
    <dgm:cxn modelId="{4E362A04-2A0E-4942-993A-47AC4DA7AD23}" type="presParOf" srcId="{2344E863-DF5B-E44C-9E13-BE7213F1E6D5}" destId="{BA6CFF36-025B-9B41-8428-5003D23E76C8}" srcOrd="0" destOrd="0" presId="urn:microsoft.com/office/officeart/2005/8/layout/hierarchy3"/>
    <dgm:cxn modelId="{37E904B9-580B-BF40-8F56-7FF5A811F7A4}" type="presParOf" srcId="{BA6CFF36-025B-9B41-8428-5003D23E76C8}" destId="{96D72E97-4F94-A94C-A631-3FCD6F0F870C}" srcOrd="0" destOrd="0" presId="urn:microsoft.com/office/officeart/2005/8/layout/hierarchy3"/>
    <dgm:cxn modelId="{10E521B6-A148-A042-8F4C-41CA7277BD15}" type="presParOf" srcId="{96D72E97-4F94-A94C-A631-3FCD6F0F870C}" destId="{1DF02106-96D5-9740-8A4D-3D41ED8FA0A1}" srcOrd="0" destOrd="0" presId="urn:microsoft.com/office/officeart/2005/8/layout/hierarchy3"/>
    <dgm:cxn modelId="{91DEF7E9-3575-BC46-ADF4-3B205471E3D5}" type="presParOf" srcId="{96D72E97-4F94-A94C-A631-3FCD6F0F870C}" destId="{E1F3AF2E-CB90-F348-8035-2A84ABC643C3}" srcOrd="1" destOrd="0" presId="urn:microsoft.com/office/officeart/2005/8/layout/hierarchy3"/>
    <dgm:cxn modelId="{83E38AB8-3E8E-5648-A17A-150397E0DC77}" type="presParOf" srcId="{BA6CFF36-025B-9B41-8428-5003D23E76C8}" destId="{72C67E43-770B-0148-9B70-FF9AE2E04D63}" srcOrd="1" destOrd="0" presId="urn:microsoft.com/office/officeart/2005/8/layout/hierarchy3"/>
    <dgm:cxn modelId="{83E9EFE5-1A86-6447-A872-1CA453859AF0}" type="presParOf" srcId="{72C67E43-770B-0148-9B70-FF9AE2E04D63}" destId="{116D0420-39C1-A74A-A965-5786F3689189}" srcOrd="0" destOrd="0" presId="urn:microsoft.com/office/officeart/2005/8/layout/hierarchy3"/>
    <dgm:cxn modelId="{FCFE0A49-37E7-414E-BFE0-B581C0AA4395}" type="presParOf" srcId="{72C67E43-770B-0148-9B70-FF9AE2E04D63}" destId="{C1D790D4-3364-A849-A6DF-261149DA691A}" srcOrd="1" destOrd="0" presId="urn:microsoft.com/office/officeart/2005/8/layout/hierarchy3"/>
    <dgm:cxn modelId="{EB2287BF-100B-8847-9A64-AD5E1D5D7ED5}" type="presParOf" srcId="{72C67E43-770B-0148-9B70-FF9AE2E04D63}" destId="{A39C1507-BB53-254E-8278-E9FE1C8F1686}" srcOrd="2" destOrd="0" presId="urn:microsoft.com/office/officeart/2005/8/layout/hierarchy3"/>
    <dgm:cxn modelId="{AEFC2694-6FDC-0649-BA84-4A12B773AB7F}" type="presParOf" srcId="{72C67E43-770B-0148-9B70-FF9AE2E04D63}" destId="{AAA1891A-A47A-CB47-84AF-007C2207066B}" srcOrd="3" destOrd="0" presId="urn:microsoft.com/office/officeart/2005/8/layout/hierarchy3"/>
    <dgm:cxn modelId="{AD8F929A-16DB-044C-B0F7-CFEE8C825142}" type="presParOf" srcId="{72C67E43-770B-0148-9B70-FF9AE2E04D63}" destId="{1748BFBC-97A2-7046-92B6-A9513A43E081}" srcOrd="4" destOrd="0" presId="urn:microsoft.com/office/officeart/2005/8/layout/hierarchy3"/>
    <dgm:cxn modelId="{7E1B527F-6104-7149-AAEB-B28EB6E165B7}" type="presParOf" srcId="{72C67E43-770B-0148-9B70-FF9AE2E04D63}" destId="{D1639D37-CE83-574E-ACD7-CF97C9C60F20}" srcOrd="5" destOrd="0" presId="urn:microsoft.com/office/officeart/2005/8/layout/hierarchy3"/>
    <dgm:cxn modelId="{E4D02466-BBAE-D148-8394-29AA954F1EDD}" type="presParOf" srcId="{72C67E43-770B-0148-9B70-FF9AE2E04D63}" destId="{CABE3149-59FD-F84D-8A7E-79FB1A01CC6F}" srcOrd="6" destOrd="0" presId="urn:microsoft.com/office/officeart/2005/8/layout/hierarchy3"/>
    <dgm:cxn modelId="{6D4077AF-8CAC-A14D-BB6C-D42088BD136A}" type="presParOf" srcId="{72C67E43-770B-0148-9B70-FF9AE2E04D63}" destId="{E88D5995-E17C-F14F-8933-DCAC709702FB}" srcOrd="7" destOrd="0" presId="urn:microsoft.com/office/officeart/2005/8/layout/hierarchy3"/>
    <dgm:cxn modelId="{FDA8A419-2580-E94E-AA47-AE191637D4EA}" type="presParOf" srcId="{2344E863-DF5B-E44C-9E13-BE7213F1E6D5}" destId="{3D7CA0B7-29CC-1B4B-9322-B8DD98EF118C}" srcOrd="1" destOrd="0" presId="urn:microsoft.com/office/officeart/2005/8/layout/hierarchy3"/>
    <dgm:cxn modelId="{8167B985-BDB0-E945-BF4F-667A71CDFE2B}" type="presParOf" srcId="{3D7CA0B7-29CC-1B4B-9322-B8DD98EF118C}" destId="{4605146B-2086-8C45-8085-A4FE7CC97E07}" srcOrd="0" destOrd="0" presId="urn:microsoft.com/office/officeart/2005/8/layout/hierarchy3"/>
    <dgm:cxn modelId="{9652D15E-6F4A-A44D-850E-15D744DBA58B}" type="presParOf" srcId="{4605146B-2086-8C45-8085-A4FE7CC97E07}" destId="{C4923ABD-5944-8449-8A1B-1FD91E37B821}" srcOrd="0" destOrd="0" presId="urn:microsoft.com/office/officeart/2005/8/layout/hierarchy3"/>
    <dgm:cxn modelId="{00C8666D-F024-3240-A875-81BE14C8454F}" type="presParOf" srcId="{4605146B-2086-8C45-8085-A4FE7CC97E07}" destId="{10193E02-A6E0-FE41-9858-C8EE4D8506A5}" srcOrd="1" destOrd="0" presId="urn:microsoft.com/office/officeart/2005/8/layout/hierarchy3"/>
    <dgm:cxn modelId="{10CC2BBD-69CE-1A49-BEDE-063AE7DFB21C}" type="presParOf" srcId="{3D7CA0B7-29CC-1B4B-9322-B8DD98EF118C}" destId="{ACCCB66B-BBE0-4549-ACAC-8DA879C74C06}" srcOrd="1" destOrd="0" presId="urn:microsoft.com/office/officeart/2005/8/layout/hierarchy3"/>
    <dgm:cxn modelId="{BC5BFDE3-36A4-8242-B02F-5A8538EF01BF}" type="presParOf" srcId="{ACCCB66B-BBE0-4549-ACAC-8DA879C74C06}" destId="{37DF42C5-1520-FC4A-B563-80FBDE0D0312}" srcOrd="0" destOrd="0" presId="urn:microsoft.com/office/officeart/2005/8/layout/hierarchy3"/>
    <dgm:cxn modelId="{0D614100-C1DC-0745-824E-FFA103FBF8FB}" type="presParOf" srcId="{ACCCB66B-BBE0-4549-ACAC-8DA879C74C06}" destId="{90458A7B-AB2A-8049-9AC4-2C6D59D1005F}" srcOrd="1" destOrd="0" presId="urn:microsoft.com/office/officeart/2005/8/layout/hierarchy3"/>
    <dgm:cxn modelId="{603D26F6-B904-9E4C-9482-E38F1C05C48E}" type="presParOf" srcId="{ACCCB66B-BBE0-4549-ACAC-8DA879C74C06}" destId="{9B157F62-122E-734E-A2B0-F173946F3725}" srcOrd="2" destOrd="0" presId="urn:microsoft.com/office/officeart/2005/8/layout/hierarchy3"/>
    <dgm:cxn modelId="{3A72F2DE-F5E4-1944-83E4-D8EF746297F0}" type="presParOf" srcId="{ACCCB66B-BBE0-4549-ACAC-8DA879C74C06}" destId="{D8C04A7A-F7DC-BA4E-9766-FE21E6C1E8CB}" srcOrd="3" destOrd="0" presId="urn:microsoft.com/office/officeart/2005/8/layout/hierarchy3"/>
    <dgm:cxn modelId="{75A75ADC-5728-5D4E-8F85-CE22E5305EE6}" type="presParOf" srcId="{ACCCB66B-BBE0-4549-ACAC-8DA879C74C06}" destId="{6629FD19-7923-AF42-94AD-F8078630B8C8}" srcOrd="4" destOrd="0" presId="urn:microsoft.com/office/officeart/2005/8/layout/hierarchy3"/>
    <dgm:cxn modelId="{DFB25859-A0E1-B949-BBA7-19C4F609CAE2}" type="presParOf" srcId="{ACCCB66B-BBE0-4549-ACAC-8DA879C74C06}" destId="{640DD025-C156-6646-AD6C-3B5C74A5C1AE}" srcOrd="5" destOrd="0" presId="urn:microsoft.com/office/officeart/2005/8/layout/hierarchy3"/>
    <dgm:cxn modelId="{B40701D3-8165-524D-A954-4ABC56896F28}" type="presParOf" srcId="{ACCCB66B-BBE0-4549-ACAC-8DA879C74C06}" destId="{D7961BB5-A650-A843-8E7A-40F190DFED91}" srcOrd="6" destOrd="0" presId="urn:microsoft.com/office/officeart/2005/8/layout/hierarchy3"/>
    <dgm:cxn modelId="{5D5738E2-EF46-0B49-8E6F-E47294162932}" type="presParOf" srcId="{ACCCB66B-BBE0-4549-ACAC-8DA879C74C06}" destId="{2CB4A83C-931D-6745-B19F-54D29A3484D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5C02A3-49A7-7444-998C-C83898B8C4A0}"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2C4DD8E8-C78E-3946-A814-4281EF443E11}">
      <dgm:prSet/>
      <dgm:spPr/>
      <dgm:t>
        <a:bodyPr/>
        <a:lstStyle/>
        <a:p>
          <a:pPr rtl="0"/>
          <a:r>
            <a:rPr lang="en-US" dirty="0" smtClean="0"/>
            <a:t>Staff are still trying to learn how to operate their EMR.</a:t>
          </a:r>
          <a:endParaRPr lang="en-US" dirty="0"/>
        </a:p>
      </dgm:t>
    </dgm:pt>
    <dgm:pt modelId="{5DB458FD-1162-914D-99BD-BD7713946CFF}" type="parTrans" cxnId="{A0DAC159-E724-944A-9BA4-742F7D463244}">
      <dgm:prSet/>
      <dgm:spPr/>
      <dgm:t>
        <a:bodyPr/>
        <a:lstStyle/>
        <a:p>
          <a:endParaRPr lang="en-US"/>
        </a:p>
      </dgm:t>
    </dgm:pt>
    <dgm:pt modelId="{77FA6E93-A943-4C4A-8668-D1A9DD42D29B}" type="sibTrans" cxnId="{A0DAC159-E724-944A-9BA4-742F7D463244}">
      <dgm:prSet/>
      <dgm:spPr/>
      <dgm:t>
        <a:bodyPr/>
        <a:lstStyle/>
        <a:p>
          <a:endParaRPr lang="en-US"/>
        </a:p>
      </dgm:t>
    </dgm:pt>
    <dgm:pt modelId="{B4C969B4-CCCE-054F-80FF-397DEC1F3A00}">
      <dgm:prSet/>
      <dgm:spPr/>
      <dgm:t>
        <a:bodyPr/>
        <a:lstStyle/>
        <a:p>
          <a:pPr rtl="0"/>
          <a:r>
            <a:rPr lang="en-US" smtClean="0"/>
            <a:t>Identify, understand, and implement clinical workflows</a:t>
          </a:r>
          <a:endParaRPr lang="en-US"/>
        </a:p>
      </dgm:t>
    </dgm:pt>
    <dgm:pt modelId="{DEE75389-EBE4-A345-ADEB-6A6E67DED797}" type="parTrans" cxnId="{A398C5B8-8633-1840-A783-251B14ADF8E5}">
      <dgm:prSet/>
      <dgm:spPr/>
      <dgm:t>
        <a:bodyPr/>
        <a:lstStyle/>
        <a:p>
          <a:endParaRPr lang="en-US"/>
        </a:p>
      </dgm:t>
    </dgm:pt>
    <dgm:pt modelId="{28E91FC4-2281-484D-BDA0-1DB866B9D840}" type="sibTrans" cxnId="{A398C5B8-8633-1840-A783-251B14ADF8E5}">
      <dgm:prSet/>
      <dgm:spPr/>
      <dgm:t>
        <a:bodyPr/>
        <a:lstStyle/>
        <a:p>
          <a:endParaRPr lang="en-US"/>
        </a:p>
      </dgm:t>
    </dgm:pt>
    <dgm:pt modelId="{510AE357-C934-9C4C-8C8C-009EF92CBE3C}">
      <dgm:prSet/>
      <dgm:spPr/>
      <dgm:t>
        <a:bodyPr/>
        <a:lstStyle/>
        <a:p>
          <a:pPr rtl="0"/>
          <a:r>
            <a:rPr lang="en-US" smtClean="0"/>
            <a:t>Struggle with understanding their EHR reporting systems/formats</a:t>
          </a:r>
          <a:endParaRPr lang="en-US"/>
        </a:p>
      </dgm:t>
    </dgm:pt>
    <dgm:pt modelId="{3E20F905-7ADC-9449-B6DF-99B091258261}" type="parTrans" cxnId="{C1E6AD54-7DD7-924D-9285-EDE3CAAA7E1D}">
      <dgm:prSet/>
      <dgm:spPr/>
      <dgm:t>
        <a:bodyPr/>
        <a:lstStyle/>
        <a:p>
          <a:endParaRPr lang="en-US"/>
        </a:p>
      </dgm:t>
    </dgm:pt>
    <dgm:pt modelId="{BEE11EC4-8F58-3F40-A936-982ED49948F3}" type="sibTrans" cxnId="{C1E6AD54-7DD7-924D-9285-EDE3CAAA7E1D}">
      <dgm:prSet/>
      <dgm:spPr/>
      <dgm:t>
        <a:bodyPr/>
        <a:lstStyle/>
        <a:p>
          <a:endParaRPr lang="en-US"/>
        </a:p>
      </dgm:t>
    </dgm:pt>
    <dgm:pt modelId="{B7EE37B3-EE1D-B24E-863F-D3364B5BF6A6}">
      <dgm:prSet/>
      <dgm:spPr/>
      <dgm:t>
        <a:bodyPr/>
        <a:lstStyle/>
        <a:p>
          <a:pPr rtl="0"/>
          <a:r>
            <a:rPr lang="en-US" smtClean="0"/>
            <a:t>Organizations don’t have IT staff to grasp databases</a:t>
          </a:r>
          <a:endParaRPr lang="en-US"/>
        </a:p>
      </dgm:t>
    </dgm:pt>
    <dgm:pt modelId="{5C49FF03-638D-F446-B888-8A8738437AC2}" type="parTrans" cxnId="{3F7DA457-18E2-2942-837A-EB5C72896DD4}">
      <dgm:prSet/>
      <dgm:spPr/>
      <dgm:t>
        <a:bodyPr/>
        <a:lstStyle/>
        <a:p>
          <a:endParaRPr lang="en-US"/>
        </a:p>
      </dgm:t>
    </dgm:pt>
    <dgm:pt modelId="{FC4FE356-BDE6-C64B-8A3E-5ACB458942B9}" type="sibTrans" cxnId="{3F7DA457-18E2-2942-837A-EB5C72896DD4}">
      <dgm:prSet/>
      <dgm:spPr/>
      <dgm:t>
        <a:bodyPr/>
        <a:lstStyle/>
        <a:p>
          <a:endParaRPr lang="en-US"/>
        </a:p>
      </dgm:t>
    </dgm:pt>
    <dgm:pt modelId="{C69F3B4B-8EA0-164F-A9F6-4030F269256C}" type="pres">
      <dgm:prSet presAssocID="{445C02A3-49A7-7444-998C-C83898B8C4A0}" presName="Name0" presStyleCnt="0">
        <dgm:presLayoutVars>
          <dgm:chMax val="7"/>
          <dgm:chPref val="7"/>
          <dgm:dir/>
        </dgm:presLayoutVars>
      </dgm:prSet>
      <dgm:spPr/>
      <dgm:t>
        <a:bodyPr/>
        <a:lstStyle/>
        <a:p>
          <a:endParaRPr lang="en-US"/>
        </a:p>
      </dgm:t>
    </dgm:pt>
    <dgm:pt modelId="{A0FB58F2-95AE-424E-8E29-FAA39255DCF7}" type="pres">
      <dgm:prSet presAssocID="{445C02A3-49A7-7444-998C-C83898B8C4A0}" presName="Name1" presStyleCnt="0"/>
      <dgm:spPr/>
    </dgm:pt>
    <dgm:pt modelId="{39A6F9EE-7A1E-2049-A914-B87660D51F61}" type="pres">
      <dgm:prSet presAssocID="{445C02A3-49A7-7444-998C-C83898B8C4A0}" presName="cycle" presStyleCnt="0"/>
      <dgm:spPr/>
    </dgm:pt>
    <dgm:pt modelId="{2DF0D1CA-95EE-6449-93BC-27E8D5D3D2B4}" type="pres">
      <dgm:prSet presAssocID="{445C02A3-49A7-7444-998C-C83898B8C4A0}" presName="srcNode" presStyleLbl="node1" presStyleIdx="0" presStyleCnt="4"/>
      <dgm:spPr/>
    </dgm:pt>
    <dgm:pt modelId="{35047D46-40DB-8846-A5B2-636381806DEB}" type="pres">
      <dgm:prSet presAssocID="{445C02A3-49A7-7444-998C-C83898B8C4A0}" presName="conn" presStyleLbl="parChTrans1D2" presStyleIdx="0" presStyleCnt="1"/>
      <dgm:spPr/>
      <dgm:t>
        <a:bodyPr/>
        <a:lstStyle/>
        <a:p>
          <a:endParaRPr lang="en-US"/>
        </a:p>
      </dgm:t>
    </dgm:pt>
    <dgm:pt modelId="{076A0208-4E22-254C-A4D2-1205A22D087F}" type="pres">
      <dgm:prSet presAssocID="{445C02A3-49A7-7444-998C-C83898B8C4A0}" presName="extraNode" presStyleLbl="node1" presStyleIdx="0" presStyleCnt="4"/>
      <dgm:spPr/>
    </dgm:pt>
    <dgm:pt modelId="{DB82B6CD-4F68-254E-B8FC-2D963E57E10B}" type="pres">
      <dgm:prSet presAssocID="{445C02A3-49A7-7444-998C-C83898B8C4A0}" presName="dstNode" presStyleLbl="node1" presStyleIdx="0" presStyleCnt="4"/>
      <dgm:spPr/>
    </dgm:pt>
    <dgm:pt modelId="{90CFCA5B-CF23-E949-89A6-F56579673CE6}" type="pres">
      <dgm:prSet presAssocID="{2C4DD8E8-C78E-3946-A814-4281EF443E11}" presName="text_1" presStyleLbl="node1" presStyleIdx="0" presStyleCnt="4">
        <dgm:presLayoutVars>
          <dgm:bulletEnabled val="1"/>
        </dgm:presLayoutVars>
      </dgm:prSet>
      <dgm:spPr/>
      <dgm:t>
        <a:bodyPr/>
        <a:lstStyle/>
        <a:p>
          <a:endParaRPr lang="en-US"/>
        </a:p>
      </dgm:t>
    </dgm:pt>
    <dgm:pt modelId="{E24284A7-94D7-6A45-A45F-4E768D29467F}" type="pres">
      <dgm:prSet presAssocID="{2C4DD8E8-C78E-3946-A814-4281EF443E11}" presName="accent_1" presStyleCnt="0"/>
      <dgm:spPr/>
    </dgm:pt>
    <dgm:pt modelId="{B0E6BA87-6EAC-E04E-9CED-2369ADEFF135}" type="pres">
      <dgm:prSet presAssocID="{2C4DD8E8-C78E-3946-A814-4281EF443E11}" presName="accentRepeatNode" presStyleLbl="solidFgAcc1" presStyleIdx="0" presStyleCnt="4"/>
      <dgm:spPr/>
    </dgm:pt>
    <dgm:pt modelId="{C5B5F238-18C4-9B43-8DC6-3E6D4486BDAD}" type="pres">
      <dgm:prSet presAssocID="{B4C969B4-CCCE-054F-80FF-397DEC1F3A00}" presName="text_2" presStyleLbl="node1" presStyleIdx="1" presStyleCnt="4">
        <dgm:presLayoutVars>
          <dgm:bulletEnabled val="1"/>
        </dgm:presLayoutVars>
      </dgm:prSet>
      <dgm:spPr/>
      <dgm:t>
        <a:bodyPr/>
        <a:lstStyle/>
        <a:p>
          <a:endParaRPr lang="en-US"/>
        </a:p>
      </dgm:t>
    </dgm:pt>
    <dgm:pt modelId="{F16C6F16-B15E-2442-BB91-04FDB78EB7DF}" type="pres">
      <dgm:prSet presAssocID="{B4C969B4-CCCE-054F-80FF-397DEC1F3A00}" presName="accent_2" presStyleCnt="0"/>
      <dgm:spPr/>
    </dgm:pt>
    <dgm:pt modelId="{6EDB62E7-5AD1-EA4A-9238-3349CAA7C6B2}" type="pres">
      <dgm:prSet presAssocID="{B4C969B4-CCCE-054F-80FF-397DEC1F3A00}" presName="accentRepeatNode" presStyleLbl="solidFgAcc1" presStyleIdx="1" presStyleCnt="4"/>
      <dgm:spPr/>
    </dgm:pt>
    <dgm:pt modelId="{00B1EEAF-990E-3B4D-BC90-2C5D68687399}" type="pres">
      <dgm:prSet presAssocID="{510AE357-C934-9C4C-8C8C-009EF92CBE3C}" presName="text_3" presStyleLbl="node1" presStyleIdx="2" presStyleCnt="4">
        <dgm:presLayoutVars>
          <dgm:bulletEnabled val="1"/>
        </dgm:presLayoutVars>
      </dgm:prSet>
      <dgm:spPr/>
      <dgm:t>
        <a:bodyPr/>
        <a:lstStyle/>
        <a:p>
          <a:endParaRPr lang="en-US"/>
        </a:p>
      </dgm:t>
    </dgm:pt>
    <dgm:pt modelId="{853BEE6B-5F1C-0049-9AC3-417D9272556B}" type="pres">
      <dgm:prSet presAssocID="{510AE357-C934-9C4C-8C8C-009EF92CBE3C}" presName="accent_3" presStyleCnt="0"/>
      <dgm:spPr/>
    </dgm:pt>
    <dgm:pt modelId="{982A4F85-448A-9C40-B1B6-16D8A5CD1D5A}" type="pres">
      <dgm:prSet presAssocID="{510AE357-C934-9C4C-8C8C-009EF92CBE3C}" presName="accentRepeatNode" presStyleLbl="solidFgAcc1" presStyleIdx="2" presStyleCnt="4"/>
      <dgm:spPr/>
    </dgm:pt>
    <dgm:pt modelId="{02BBE0CB-F512-624A-A38D-5F7D17A4871A}" type="pres">
      <dgm:prSet presAssocID="{B7EE37B3-EE1D-B24E-863F-D3364B5BF6A6}" presName="text_4" presStyleLbl="node1" presStyleIdx="3" presStyleCnt="4">
        <dgm:presLayoutVars>
          <dgm:bulletEnabled val="1"/>
        </dgm:presLayoutVars>
      </dgm:prSet>
      <dgm:spPr/>
      <dgm:t>
        <a:bodyPr/>
        <a:lstStyle/>
        <a:p>
          <a:endParaRPr lang="en-US"/>
        </a:p>
      </dgm:t>
    </dgm:pt>
    <dgm:pt modelId="{11959579-D4E8-E142-AB42-80E208849062}" type="pres">
      <dgm:prSet presAssocID="{B7EE37B3-EE1D-B24E-863F-D3364B5BF6A6}" presName="accent_4" presStyleCnt="0"/>
      <dgm:spPr/>
    </dgm:pt>
    <dgm:pt modelId="{09D2C0D2-8F9F-1041-91CE-B76AD057C756}" type="pres">
      <dgm:prSet presAssocID="{B7EE37B3-EE1D-B24E-863F-D3364B5BF6A6}" presName="accentRepeatNode" presStyleLbl="solidFgAcc1" presStyleIdx="3" presStyleCnt="4"/>
      <dgm:spPr/>
    </dgm:pt>
  </dgm:ptLst>
  <dgm:cxnLst>
    <dgm:cxn modelId="{1BD188A9-CF06-DB40-BADD-64975C31B7A2}" type="presOf" srcId="{B7EE37B3-EE1D-B24E-863F-D3364B5BF6A6}" destId="{02BBE0CB-F512-624A-A38D-5F7D17A4871A}" srcOrd="0" destOrd="0" presId="urn:microsoft.com/office/officeart/2008/layout/VerticalCurvedList"/>
    <dgm:cxn modelId="{60903A3D-0E27-D94D-A9EB-D3A23774274A}" type="presOf" srcId="{77FA6E93-A943-4C4A-8668-D1A9DD42D29B}" destId="{35047D46-40DB-8846-A5B2-636381806DEB}" srcOrd="0" destOrd="0" presId="urn:microsoft.com/office/officeart/2008/layout/VerticalCurvedList"/>
    <dgm:cxn modelId="{CEB80F5E-C5DB-4142-BD6F-4824387CDF63}" type="presOf" srcId="{510AE357-C934-9C4C-8C8C-009EF92CBE3C}" destId="{00B1EEAF-990E-3B4D-BC90-2C5D68687399}" srcOrd="0" destOrd="0" presId="urn:microsoft.com/office/officeart/2008/layout/VerticalCurvedList"/>
    <dgm:cxn modelId="{EA55AD54-C08F-934E-93F9-22668584D85E}" type="presOf" srcId="{2C4DD8E8-C78E-3946-A814-4281EF443E11}" destId="{90CFCA5B-CF23-E949-89A6-F56579673CE6}" srcOrd="0" destOrd="0" presId="urn:microsoft.com/office/officeart/2008/layout/VerticalCurvedList"/>
    <dgm:cxn modelId="{3F7DA457-18E2-2942-837A-EB5C72896DD4}" srcId="{445C02A3-49A7-7444-998C-C83898B8C4A0}" destId="{B7EE37B3-EE1D-B24E-863F-D3364B5BF6A6}" srcOrd="3" destOrd="0" parTransId="{5C49FF03-638D-F446-B888-8A8738437AC2}" sibTransId="{FC4FE356-BDE6-C64B-8A3E-5ACB458942B9}"/>
    <dgm:cxn modelId="{D672E58B-9CAF-2F4A-B908-86292B6273BF}" type="presOf" srcId="{445C02A3-49A7-7444-998C-C83898B8C4A0}" destId="{C69F3B4B-8EA0-164F-A9F6-4030F269256C}" srcOrd="0" destOrd="0" presId="urn:microsoft.com/office/officeart/2008/layout/VerticalCurvedList"/>
    <dgm:cxn modelId="{C1E6AD54-7DD7-924D-9285-EDE3CAAA7E1D}" srcId="{445C02A3-49A7-7444-998C-C83898B8C4A0}" destId="{510AE357-C934-9C4C-8C8C-009EF92CBE3C}" srcOrd="2" destOrd="0" parTransId="{3E20F905-7ADC-9449-B6DF-99B091258261}" sibTransId="{BEE11EC4-8F58-3F40-A936-982ED49948F3}"/>
    <dgm:cxn modelId="{E632D719-D296-0B4A-B5E5-239D15B6E788}" type="presOf" srcId="{B4C969B4-CCCE-054F-80FF-397DEC1F3A00}" destId="{C5B5F238-18C4-9B43-8DC6-3E6D4486BDAD}" srcOrd="0" destOrd="0" presId="urn:microsoft.com/office/officeart/2008/layout/VerticalCurvedList"/>
    <dgm:cxn modelId="{A0DAC159-E724-944A-9BA4-742F7D463244}" srcId="{445C02A3-49A7-7444-998C-C83898B8C4A0}" destId="{2C4DD8E8-C78E-3946-A814-4281EF443E11}" srcOrd="0" destOrd="0" parTransId="{5DB458FD-1162-914D-99BD-BD7713946CFF}" sibTransId="{77FA6E93-A943-4C4A-8668-D1A9DD42D29B}"/>
    <dgm:cxn modelId="{A398C5B8-8633-1840-A783-251B14ADF8E5}" srcId="{445C02A3-49A7-7444-998C-C83898B8C4A0}" destId="{B4C969B4-CCCE-054F-80FF-397DEC1F3A00}" srcOrd="1" destOrd="0" parTransId="{DEE75389-EBE4-A345-ADEB-6A6E67DED797}" sibTransId="{28E91FC4-2281-484D-BDA0-1DB866B9D840}"/>
    <dgm:cxn modelId="{BF038378-170F-E24D-A196-8707A917A728}" type="presParOf" srcId="{C69F3B4B-8EA0-164F-A9F6-4030F269256C}" destId="{A0FB58F2-95AE-424E-8E29-FAA39255DCF7}" srcOrd="0" destOrd="0" presId="urn:microsoft.com/office/officeart/2008/layout/VerticalCurvedList"/>
    <dgm:cxn modelId="{800A68C0-F2A6-4A45-A513-DE797BF95D38}" type="presParOf" srcId="{A0FB58F2-95AE-424E-8E29-FAA39255DCF7}" destId="{39A6F9EE-7A1E-2049-A914-B87660D51F61}" srcOrd="0" destOrd="0" presId="urn:microsoft.com/office/officeart/2008/layout/VerticalCurvedList"/>
    <dgm:cxn modelId="{56F00579-0C07-DA4B-BE1C-31661360BE97}" type="presParOf" srcId="{39A6F9EE-7A1E-2049-A914-B87660D51F61}" destId="{2DF0D1CA-95EE-6449-93BC-27E8D5D3D2B4}" srcOrd="0" destOrd="0" presId="urn:microsoft.com/office/officeart/2008/layout/VerticalCurvedList"/>
    <dgm:cxn modelId="{1F7209EB-B755-4C4D-B7ED-393BDE1BEFAC}" type="presParOf" srcId="{39A6F9EE-7A1E-2049-A914-B87660D51F61}" destId="{35047D46-40DB-8846-A5B2-636381806DEB}" srcOrd="1" destOrd="0" presId="urn:microsoft.com/office/officeart/2008/layout/VerticalCurvedList"/>
    <dgm:cxn modelId="{3DF70F93-B8FE-1B47-AF8A-457A7B419C6F}" type="presParOf" srcId="{39A6F9EE-7A1E-2049-A914-B87660D51F61}" destId="{076A0208-4E22-254C-A4D2-1205A22D087F}" srcOrd="2" destOrd="0" presId="urn:microsoft.com/office/officeart/2008/layout/VerticalCurvedList"/>
    <dgm:cxn modelId="{B3B26D9B-C8F7-5A46-8070-46CE21DA2909}" type="presParOf" srcId="{39A6F9EE-7A1E-2049-A914-B87660D51F61}" destId="{DB82B6CD-4F68-254E-B8FC-2D963E57E10B}" srcOrd="3" destOrd="0" presId="urn:microsoft.com/office/officeart/2008/layout/VerticalCurvedList"/>
    <dgm:cxn modelId="{9F4C2415-CA19-E94E-91D5-2FBBB9EEB663}" type="presParOf" srcId="{A0FB58F2-95AE-424E-8E29-FAA39255DCF7}" destId="{90CFCA5B-CF23-E949-89A6-F56579673CE6}" srcOrd="1" destOrd="0" presId="urn:microsoft.com/office/officeart/2008/layout/VerticalCurvedList"/>
    <dgm:cxn modelId="{74E0AE29-C89B-8448-AEC8-53EA09029D41}" type="presParOf" srcId="{A0FB58F2-95AE-424E-8E29-FAA39255DCF7}" destId="{E24284A7-94D7-6A45-A45F-4E768D29467F}" srcOrd="2" destOrd="0" presId="urn:microsoft.com/office/officeart/2008/layout/VerticalCurvedList"/>
    <dgm:cxn modelId="{6534D29A-A715-8043-8E67-ABC468E2FD68}" type="presParOf" srcId="{E24284A7-94D7-6A45-A45F-4E768D29467F}" destId="{B0E6BA87-6EAC-E04E-9CED-2369ADEFF135}" srcOrd="0" destOrd="0" presId="urn:microsoft.com/office/officeart/2008/layout/VerticalCurvedList"/>
    <dgm:cxn modelId="{8937A453-7157-A247-A2A3-C10ED56DD799}" type="presParOf" srcId="{A0FB58F2-95AE-424E-8E29-FAA39255DCF7}" destId="{C5B5F238-18C4-9B43-8DC6-3E6D4486BDAD}" srcOrd="3" destOrd="0" presId="urn:microsoft.com/office/officeart/2008/layout/VerticalCurvedList"/>
    <dgm:cxn modelId="{2DB5A5E0-A29C-0947-AAB9-1C03D03CB243}" type="presParOf" srcId="{A0FB58F2-95AE-424E-8E29-FAA39255DCF7}" destId="{F16C6F16-B15E-2442-BB91-04FDB78EB7DF}" srcOrd="4" destOrd="0" presId="urn:microsoft.com/office/officeart/2008/layout/VerticalCurvedList"/>
    <dgm:cxn modelId="{53ECD413-07FA-4A45-8F92-D786426C2B89}" type="presParOf" srcId="{F16C6F16-B15E-2442-BB91-04FDB78EB7DF}" destId="{6EDB62E7-5AD1-EA4A-9238-3349CAA7C6B2}" srcOrd="0" destOrd="0" presId="urn:microsoft.com/office/officeart/2008/layout/VerticalCurvedList"/>
    <dgm:cxn modelId="{9DF0C37A-69CF-6F44-A951-84F42745A157}" type="presParOf" srcId="{A0FB58F2-95AE-424E-8E29-FAA39255DCF7}" destId="{00B1EEAF-990E-3B4D-BC90-2C5D68687399}" srcOrd="5" destOrd="0" presId="urn:microsoft.com/office/officeart/2008/layout/VerticalCurvedList"/>
    <dgm:cxn modelId="{051476DC-AE34-304C-9D2D-975D9B2918EE}" type="presParOf" srcId="{A0FB58F2-95AE-424E-8E29-FAA39255DCF7}" destId="{853BEE6B-5F1C-0049-9AC3-417D9272556B}" srcOrd="6" destOrd="0" presId="urn:microsoft.com/office/officeart/2008/layout/VerticalCurvedList"/>
    <dgm:cxn modelId="{FE4406BB-D073-694C-9CBE-FD70463E7D2D}" type="presParOf" srcId="{853BEE6B-5F1C-0049-9AC3-417D9272556B}" destId="{982A4F85-448A-9C40-B1B6-16D8A5CD1D5A}" srcOrd="0" destOrd="0" presId="urn:microsoft.com/office/officeart/2008/layout/VerticalCurvedList"/>
    <dgm:cxn modelId="{B3CD7E87-EB1B-FA49-A71D-7A1A02FA6D57}" type="presParOf" srcId="{A0FB58F2-95AE-424E-8E29-FAA39255DCF7}" destId="{02BBE0CB-F512-624A-A38D-5F7D17A4871A}" srcOrd="7" destOrd="0" presId="urn:microsoft.com/office/officeart/2008/layout/VerticalCurvedList"/>
    <dgm:cxn modelId="{1A6FCD9E-281B-BC4D-BFA1-25A3C34BD74E}" type="presParOf" srcId="{A0FB58F2-95AE-424E-8E29-FAA39255DCF7}" destId="{11959579-D4E8-E142-AB42-80E208849062}" srcOrd="8" destOrd="0" presId="urn:microsoft.com/office/officeart/2008/layout/VerticalCurvedList"/>
    <dgm:cxn modelId="{C1740B97-9F01-BC40-B2FE-BE3C64C47683}" type="presParOf" srcId="{11959579-D4E8-E142-AB42-80E208849062}" destId="{09D2C0D2-8F9F-1041-91CE-B76AD057C75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EE040F-F784-DD44-93C8-139D524D9D52}" type="doc">
      <dgm:prSet loTypeId="urn:microsoft.com/office/officeart/2005/8/layout/default" loCatId="" qsTypeId="urn:microsoft.com/office/officeart/2005/8/quickstyle/simple4" qsCatId="simple" csTypeId="urn:microsoft.com/office/officeart/2005/8/colors/accent1_2" csCatId="accent1"/>
      <dgm:spPr/>
      <dgm:t>
        <a:bodyPr/>
        <a:lstStyle/>
        <a:p>
          <a:endParaRPr lang="en-US"/>
        </a:p>
      </dgm:t>
    </dgm:pt>
    <dgm:pt modelId="{C8FB3392-73BB-3F45-A3F4-1DCA208D03AC}">
      <dgm:prSet/>
      <dgm:spPr/>
      <dgm:t>
        <a:bodyPr/>
        <a:lstStyle/>
        <a:p>
          <a:pPr rtl="0"/>
          <a:r>
            <a:rPr lang="en-US" smtClean="0"/>
            <a:t>Clinical Quality Data</a:t>
          </a:r>
          <a:endParaRPr lang="en-US"/>
        </a:p>
      </dgm:t>
    </dgm:pt>
    <dgm:pt modelId="{2560ADCB-E48B-2045-AD78-6A48DB3AB84E}" type="parTrans" cxnId="{1E5FC929-C3E0-C944-8CBF-5FEB5FA7EE25}">
      <dgm:prSet/>
      <dgm:spPr/>
      <dgm:t>
        <a:bodyPr/>
        <a:lstStyle/>
        <a:p>
          <a:endParaRPr lang="en-US"/>
        </a:p>
      </dgm:t>
    </dgm:pt>
    <dgm:pt modelId="{784727FE-2663-3646-ABC7-E5AE8D2F5D12}" type="sibTrans" cxnId="{1E5FC929-C3E0-C944-8CBF-5FEB5FA7EE25}">
      <dgm:prSet/>
      <dgm:spPr/>
      <dgm:t>
        <a:bodyPr/>
        <a:lstStyle/>
        <a:p>
          <a:endParaRPr lang="en-US"/>
        </a:p>
      </dgm:t>
    </dgm:pt>
    <dgm:pt modelId="{40FA117C-4AC1-194A-8930-D2F051CB3BD5}">
      <dgm:prSet/>
      <dgm:spPr/>
      <dgm:t>
        <a:bodyPr/>
        <a:lstStyle/>
        <a:p>
          <a:pPr rtl="0"/>
          <a:r>
            <a:rPr lang="en-US" smtClean="0"/>
            <a:t>UDS</a:t>
          </a:r>
          <a:endParaRPr lang="en-US"/>
        </a:p>
      </dgm:t>
    </dgm:pt>
    <dgm:pt modelId="{C8806561-EC9D-2840-B822-2A94EF75B011}" type="parTrans" cxnId="{186C3237-CE4D-EF4F-B55E-D40E0807941F}">
      <dgm:prSet/>
      <dgm:spPr/>
      <dgm:t>
        <a:bodyPr/>
        <a:lstStyle/>
        <a:p>
          <a:endParaRPr lang="en-US"/>
        </a:p>
      </dgm:t>
    </dgm:pt>
    <dgm:pt modelId="{2CFC914D-0301-4143-BEC4-44F983E3A4E0}" type="sibTrans" cxnId="{186C3237-CE4D-EF4F-B55E-D40E0807941F}">
      <dgm:prSet/>
      <dgm:spPr/>
      <dgm:t>
        <a:bodyPr/>
        <a:lstStyle/>
        <a:p>
          <a:endParaRPr lang="en-US"/>
        </a:p>
      </dgm:t>
    </dgm:pt>
    <dgm:pt modelId="{3D86C01E-E354-6B4E-83CE-37C9B58A8DF0}">
      <dgm:prSet/>
      <dgm:spPr/>
      <dgm:t>
        <a:bodyPr/>
        <a:lstStyle/>
        <a:p>
          <a:pPr rtl="0"/>
          <a:r>
            <a:rPr lang="en-US" smtClean="0"/>
            <a:t>MU</a:t>
          </a:r>
          <a:endParaRPr lang="en-US"/>
        </a:p>
      </dgm:t>
    </dgm:pt>
    <dgm:pt modelId="{C60D0894-41C7-C447-9FC4-E84D384F7959}" type="parTrans" cxnId="{FEEEC75B-1A42-0D45-BA49-44B147E9EEB1}">
      <dgm:prSet/>
      <dgm:spPr/>
      <dgm:t>
        <a:bodyPr/>
        <a:lstStyle/>
        <a:p>
          <a:endParaRPr lang="en-US"/>
        </a:p>
      </dgm:t>
    </dgm:pt>
    <dgm:pt modelId="{B8201AE1-5B46-8245-B01E-5488CEAD3026}" type="sibTrans" cxnId="{FEEEC75B-1A42-0D45-BA49-44B147E9EEB1}">
      <dgm:prSet/>
      <dgm:spPr/>
      <dgm:t>
        <a:bodyPr/>
        <a:lstStyle/>
        <a:p>
          <a:endParaRPr lang="en-US"/>
        </a:p>
      </dgm:t>
    </dgm:pt>
    <dgm:pt modelId="{1DC9B748-955A-B349-9D97-92157A09D427}">
      <dgm:prSet/>
      <dgm:spPr/>
      <dgm:t>
        <a:bodyPr/>
        <a:lstStyle/>
        <a:p>
          <a:pPr rtl="0"/>
          <a:r>
            <a:rPr lang="en-US" smtClean="0"/>
            <a:t>340B</a:t>
          </a:r>
          <a:endParaRPr lang="en-US"/>
        </a:p>
      </dgm:t>
    </dgm:pt>
    <dgm:pt modelId="{9FF2AACF-9630-D448-82D8-BA2F0FB29D4C}" type="parTrans" cxnId="{BF3335DC-B81C-1A48-8860-568CF3C7E6FA}">
      <dgm:prSet/>
      <dgm:spPr/>
      <dgm:t>
        <a:bodyPr/>
        <a:lstStyle/>
        <a:p>
          <a:endParaRPr lang="en-US"/>
        </a:p>
      </dgm:t>
    </dgm:pt>
    <dgm:pt modelId="{24A263AD-079C-6F46-895E-5D302322CFB3}" type="sibTrans" cxnId="{BF3335DC-B81C-1A48-8860-568CF3C7E6FA}">
      <dgm:prSet/>
      <dgm:spPr/>
      <dgm:t>
        <a:bodyPr/>
        <a:lstStyle/>
        <a:p>
          <a:endParaRPr lang="en-US"/>
        </a:p>
      </dgm:t>
    </dgm:pt>
    <dgm:pt modelId="{A5480A24-CFD4-E444-BB7F-6B6E25CE7C8B}">
      <dgm:prSet/>
      <dgm:spPr/>
      <dgm:t>
        <a:bodyPr/>
        <a:lstStyle/>
        <a:p>
          <a:pPr rtl="0"/>
          <a:r>
            <a:rPr lang="en-US" smtClean="0"/>
            <a:t>Operational Data</a:t>
          </a:r>
          <a:endParaRPr lang="en-US"/>
        </a:p>
      </dgm:t>
    </dgm:pt>
    <dgm:pt modelId="{0C022D2E-DCB5-D74F-ABF9-4BE1D34A2C68}" type="parTrans" cxnId="{61536376-C321-CA4C-916C-AECBE37A61F9}">
      <dgm:prSet/>
      <dgm:spPr/>
      <dgm:t>
        <a:bodyPr/>
        <a:lstStyle/>
        <a:p>
          <a:endParaRPr lang="en-US"/>
        </a:p>
      </dgm:t>
    </dgm:pt>
    <dgm:pt modelId="{EBAF0435-9DC7-794B-AB44-1A9CB5F4C6AD}" type="sibTrans" cxnId="{61536376-C321-CA4C-916C-AECBE37A61F9}">
      <dgm:prSet/>
      <dgm:spPr/>
      <dgm:t>
        <a:bodyPr/>
        <a:lstStyle/>
        <a:p>
          <a:endParaRPr lang="en-US"/>
        </a:p>
      </dgm:t>
    </dgm:pt>
    <dgm:pt modelId="{7E7AA7C8-4A44-9148-B7FA-8334AAE9A240}">
      <dgm:prSet/>
      <dgm:spPr/>
      <dgm:t>
        <a:bodyPr/>
        <a:lstStyle/>
        <a:p>
          <a:pPr rtl="0"/>
          <a:r>
            <a:rPr lang="en-US" smtClean="0"/>
            <a:t>Encounter Rates</a:t>
          </a:r>
          <a:endParaRPr lang="en-US"/>
        </a:p>
      </dgm:t>
    </dgm:pt>
    <dgm:pt modelId="{9A89E463-BBEC-C440-AF22-CB8937DD3FA2}" type="parTrans" cxnId="{67BF172F-7389-BE43-B04F-2AE0B0636CE1}">
      <dgm:prSet/>
      <dgm:spPr/>
      <dgm:t>
        <a:bodyPr/>
        <a:lstStyle/>
        <a:p>
          <a:endParaRPr lang="en-US"/>
        </a:p>
      </dgm:t>
    </dgm:pt>
    <dgm:pt modelId="{BD819461-9D2B-2B4C-8327-84D7577BF89D}" type="sibTrans" cxnId="{67BF172F-7389-BE43-B04F-2AE0B0636CE1}">
      <dgm:prSet/>
      <dgm:spPr/>
      <dgm:t>
        <a:bodyPr/>
        <a:lstStyle/>
        <a:p>
          <a:endParaRPr lang="en-US"/>
        </a:p>
      </dgm:t>
    </dgm:pt>
    <dgm:pt modelId="{CAA90B55-D4AA-DD4E-97BF-98BEC8E32EF8}">
      <dgm:prSet/>
      <dgm:spPr/>
      <dgm:t>
        <a:bodyPr/>
        <a:lstStyle/>
        <a:p>
          <a:pPr rtl="0"/>
          <a:r>
            <a:rPr lang="en-US" smtClean="0"/>
            <a:t>No Show Rates</a:t>
          </a:r>
          <a:endParaRPr lang="en-US"/>
        </a:p>
      </dgm:t>
    </dgm:pt>
    <dgm:pt modelId="{042E75A9-B97C-A245-8656-D4F369B9150A}" type="parTrans" cxnId="{F1FCEC6F-E5E3-BF45-97F0-81CEBF4FAA63}">
      <dgm:prSet/>
      <dgm:spPr/>
      <dgm:t>
        <a:bodyPr/>
        <a:lstStyle/>
        <a:p>
          <a:endParaRPr lang="en-US"/>
        </a:p>
      </dgm:t>
    </dgm:pt>
    <dgm:pt modelId="{F18B211D-52ED-3A45-B226-B35850B88EF0}" type="sibTrans" cxnId="{F1FCEC6F-E5E3-BF45-97F0-81CEBF4FAA63}">
      <dgm:prSet/>
      <dgm:spPr/>
      <dgm:t>
        <a:bodyPr/>
        <a:lstStyle/>
        <a:p>
          <a:endParaRPr lang="en-US"/>
        </a:p>
      </dgm:t>
    </dgm:pt>
    <dgm:pt modelId="{059E92F4-8585-DE4B-AA3A-58F0EC310BB2}">
      <dgm:prSet/>
      <dgm:spPr/>
      <dgm:t>
        <a:bodyPr/>
        <a:lstStyle/>
        <a:p>
          <a:pPr rtl="0"/>
          <a:r>
            <a:rPr lang="en-US" smtClean="0"/>
            <a:t>Provider Production</a:t>
          </a:r>
          <a:endParaRPr lang="en-US"/>
        </a:p>
      </dgm:t>
    </dgm:pt>
    <dgm:pt modelId="{C52F9A72-C2EF-9344-BF1F-51C866A56AD7}" type="parTrans" cxnId="{9C51999B-CA00-5E41-BB98-7E6CE041A10C}">
      <dgm:prSet/>
      <dgm:spPr/>
      <dgm:t>
        <a:bodyPr/>
        <a:lstStyle/>
        <a:p>
          <a:endParaRPr lang="en-US"/>
        </a:p>
      </dgm:t>
    </dgm:pt>
    <dgm:pt modelId="{43EC02C8-0D58-B44C-8F33-7BCF9FE54243}" type="sibTrans" cxnId="{9C51999B-CA00-5E41-BB98-7E6CE041A10C}">
      <dgm:prSet/>
      <dgm:spPr/>
      <dgm:t>
        <a:bodyPr/>
        <a:lstStyle/>
        <a:p>
          <a:endParaRPr lang="en-US"/>
        </a:p>
      </dgm:t>
    </dgm:pt>
    <dgm:pt modelId="{7905D1BE-D0F6-E84F-A47C-BDAB2930C0E2}">
      <dgm:prSet/>
      <dgm:spPr/>
      <dgm:t>
        <a:bodyPr/>
        <a:lstStyle/>
        <a:p>
          <a:pPr rtl="0"/>
          <a:r>
            <a:rPr lang="en-US" smtClean="0"/>
            <a:t>Financial Data</a:t>
          </a:r>
          <a:endParaRPr lang="en-US"/>
        </a:p>
      </dgm:t>
    </dgm:pt>
    <dgm:pt modelId="{2109E0E8-8962-6B4F-AE2B-9DDBE9B37FD3}" type="parTrans" cxnId="{7C78064B-B6BD-634D-B2D1-34C8343259EC}">
      <dgm:prSet/>
      <dgm:spPr/>
      <dgm:t>
        <a:bodyPr/>
        <a:lstStyle/>
        <a:p>
          <a:endParaRPr lang="en-US"/>
        </a:p>
      </dgm:t>
    </dgm:pt>
    <dgm:pt modelId="{432D48C5-8AF9-EB46-9C6D-B0DE3206B750}" type="sibTrans" cxnId="{7C78064B-B6BD-634D-B2D1-34C8343259EC}">
      <dgm:prSet/>
      <dgm:spPr/>
      <dgm:t>
        <a:bodyPr/>
        <a:lstStyle/>
        <a:p>
          <a:endParaRPr lang="en-US"/>
        </a:p>
      </dgm:t>
    </dgm:pt>
    <dgm:pt modelId="{992BC0CA-ED18-BE4E-BC8F-63BEEE777810}">
      <dgm:prSet/>
      <dgm:spPr/>
      <dgm:t>
        <a:bodyPr/>
        <a:lstStyle/>
        <a:p>
          <a:pPr rtl="0"/>
          <a:r>
            <a:rPr lang="en-US" smtClean="0"/>
            <a:t>Budget Information</a:t>
          </a:r>
          <a:endParaRPr lang="en-US"/>
        </a:p>
      </dgm:t>
    </dgm:pt>
    <dgm:pt modelId="{B06C4DB6-326F-B740-B4FC-65585449347C}" type="parTrans" cxnId="{7ABF12FD-4423-8C4A-9158-B96E6E3B42A3}">
      <dgm:prSet/>
      <dgm:spPr/>
      <dgm:t>
        <a:bodyPr/>
        <a:lstStyle/>
        <a:p>
          <a:endParaRPr lang="en-US"/>
        </a:p>
      </dgm:t>
    </dgm:pt>
    <dgm:pt modelId="{A77F900E-9B0C-A640-B365-0DB17C2F5889}" type="sibTrans" cxnId="{7ABF12FD-4423-8C4A-9158-B96E6E3B42A3}">
      <dgm:prSet/>
      <dgm:spPr/>
      <dgm:t>
        <a:bodyPr/>
        <a:lstStyle/>
        <a:p>
          <a:endParaRPr lang="en-US"/>
        </a:p>
      </dgm:t>
    </dgm:pt>
    <dgm:pt modelId="{920F5804-F25F-7C4F-B240-AF0261F55B70}">
      <dgm:prSet/>
      <dgm:spPr/>
      <dgm:t>
        <a:bodyPr/>
        <a:lstStyle/>
        <a:p>
          <a:pPr rtl="0"/>
          <a:r>
            <a:rPr lang="en-US" smtClean="0"/>
            <a:t>Billing Information</a:t>
          </a:r>
          <a:endParaRPr lang="en-US"/>
        </a:p>
      </dgm:t>
    </dgm:pt>
    <dgm:pt modelId="{1326E630-B8FC-E541-8A8D-457DCA0F1843}" type="parTrans" cxnId="{5418FE53-0255-7B42-8BAE-6B27485C4E71}">
      <dgm:prSet/>
      <dgm:spPr/>
      <dgm:t>
        <a:bodyPr/>
        <a:lstStyle/>
        <a:p>
          <a:endParaRPr lang="en-US"/>
        </a:p>
      </dgm:t>
    </dgm:pt>
    <dgm:pt modelId="{BA11559C-B88D-FD46-86BD-123AFE8F0A2A}" type="sibTrans" cxnId="{5418FE53-0255-7B42-8BAE-6B27485C4E71}">
      <dgm:prSet/>
      <dgm:spPr/>
      <dgm:t>
        <a:bodyPr/>
        <a:lstStyle/>
        <a:p>
          <a:endParaRPr lang="en-US"/>
        </a:p>
      </dgm:t>
    </dgm:pt>
    <dgm:pt modelId="{7FF915A2-9AC2-DD48-B7A9-BF3924BF49A9}" type="pres">
      <dgm:prSet presAssocID="{82EE040F-F784-DD44-93C8-139D524D9D52}" presName="diagram" presStyleCnt="0">
        <dgm:presLayoutVars>
          <dgm:dir/>
          <dgm:resizeHandles val="exact"/>
        </dgm:presLayoutVars>
      </dgm:prSet>
      <dgm:spPr/>
    </dgm:pt>
    <dgm:pt modelId="{9CFE7DBC-9E42-4949-864F-C121408EB521}" type="pres">
      <dgm:prSet presAssocID="{C8FB3392-73BB-3F45-A3F4-1DCA208D03AC}" presName="node" presStyleLbl="node1" presStyleIdx="0" presStyleCnt="3">
        <dgm:presLayoutVars>
          <dgm:bulletEnabled val="1"/>
        </dgm:presLayoutVars>
      </dgm:prSet>
      <dgm:spPr/>
    </dgm:pt>
    <dgm:pt modelId="{7338A170-0E35-3842-A29C-20579AF467AF}" type="pres">
      <dgm:prSet presAssocID="{784727FE-2663-3646-ABC7-E5AE8D2F5D12}" presName="sibTrans" presStyleCnt="0"/>
      <dgm:spPr/>
    </dgm:pt>
    <dgm:pt modelId="{11ADB49E-AA7D-2B4D-BEA1-E4D5BC541DE4}" type="pres">
      <dgm:prSet presAssocID="{A5480A24-CFD4-E444-BB7F-6B6E25CE7C8B}" presName="node" presStyleLbl="node1" presStyleIdx="1" presStyleCnt="3">
        <dgm:presLayoutVars>
          <dgm:bulletEnabled val="1"/>
        </dgm:presLayoutVars>
      </dgm:prSet>
      <dgm:spPr/>
    </dgm:pt>
    <dgm:pt modelId="{90BC7380-9307-1045-8841-D664E18CA3F4}" type="pres">
      <dgm:prSet presAssocID="{EBAF0435-9DC7-794B-AB44-1A9CB5F4C6AD}" presName="sibTrans" presStyleCnt="0"/>
      <dgm:spPr/>
    </dgm:pt>
    <dgm:pt modelId="{1A1A1D97-2D03-0A4B-8C35-BB01A0D97A2C}" type="pres">
      <dgm:prSet presAssocID="{7905D1BE-D0F6-E84F-A47C-BDAB2930C0E2}" presName="node" presStyleLbl="node1" presStyleIdx="2" presStyleCnt="3">
        <dgm:presLayoutVars>
          <dgm:bulletEnabled val="1"/>
        </dgm:presLayoutVars>
      </dgm:prSet>
      <dgm:spPr/>
    </dgm:pt>
  </dgm:ptLst>
  <dgm:cxnLst>
    <dgm:cxn modelId="{9C51999B-CA00-5E41-BB98-7E6CE041A10C}" srcId="{A5480A24-CFD4-E444-BB7F-6B6E25CE7C8B}" destId="{059E92F4-8585-DE4B-AA3A-58F0EC310BB2}" srcOrd="2" destOrd="0" parTransId="{C52F9A72-C2EF-9344-BF1F-51C866A56AD7}" sibTransId="{43EC02C8-0D58-B44C-8F33-7BCF9FE54243}"/>
    <dgm:cxn modelId="{7E972D9A-D50C-6E43-A5E2-D0FBAA0419DF}" type="presOf" srcId="{A5480A24-CFD4-E444-BB7F-6B6E25CE7C8B}" destId="{11ADB49E-AA7D-2B4D-BEA1-E4D5BC541DE4}" srcOrd="0" destOrd="0" presId="urn:microsoft.com/office/officeart/2005/8/layout/default"/>
    <dgm:cxn modelId="{7ABF12FD-4423-8C4A-9158-B96E6E3B42A3}" srcId="{7905D1BE-D0F6-E84F-A47C-BDAB2930C0E2}" destId="{992BC0CA-ED18-BE4E-BC8F-63BEEE777810}" srcOrd="0" destOrd="0" parTransId="{B06C4DB6-326F-B740-B4FC-65585449347C}" sibTransId="{A77F900E-9B0C-A640-B365-0DB17C2F5889}"/>
    <dgm:cxn modelId="{F1FCEC6F-E5E3-BF45-97F0-81CEBF4FAA63}" srcId="{A5480A24-CFD4-E444-BB7F-6B6E25CE7C8B}" destId="{CAA90B55-D4AA-DD4E-97BF-98BEC8E32EF8}" srcOrd="1" destOrd="0" parTransId="{042E75A9-B97C-A245-8656-D4F369B9150A}" sibTransId="{F18B211D-52ED-3A45-B226-B35850B88EF0}"/>
    <dgm:cxn modelId="{02344B64-F484-5645-9DB0-BB1710CC7C48}" type="presOf" srcId="{059E92F4-8585-DE4B-AA3A-58F0EC310BB2}" destId="{11ADB49E-AA7D-2B4D-BEA1-E4D5BC541DE4}" srcOrd="0" destOrd="3" presId="urn:microsoft.com/office/officeart/2005/8/layout/default"/>
    <dgm:cxn modelId="{8A6A82E0-C469-164E-92EB-E764BA8347B0}" type="presOf" srcId="{3D86C01E-E354-6B4E-83CE-37C9B58A8DF0}" destId="{9CFE7DBC-9E42-4949-864F-C121408EB521}" srcOrd="0" destOrd="2" presId="urn:microsoft.com/office/officeart/2005/8/layout/default"/>
    <dgm:cxn modelId="{E179AB29-B73D-424E-96E6-486D9B9E47D1}" type="presOf" srcId="{920F5804-F25F-7C4F-B240-AF0261F55B70}" destId="{1A1A1D97-2D03-0A4B-8C35-BB01A0D97A2C}" srcOrd="0" destOrd="2" presId="urn:microsoft.com/office/officeart/2005/8/layout/default"/>
    <dgm:cxn modelId="{E8DCBD29-38A9-404F-9B6D-F7A203F01A57}" type="presOf" srcId="{40FA117C-4AC1-194A-8930-D2F051CB3BD5}" destId="{9CFE7DBC-9E42-4949-864F-C121408EB521}" srcOrd="0" destOrd="1" presId="urn:microsoft.com/office/officeart/2005/8/layout/default"/>
    <dgm:cxn modelId="{C136EF41-EABE-C645-ADAE-05AE129CD738}" type="presOf" srcId="{1DC9B748-955A-B349-9D97-92157A09D427}" destId="{9CFE7DBC-9E42-4949-864F-C121408EB521}" srcOrd="0" destOrd="3" presId="urn:microsoft.com/office/officeart/2005/8/layout/default"/>
    <dgm:cxn modelId="{186C3237-CE4D-EF4F-B55E-D40E0807941F}" srcId="{C8FB3392-73BB-3F45-A3F4-1DCA208D03AC}" destId="{40FA117C-4AC1-194A-8930-D2F051CB3BD5}" srcOrd="0" destOrd="0" parTransId="{C8806561-EC9D-2840-B822-2A94EF75B011}" sibTransId="{2CFC914D-0301-4143-BEC4-44F983E3A4E0}"/>
    <dgm:cxn modelId="{7C78064B-B6BD-634D-B2D1-34C8343259EC}" srcId="{82EE040F-F784-DD44-93C8-139D524D9D52}" destId="{7905D1BE-D0F6-E84F-A47C-BDAB2930C0E2}" srcOrd="2" destOrd="0" parTransId="{2109E0E8-8962-6B4F-AE2B-9DDBE9B37FD3}" sibTransId="{432D48C5-8AF9-EB46-9C6D-B0DE3206B750}"/>
    <dgm:cxn modelId="{79D6FEAE-EE58-5E41-8624-3209385AF764}" type="presOf" srcId="{C8FB3392-73BB-3F45-A3F4-1DCA208D03AC}" destId="{9CFE7DBC-9E42-4949-864F-C121408EB521}" srcOrd="0" destOrd="0" presId="urn:microsoft.com/office/officeart/2005/8/layout/default"/>
    <dgm:cxn modelId="{67BF172F-7389-BE43-B04F-2AE0B0636CE1}" srcId="{A5480A24-CFD4-E444-BB7F-6B6E25CE7C8B}" destId="{7E7AA7C8-4A44-9148-B7FA-8334AAE9A240}" srcOrd="0" destOrd="0" parTransId="{9A89E463-BBEC-C440-AF22-CB8937DD3FA2}" sibTransId="{BD819461-9D2B-2B4C-8327-84D7577BF89D}"/>
    <dgm:cxn modelId="{E953B2C4-27C6-2845-98AF-32C1CD01BB7D}" type="presOf" srcId="{992BC0CA-ED18-BE4E-BC8F-63BEEE777810}" destId="{1A1A1D97-2D03-0A4B-8C35-BB01A0D97A2C}" srcOrd="0" destOrd="1" presId="urn:microsoft.com/office/officeart/2005/8/layout/default"/>
    <dgm:cxn modelId="{5418FE53-0255-7B42-8BAE-6B27485C4E71}" srcId="{7905D1BE-D0F6-E84F-A47C-BDAB2930C0E2}" destId="{920F5804-F25F-7C4F-B240-AF0261F55B70}" srcOrd="1" destOrd="0" parTransId="{1326E630-B8FC-E541-8A8D-457DCA0F1843}" sibTransId="{BA11559C-B88D-FD46-86BD-123AFE8F0A2A}"/>
    <dgm:cxn modelId="{F17E4CE7-DE18-0249-9D1A-547B6581AAAD}" type="presOf" srcId="{82EE040F-F784-DD44-93C8-139D524D9D52}" destId="{7FF915A2-9AC2-DD48-B7A9-BF3924BF49A9}" srcOrd="0" destOrd="0" presId="urn:microsoft.com/office/officeart/2005/8/layout/default"/>
    <dgm:cxn modelId="{FEEEC75B-1A42-0D45-BA49-44B147E9EEB1}" srcId="{C8FB3392-73BB-3F45-A3F4-1DCA208D03AC}" destId="{3D86C01E-E354-6B4E-83CE-37C9B58A8DF0}" srcOrd="1" destOrd="0" parTransId="{C60D0894-41C7-C447-9FC4-E84D384F7959}" sibTransId="{B8201AE1-5B46-8245-B01E-5488CEAD3026}"/>
    <dgm:cxn modelId="{E3C94540-257A-AA45-85F4-FC4E640CBDDE}" type="presOf" srcId="{CAA90B55-D4AA-DD4E-97BF-98BEC8E32EF8}" destId="{11ADB49E-AA7D-2B4D-BEA1-E4D5BC541DE4}" srcOrd="0" destOrd="2" presId="urn:microsoft.com/office/officeart/2005/8/layout/default"/>
    <dgm:cxn modelId="{61536376-C321-CA4C-916C-AECBE37A61F9}" srcId="{82EE040F-F784-DD44-93C8-139D524D9D52}" destId="{A5480A24-CFD4-E444-BB7F-6B6E25CE7C8B}" srcOrd="1" destOrd="0" parTransId="{0C022D2E-DCB5-D74F-ABF9-4BE1D34A2C68}" sibTransId="{EBAF0435-9DC7-794B-AB44-1A9CB5F4C6AD}"/>
    <dgm:cxn modelId="{BF3335DC-B81C-1A48-8860-568CF3C7E6FA}" srcId="{C8FB3392-73BB-3F45-A3F4-1DCA208D03AC}" destId="{1DC9B748-955A-B349-9D97-92157A09D427}" srcOrd="2" destOrd="0" parTransId="{9FF2AACF-9630-D448-82D8-BA2F0FB29D4C}" sibTransId="{24A263AD-079C-6F46-895E-5D302322CFB3}"/>
    <dgm:cxn modelId="{1E5FC929-C3E0-C944-8CBF-5FEB5FA7EE25}" srcId="{82EE040F-F784-DD44-93C8-139D524D9D52}" destId="{C8FB3392-73BB-3F45-A3F4-1DCA208D03AC}" srcOrd="0" destOrd="0" parTransId="{2560ADCB-E48B-2045-AD78-6A48DB3AB84E}" sibTransId="{784727FE-2663-3646-ABC7-E5AE8D2F5D12}"/>
    <dgm:cxn modelId="{2103C3A6-BADA-3440-A99D-2DE90AC62187}" type="presOf" srcId="{7905D1BE-D0F6-E84F-A47C-BDAB2930C0E2}" destId="{1A1A1D97-2D03-0A4B-8C35-BB01A0D97A2C}" srcOrd="0" destOrd="0" presId="urn:microsoft.com/office/officeart/2005/8/layout/default"/>
    <dgm:cxn modelId="{10AC5CE0-9880-0046-832D-924A232BCB74}" type="presOf" srcId="{7E7AA7C8-4A44-9148-B7FA-8334AAE9A240}" destId="{11ADB49E-AA7D-2B4D-BEA1-E4D5BC541DE4}" srcOrd="0" destOrd="1" presId="urn:microsoft.com/office/officeart/2005/8/layout/default"/>
    <dgm:cxn modelId="{D1262C87-0468-E848-BDCF-E7374063F9A6}" type="presParOf" srcId="{7FF915A2-9AC2-DD48-B7A9-BF3924BF49A9}" destId="{9CFE7DBC-9E42-4949-864F-C121408EB521}" srcOrd="0" destOrd="0" presId="urn:microsoft.com/office/officeart/2005/8/layout/default"/>
    <dgm:cxn modelId="{EE5CD22C-6B99-7742-B5C7-498E1BF4E0CF}" type="presParOf" srcId="{7FF915A2-9AC2-DD48-B7A9-BF3924BF49A9}" destId="{7338A170-0E35-3842-A29C-20579AF467AF}" srcOrd="1" destOrd="0" presId="urn:microsoft.com/office/officeart/2005/8/layout/default"/>
    <dgm:cxn modelId="{FB1EFAF2-FC04-0247-8897-46A8B7DC71D6}" type="presParOf" srcId="{7FF915A2-9AC2-DD48-B7A9-BF3924BF49A9}" destId="{11ADB49E-AA7D-2B4D-BEA1-E4D5BC541DE4}" srcOrd="2" destOrd="0" presId="urn:microsoft.com/office/officeart/2005/8/layout/default"/>
    <dgm:cxn modelId="{C9878E39-8473-FF41-A9C5-19B01AEB85F1}" type="presParOf" srcId="{7FF915A2-9AC2-DD48-B7A9-BF3924BF49A9}" destId="{90BC7380-9307-1045-8841-D664E18CA3F4}" srcOrd="3" destOrd="0" presId="urn:microsoft.com/office/officeart/2005/8/layout/default"/>
    <dgm:cxn modelId="{0C4E3CEB-93E1-234F-A4A5-8BD59813D42D}" type="presParOf" srcId="{7FF915A2-9AC2-DD48-B7A9-BF3924BF49A9}" destId="{1A1A1D97-2D03-0A4B-8C35-BB01A0D97A2C}"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D53475-39AA-6048-8CDE-5835C332A0A2}"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E2E1F108-D93E-5C40-8476-EF43E65EEE3A}">
      <dgm:prSet/>
      <dgm:spPr/>
      <dgm:t>
        <a:bodyPr/>
        <a:lstStyle/>
        <a:p>
          <a:pPr rtl="0"/>
          <a:r>
            <a:rPr lang="en-US" smtClean="0"/>
            <a:t>Uniform Data System</a:t>
          </a:r>
          <a:endParaRPr lang="en-US"/>
        </a:p>
      </dgm:t>
    </dgm:pt>
    <dgm:pt modelId="{21246F69-55FC-7448-8387-5422D3C4480E}" type="parTrans" cxnId="{EDDB818B-4EA3-9940-9E19-8D48E6FD82E8}">
      <dgm:prSet/>
      <dgm:spPr/>
      <dgm:t>
        <a:bodyPr/>
        <a:lstStyle/>
        <a:p>
          <a:endParaRPr lang="en-US"/>
        </a:p>
      </dgm:t>
    </dgm:pt>
    <dgm:pt modelId="{65917167-8504-AF44-A828-9A3EEC961608}" type="sibTrans" cxnId="{EDDB818B-4EA3-9940-9E19-8D48E6FD82E8}">
      <dgm:prSet/>
      <dgm:spPr/>
      <dgm:t>
        <a:bodyPr/>
        <a:lstStyle/>
        <a:p>
          <a:endParaRPr lang="en-US"/>
        </a:p>
      </dgm:t>
    </dgm:pt>
    <dgm:pt modelId="{64B16AF0-F3FC-C143-878B-3A4CB804C585}">
      <dgm:prSet/>
      <dgm:spPr/>
      <dgm:t>
        <a:bodyPr/>
        <a:lstStyle/>
        <a:p>
          <a:pPr rtl="0"/>
          <a:r>
            <a:rPr lang="en-US" dirty="0" smtClean="0"/>
            <a:t>Core set of information appropriate for reviewing the operation and performance of health centers.</a:t>
          </a:r>
          <a:endParaRPr lang="en-US" dirty="0"/>
        </a:p>
      </dgm:t>
    </dgm:pt>
    <dgm:pt modelId="{1F129F8F-2B0D-6940-9F65-1CA2D7977DDD}" type="parTrans" cxnId="{2D9BBE2E-9E89-2D4C-9AB5-6750FC0EEF4E}">
      <dgm:prSet/>
      <dgm:spPr/>
      <dgm:t>
        <a:bodyPr/>
        <a:lstStyle/>
        <a:p>
          <a:endParaRPr lang="en-US"/>
        </a:p>
      </dgm:t>
    </dgm:pt>
    <dgm:pt modelId="{905AB22B-70B9-4E4E-B968-5E9C469193D0}" type="sibTrans" cxnId="{2D9BBE2E-9E89-2D4C-9AB5-6750FC0EEF4E}">
      <dgm:prSet/>
      <dgm:spPr/>
      <dgm:t>
        <a:bodyPr/>
        <a:lstStyle/>
        <a:p>
          <a:endParaRPr lang="en-US"/>
        </a:p>
      </dgm:t>
    </dgm:pt>
    <dgm:pt modelId="{B9D9A2F8-3945-A74F-80EA-B9B5F302BBC9}">
      <dgm:prSet/>
      <dgm:spPr/>
      <dgm:t>
        <a:bodyPr/>
        <a:lstStyle/>
        <a:p>
          <a:pPr rtl="0"/>
          <a:r>
            <a:rPr lang="en-US" dirty="0" smtClean="0"/>
            <a:t>What Data are Collected?</a:t>
          </a:r>
          <a:endParaRPr lang="en-US" dirty="0"/>
        </a:p>
      </dgm:t>
    </dgm:pt>
    <dgm:pt modelId="{B677FD97-C05B-5E40-AF59-BB7621722A74}" type="parTrans" cxnId="{61E9B9AF-36A9-2744-B7D2-3B233629BAE5}">
      <dgm:prSet/>
      <dgm:spPr/>
      <dgm:t>
        <a:bodyPr/>
        <a:lstStyle/>
        <a:p>
          <a:endParaRPr lang="en-US"/>
        </a:p>
      </dgm:t>
    </dgm:pt>
    <dgm:pt modelId="{568B3805-2495-194E-A19F-69201C575E83}" type="sibTrans" cxnId="{61E9B9AF-36A9-2744-B7D2-3B233629BAE5}">
      <dgm:prSet/>
      <dgm:spPr/>
      <dgm:t>
        <a:bodyPr/>
        <a:lstStyle/>
        <a:p>
          <a:endParaRPr lang="en-US"/>
        </a:p>
      </dgm:t>
    </dgm:pt>
    <dgm:pt modelId="{1C7673A9-C23F-C24F-A334-7EBD1525D90C}">
      <dgm:prSet/>
      <dgm:spPr/>
      <dgm:t>
        <a:bodyPr/>
        <a:lstStyle/>
        <a:p>
          <a:pPr rtl="0"/>
          <a:r>
            <a:rPr lang="en-US" smtClean="0"/>
            <a:t>Patient demographics</a:t>
          </a:r>
          <a:endParaRPr lang="en-US"/>
        </a:p>
      </dgm:t>
    </dgm:pt>
    <dgm:pt modelId="{15A371FC-33C5-464D-9466-4351CD315008}" type="parTrans" cxnId="{37B5745A-082F-5648-A441-698F77734C01}">
      <dgm:prSet/>
      <dgm:spPr/>
      <dgm:t>
        <a:bodyPr/>
        <a:lstStyle/>
        <a:p>
          <a:endParaRPr lang="en-US"/>
        </a:p>
      </dgm:t>
    </dgm:pt>
    <dgm:pt modelId="{97EDADD2-4AD7-7C4E-86A5-3C116990D60B}" type="sibTrans" cxnId="{37B5745A-082F-5648-A441-698F77734C01}">
      <dgm:prSet/>
      <dgm:spPr/>
      <dgm:t>
        <a:bodyPr/>
        <a:lstStyle/>
        <a:p>
          <a:endParaRPr lang="en-US"/>
        </a:p>
      </dgm:t>
    </dgm:pt>
    <dgm:pt modelId="{6B9A6BCE-0C71-DF47-AE62-4AF9F6799E56}">
      <dgm:prSet/>
      <dgm:spPr/>
      <dgm:t>
        <a:bodyPr/>
        <a:lstStyle/>
        <a:p>
          <a:pPr rtl="0"/>
          <a:r>
            <a:rPr lang="en-US" smtClean="0"/>
            <a:t>Services provided</a:t>
          </a:r>
          <a:endParaRPr lang="en-US"/>
        </a:p>
      </dgm:t>
    </dgm:pt>
    <dgm:pt modelId="{771E48C9-F2F5-0340-8187-EFD435342583}" type="parTrans" cxnId="{087D20F8-A662-EC41-A3D6-7173A0257902}">
      <dgm:prSet/>
      <dgm:spPr/>
      <dgm:t>
        <a:bodyPr/>
        <a:lstStyle/>
        <a:p>
          <a:endParaRPr lang="en-US"/>
        </a:p>
      </dgm:t>
    </dgm:pt>
    <dgm:pt modelId="{9BC2D815-7F19-BC48-85E8-8844134C8DAB}" type="sibTrans" cxnId="{087D20F8-A662-EC41-A3D6-7173A0257902}">
      <dgm:prSet/>
      <dgm:spPr/>
      <dgm:t>
        <a:bodyPr/>
        <a:lstStyle/>
        <a:p>
          <a:endParaRPr lang="en-US"/>
        </a:p>
      </dgm:t>
    </dgm:pt>
    <dgm:pt modelId="{FB9235A0-E0DF-BF4B-A9D6-9673F4D6523A}">
      <dgm:prSet/>
      <dgm:spPr/>
      <dgm:t>
        <a:bodyPr/>
        <a:lstStyle/>
        <a:p>
          <a:pPr rtl="0"/>
          <a:r>
            <a:rPr lang="en-US" dirty="0" smtClean="0"/>
            <a:t>Staffing</a:t>
          </a:r>
          <a:endParaRPr lang="en-US" dirty="0"/>
        </a:p>
      </dgm:t>
    </dgm:pt>
    <dgm:pt modelId="{99E7C482-FD25-9A4F-9D97-816366CA359D}" type="parTrans" cxnId="{C905526C-12CF-A847-A819-DE84D8BFA670}">
      <dgm:prSet/>
      <dgm:spPr/>
      <dgm:t>
        <a:bodyPr/>
        <a:lstStyle/>
        <a:p>
          <a:endParaRPr lang="en-US"/>
        </a:p>
      </dgm:t>
    </dgm:pt>
    <dgm:pt modelId="{26A136B0-614E-7E4D-8D36-CA4694970AB3}" type="sibTrans" cxnId="{C905526C-12CF-A847-A819-DE84D8BFA670}">
      <dgm:prSet/>
      <dgm:spPr/>
      <dgm:t>
        <a:bodyPr/>
        <a:lstStyle/>
        <a:p>
          <a:endParaRPr lang="en-US"/>
        </a:p>
      </dgm:t>
    </dgm:pt>
    <dgm:pt modelId="{8200E226-DC2A-A54E-9C88-AE0625D4D035}">
      <dgm:prSet/>
      <dgm:spPr/>
      <dgm:t>
        <a:bodyPr/>
        <a:lstStyle/>
        <a:p>
          <a:pPr rtl="0"/>
          <a:r>
            <a:rPr lang="en-US" smtClean="0"/>
            <a:t>Clinical indicators</a:t>
          </a:r>
          <a:endParaRPr lang="en-US"/>
        </a:p>
      </dgm:t>
    </dgm:pt>
    <dgm:pt modelId="{282C29DC-91C4-3F44-8CF4-FF51E6E66992}" type="parTrans" cxnId="{D36E1CBA-5D22-7341-96EE-6E7FA14ED88F}">
      <dgm:prSet/>
      <dgm:spPr/>
      <dgm:t>
        <a:bodyPr/>
        <a:lstStyle/>
        <a:p>
          <a:endParaRPr lang="en-US"/>
        </a:p>
      </dgm:t>
    </dgm:pt>
    <dgm:pt modelId="{3EFD3501-FC48-1441-855C-7CBFC45562D1}" type="sibTrans" cxnId="{D36E1CBA-5D22-7341-96EE-6E7FA14ED88F}">
      <dgm:prSet/>
      <dgm:spPr/>
      <dgm:t>
        <a:bodyPr/>
        <a:lstStyle/>
        <a:p>
          <a:endParaRPr lang="en-US"/>
        </a:p>
      </dgm:t>
    </dgm:pt>
    <dgm:pt modelId="{497F108F-EE20-744D-B473-6405539CAA4E}">
      <dgm:prSet/>
      <dgm:spPr/>
      <dgm:t>
        <a:bodyPr/>
        <a:lstStyle/>
        <a:p>
          <a:pPr rtl="0"/>
          <a:r>
            <a:rPr lang="en-US" smtClean="0"/>
            <a:t>Utilization rates</a:t>
          </a:r>
          <a:endParaRPr lang="en-US"/>
        </a:p>
      </dgm:t>
    </dgm:pt>
    <dgm:pt modelId="{CAF86758-A146-B644-83F4-D70FA2CD08D4}" type="parTrans" cxnId="{8269282E-0D9D-8F43-8150-1F8CA9BDA481}">
      <dgm:prSet/>
      <dgm:spPr/>
      <dgm:t>
        <a:bodyPr/>
        <a:lstStyle/>
        <a:p>
          <a:endParaRPr lang="en-US"/>
        </a:p>
      </dgm:t>
    </dgm:pt>
    <dgm:pt modelId="{A6AD0A62-87EA-CB4A-B6A3-2BD65A152EEA}" type="sibTrans" cxnId="{8269282E-0D9D-8F43-8150-1F8CA9BDA481}">
      <dgm:prSet/>
      <dgm:spPr/>
      <dgm:t>
        <a:bodyPr/>
        <a:lstStyle/>
        <a:p>
          <a:endParaRPr lang="en-US"/>
        </a:p>
      </dgm:t>
    </dgm:pt>
    <dgm:pt modelId="{E2CE3C56-F026-F94C-9E4C-8BFD5222638D}">
      <dgm:prSet/>
      <dgm:spPr/>
      <dgm:t>
        <a:bodyPr/>
        <a:lstStyle/>
        <a:p>
          <a:pPr rtl="0"/>
          <a:r>
            <a:rPr lang="en-US" smtClean="0"/>
            <a:t>Costs</a:t>
          </a:r>
          <a:endParaRPr lang="en-US"/>
        </a:p>
      </dgm:t>
    </dgm:pt>
    <dgm:pt modelId="{831CD579-321C-F240-9698-01D1F23DC0B6}" type="parTrans" cxnId="{F81430EA-A503-4043-82E8-672E33045FA0}">
      <dgm:prSet/>
      <dgm:spPr/>
      <dgm:t>
        <a:bodyPr/>
        <a:lstStyle/>
        <a:p>
          <a:endParaRPr lang="en-US"/>
        </a:p>
      </dgm:t>
    </dgm:pt>
    <dgm:pt modelId="{5CC60288-8823-3A46-B440-17C61688360C}" type="sibTrans" cxnId="{F81430EA-A503-4043-82E8-672E33045FA0}">
      <dgm:prSet/>
      <dgm:spPr/>
      <dgm:t>
        <a:bodyPr/>
        <a:lstStyle/>
        <a:p>
          <a:endParaRPr lang="en-US"/>
        </a:p>
      </dgm:t>
    </dgm:pt>
    <dgm:pt modelId="{CE1871BD-CFE0-EB4E-8909-8C1F487452CB}">
      <dgm:prSet/>
      <dgm:spPr/>
      <dgm:t>
        <a:bodyPr/>
        <a:lstStyle/>
        <a:p>
          <a:pPr rtl="0"/>
          <a:r>
            <a:rPr lang="en-US" smtClean="0"/>
            <a:t>Revenues</a:t>
          </a:r>
          <a:endParaRPr lang="en-US"/>
        </a:p>
      </dgm:t>
    </dgm:pt>
    <dgm:pt modelId="{0791FE84-F4C6-3141-B5E7-45A7A23F2A5B}" type="parTrans" cxnId="{606D0E82-8E41-0D40-A730-C9C9884AA25C}">
      <dgm:prSet/>
      <dgm:spPr/>
      <dgm:t>
        <a:bodyPr/>
        <a:lstStyle/>
        <a:p>
          <a:endParaRPr lang="en-US"/>
        </a:p>
      </dgm:t>
    </dgm:pt>
    <dgm:pt modelId="{FDCD5A00-15B4-7C4A-A9A1-07A0F25552AF}" type="sibTrans" cxnId="{606D0E82-8E41-0D40-A730-C9C9884AA25C}">
      <dgm:prSet/>
      <dgm:spPr/>
      <dgm:t>
        <a:bodyPr/>
        <a:lstStyle/>
        <a:p>
          <a:endParaRPr lang="en-US"/>
        </a:p>
      </dgm:t>
    </dgm:pt>
    <dgm:pt modelId="{DB6CDB3E-B4A0-B846-953E-FF626F80FEB4}" type="pres">
      <dgm:prSet presAssocID="{3BD53475-39AA-6048-8CDE-5835C332A0A2}" presName="diagram" presStyleCnt="0">
        <dgm:presLayoutVars>
          <dgm:dir/>
          <dgm:resizeHandles val="exact"/>
        </dgm:presLayoutVars>
      </dgm:prSet>
      <dgm:spPr/>
      <dgm:t>
        <a:bodyPr/>
        <a:lstStyle/>
        <a:p>
          <a:endParaRPr lang="en-US"/>
        </a:p>
      </dgm:t>
    </dgm:pt>
    <dgm:pt modelId="{822B62BB-BD5B-AA4E-99A2-FDAFD6ECC4EE}" type="pres">
      <dgm:prSet presAssocID="{E2E1F108-D93E-5C40-8476-EF43E65EEE3A}" presName="node" presStyleLbl="node1" presStyleIdx="0" presStyleCnt="2" custScaleX="112309" custScaleY="126649">
        <dgm:presLayoutVars>
          <dgm:bulletEnabled val="1"/>
        </dgm:presLayoutVars>
      </dgm:prSet>
      <dgm:spPr>
        <a:prstGeom prst="ellipse">
          <a:avLst/>
        </a:prstGeom>
      </dgm:spPr>
      <dgm:t>
        <a:bodyPr/>
        <a:lstStyle/>
        <a:p>
          <a:endParaRPr lang="en-US"/>
        </a:p>
      </dgm:t>
    </dgm:pt>
    <dgm:pt modelId="{2B52D674-7152-1148-996B-2FF5F52087B3}" type="pres">
      <dgm:prSet presAssocID="{65917167-8504-AF44-A828-9A3EEC961608}" presName="sibTrans" presStyleCnt="0"/>
      <dgm:spPr/>
    </dgm:pt>
    <dgm:pt modelId="{EFDAC09C-7C27-9748-8DE5-5C8585FDA913}" type="pres">
      <dgm:prSet presAssocID="{B9D9A2F8-3945-A74F-80EA-B9B5F302BBC9}" presName="node" presStyleLbl="node1" presStyleIdx="1" presStyleCnt="2" custScaleX="113496" custScaleY="120600">
        <dgm:presLayoutVars>
          <dgm:bulletEnabled val="1"/>
        </dgm:presLayoutVars>
      </dgm:prSet>
      <dgm:spPr>
        <a:prstGeom prst="round2SameRect">
          <a:avLst/>
        </a:prstGeom>
      </dgm:spPr>
      <dgm:t>
        <a:bodyPr/>
        <a:lstStyle/>
        <a:p>
          <a:endParaRPr lang="en-US"/>
        </a:p>
      </dgm:t>
    </dgm:pt>
  </dgm:ptLst>
  <dgm:cxnLst>
    <dgm:cxn modelId="{1881074D-8139-D84A-9321-7476B9219BAC}" type="presOf" srcId="{6B9A6BCE-0C71-DF47-AE62-4AF9F6799E56}" destId="{EFDAC09C-7C27-9748-8DE5-5C8585FDA913}" srcOrd="0" destOrd="2" presId="urn:microsoft.com/office/officeart/2005/8/layout/default"/>
    <dgm:cxn modelId="{D36E1CBA-5D22-7341-96EE-6E7FA14ED88F}" srcId="{B9D9A2F8-3945-A74F-80EA-B9B5F302BBC9}" destId="{8200E226-DC2A-A54E-9C88-AE0625D4D035}" srcOrd="3" destOrd="0" parTransId="{282C29DC-91C4-3F44-8CF4-FF51E6E66992}" sibTransId="{3EFD3501-FC48-1441-855C-7CBFC45562D1}"/>
    <dgm:cxn modelId="{61E9B9AF-36A9-2744-B7D2-3B233629BAE5}" srcId="{3BD53475-39AA-6048-8CDE-5835C332A0A2}" destId="{B9D9A2F8-3945-A74F-80EA-B9B5F302BBC9}" srcOrd="1" destOrd="0" parTransId="{B677FD97-C05B-5E40-AF59-BB7621722A74}" sibTransId="{568B3805-2495-194E-A19F-69201C575E83}"/>
    <dgm:cxn modelId="{2D9BBE2E-9E89-2D4C-9AB5-6750FC0EEF4E}" srcId="{E2E1F108-D93E-5C40-8476-EF43E65EEE3A}" destId="{64B16AF0-F3FC-C143-878B-3A4CB804C585}" srcOrd="0" destOrd="0" parTransId="{1F129F8F-2B0D-6940-9F65-1CA2D7977DDD}" sibTransId="{905AB22B-70B9-4E4E-B968-5E9C469193D0}"/>
    <dgm:cxn modelId="{37B5745A-082F-5648-A441-698F77734C01}" srcId="{B9D9A2F8-3945-A74F-80EA-B9B5F302BBC9}" destId="{1C7673A9-C23F-C24F-A334-7EBD1525D90C}" srcOrd="0" destOrd="0" parTransId="{15A371FC-33C5-464D-9466-4351CD315008}" sibTransId="{97EDADD2-4AD7-7C4E-86A5-3C116990D60B}"/>
    <dgm:cxn modelId="{14B56C8F-D46E-444E-B554-D388832586CA}" type="presOf" srcId="{E2CE3C56-F026-F94C-9E4C-8BFD5222638D}" destId="{EFDAC09C-7C27-9748-8DE5-5C8585FDA913}" srcOrd="0" destOrd="6" presId="urn:microsoft.com/office/officeart/2005/8/layout/default"/>
    <dgm:cxn modelId="{087D20F8-A662-EC41-A3D6-7173A0257902}" srcId="{B9D9A2F8-3945-A74F-80EA-B9B5F302BBC9}" destId="{6B9A6BCE-0C71-DF47-AE62-4AF9F6799E56}" srcOrd="1" destOrd="0" parTransId="{771E48C9-F2F5-0340-8187-EFD435342583}" sibTransId="{9BC2D815-7F19-BC48-85E8-8844134C8DAB}"/>
    <dgm:cxn modelId="{D5917684-BD8E-E64A-99A3-999D2C23D601}" type="presOf" srcId="{1C7673A9-C23F-C24F-A334-7EBD1525D90C}" destId="{EFDAC09C-7C27-9748-8DE5-5C8585FDA913}" srcOrd="0" destOrd="1" presId="urn:microsoft.com/office/officeart/2005/8/layout/default"/>
    <dgm:cxn modelId="{3561F1EE-BC62-3849-A4EC-6CD9B7251B82}" type="presOf" srcId="{497F108F-EE20-744D-B473-6405539CAA4E}" destId="{EFDAC09C-7C27-9748-8DE5-5C8585FDA913}" srcOrd="0" destOrd="5" presId="urn:microsoft.com/office/officeart/2005/8/layout/default"/>
    <dgm:cxn modelId="{EDDB818B-4EA3-9940-9E19-8D48E6FD82E8}" srcId="{3BD53475-39AA-6048-8CDE-5835C332A0A2}" destId="{E2E1F108-D93E-5C40-8476-EF43E65EEE3A}" srcOrd="0" destOrd="0" parTransId="{21246F69-55FC-7448-8387-5422D3C4480E}" sibTransId="{65917167-8504-AF44-A828-9A3EEC961608}"/>
    <dgm:cxn modelId="{F7F92A0C-1F8A-3D4E-86FA-DE4A56E9B4F6}" type="presOf" srcId="{8200E226-DC2A-A54E-9C88-AE0625D4D035}" destId="{EFDAC09C-7C27-9748-8DE5-5C8585FDA913}" srcOrd="0" destOrd="4" presId="urn:microsoft.com/office/officeart/2005/8/layout/default"/>
    <dgm:cxn modelId="{606D0E82-8E41-0D40-A730-C9C9884AA25C}" srcId="{B9D9A2F8-3945-A74F-80EA-B9B5F302BBC9}" destId="{CE1871BD-CFE0-EB4E-8909-8C1F487452CB}" srcOrd="6" destOrd="0" parTransId="{0791FE84-F4C6-3141-B5E7-45A7A23F2A5B}" sibTransId="{FDCD5A00-15B4-7C4A-A9A1-07A0F25552AF}"/>
    <dgm:cxn modelId="{B449915C-EE74-6C48-95B8-486112B259B5}" type="presOf" srcId="{3BD53475-39AA-6048-8CDE-5835C332A0A2}" destId="{DB6CDB3E-B4A0-B846-953E-FF626F80FEB4}" srcOrd="0" destOrd="0" presId="urn:microsoft.com/office/officeart/2005/8/layout/default"/>
    <dgm:cxn modelId="{C905526C-12CF-A847-A819-DE84D8BFA670}" srcId="{B9D9A2F8-3945-A74F-80EA-B9B5F302BBC9}" destId="{FB9235A0-E0DF-BF4B-A9D6-9673F4D6523A}" srcOrd="2" destOrd="0" parTransId="{99E7C482-FD25-9A4F-9D97-816366CA359D}" sibTransId="{26A136B0-614E-7E4D-8D36-CA4694970AB3}"/>
    <dgm:cxn modelId="{8269282E-0D9D-8F43-8150-1F8CA9BDA481}" srcId="{B9D9A2F8-3945-A74F-80EA-B9B5F302BBC9}" destId="{497F108F-EE20-744D-B473-6405539CAA4E}" srcOrd="4" destOrd="0" parTransId="{CAF86758-A146-B644-83F4-D70FA2CD08D4}" sibTransId="{A6AD0A62-87EA-CB4A-B6A3-2BD65A152EEA}"/>
    <dgm:cxn modelId="{A0A00987-750D-874C-B2F4-2FEB1FDFF693}" type="presOf" srcId="{B9D9A2F8-3945-A74F-80EA-B9B5F302BBC9}" destId="{EFDAC09C-7C27-9748-8DE5-5C8585FDA913}" srcOrd="0" destOrd="0" presId="urn:microsoft.com/office/officeart/2005/8/layout/default"/>
    <dgm:cxn modelId="{C4394387-AE1C-1849-87D2-A5CE5709CCAB}" type="presOf" srcId="{64B16AF0-F3FC-C143-878B-3A4CB804C585}" destId="{822B62BB-BD5B-AA4E-99A2-FDAFD6ECC4EE}" srcOrd="0" destOrd="1" presId="urn:microsoft.com/office/officeart/2005/8/layout/default"/>
    <dgm:cxn modelId="{77A2C8E2-A4F0-424E-9E7B-783167535CD4}" type="presOf" srcId="{CE1871BD-CFE0-EB4E-8909-8C1F487452CB}" destId="{EFDAC09C-7C27-9748-8DE5-5C8585FDA913}" srcOrd="0" destOrd="7" presId="urn:microsoft.com/office/officeart/2005/8/layout/default"/>
    <dgm:cxn modelId="{8697D74D-9EFB-5A4B-91EC-B61B8501751B}" type="presOf" srcId="{FB9235A0-E0DF-BF4B-A9D6-9673F4D6523A}" destId="{EFDAC09C-7C27-9748-8DE5-5C8585FDA913}" srcOrd="0" destOrd="3" presId="urn:microsoft.com/office/officeart/2005/8/layout/default"/>
    <dgm:cxn modelId="{F81430EA-A503-4043-82E8-672E33045FA0}" srcId="{B9D9A2F8-3945-A74F-80EA-B9B5F302BBC9}" destId="{E2CE3C56-F026-F94C-9E4C-8BFD5222638D}" srcOrd="5" destOrd="0" parTransId="{831CD579-321C-F240-9698-01D1F23DC0B6}" sibTransId="{5CC60288-8823-3A46-B440-17C61688360C}"/>
    <dgm:cxn modelId="{16FB8276-B509-1940-97A3-2632D7970A0F}" type="presOf" srcId="{E2E1F108-D93E-5C40-8476-EF43E65EEE3A}" destId="{822B62BB-BD5B-AA4E-99A2-FDAFD6ECC4EE}" srcOrd="0" destOrd="0" presId="urn:microsoft.com/office/officeart/2005/8/layout/default"/>
    <dgm:cxn modelId="{03B7BEC8-19A3-5047-8328-F8567BBD3F52}" type="presParOf" srcId="{DB6CDB3E-B4A0-B846-953E-FF626F80FEB4}" destId="{822B62BB-BD5B-AA4E-99A2-FDAFD6ECC4EE}" srcOrd="0" destOrd="0" presId="urn:microsoft.com/office/officeart/2005/8/layout/default"/>
    <dgm:cxn modelId="{0BAA9C7D-07BC-0842-9F56-9FD38C650CEC}" type="presParOf" srcId="{DB6CDB3E-B4A0-B846-953E-FF626F80FEB4}" destId="{2B52D674-7152-1148-996B-2FF5F52087B3}" srcOrd="1" destOrd="0" presId="urn:microsoft.com/office/officeart/2005/8/layout/default"/>
    <dgm:cxn modelId="{D48A8D10-814B-DD41-B69A-530239705DC8}" type="presParOf" srcId="{DB6CDB3E-B4A0-B846-953E-FF626F80FEB4}" destId="{EFDAC09C-7C27-9748-8DE5-5C8585FDA91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305D0F-054E-C048-B8CC-BF9C7D2D983F}" type="doc">
      <dgm:prSet loTypeId="urn:microsoft.com/office/officeart/2005/8/layout/process4" loCatId="" qsTypeId="urn:microsoft.com/office/officeart/2005/8/quickstyle/simple4" qsCatId="simple" csTypeId="urn:microsoft.com/office/officeart/2005/8/colors/accent1_2" csCatId="accent1"/>
      <dgm:spPr/>
      <dgm:t>
        <a:bodyPr/>
        <a:lstStyle/>
        <a:p>
          <a:endParaRPr lang="en-US"/>
        </a:p>
      </dgm:t>
    </dgm:pt>
    <dgm:pt modelId="{FCDEBE2F-B71A-014F-9D5F-44B579D37114}">
      <dgm:prSet/>
      <dgm:spPr/>
      <dgm:t>
        <a:bodyPr/>
        <a:lstStyle/>
        <a:p>
          <a:pPr rtl="0"/>
          <a:r>
            <a:rPr lang="en-US" smtClean="0"/>
            <a:t>Help Kentucky Create First Health Center Controlled Network</a:t>
          </a:r>
          <a:endParaRPr lang="en-US"/>
        </a:p>
      </dgm:t>
    </dgm:pt>
    <dgm:pt modelId="{CD297E8F-513C-5C43-9EE3-ED0965956007}" type="parTrans" cxnId="{551A903B-E75C-8D4C-8F6B-8CBC73E21F8C}">
      <dgm:prSet/>
      <dgm:spPr/>
      <dgm:t>
        <a:bodyPr/>
        <a:lstStyle/>
        <a:p>
          <a:endParaRPr lang="en-US"/>
        </a:p>
      </dgm:t>
    </dgm:pt>
    <dgm:pt modelId="{642A5361-0FA3-F94D-99FF-A3186262B4BB}" type="sibTrans" cxnId="{551A903B-E75C-8D4C-8F6B-8CBC73E21F8C}">
      <dgm:prSet/>
      <dgm:spPr/>
      <dgm:t>
        <a:bodyPr/>
        <a:lstStyle/>
        <a:p>
          <a:endParaRPr lang="en-US"/>
        </a:p>
      </dgm:t>
    </dgm:pt>
    <dgm:pt modelId="{F717A79A-2A92-2647-A018-AB801D656204}">
      <dgm:prSet/>
      <dgm:spPr/>
      <dgm:t>
        <a:bodyPr/>
        <a:lstStyle/>
        <a:p>
          <a:pPr rtl="0"/>
          <a:r>
            <a:rPr lang="en-US" smtClean="0"/>
            <a:t>22 FQHC Organizations with over 500,000 Encounters and 10 Different EMR Programs</a:t>
          </a:r>
          <a:endParaRPr lang="en-US"/>
        </a:p>
      </dgm:t>
    </dgm:pt>
    <dgm:pt modelId="{B54DC212-A27C-514B-8B45-9533ADE04BA9}" type="parTrans" cxnId="{4CE1D370-5B58-2040-A67D-9C9B230D0D7A}">
      <dgm:prSet/>
      <dgm:spPr/>
      <dgm:t>
        <a:bodyPr/>
        <a:lstStyle/>
        <a:p>
          <a:endParaRPr lang="en-US"/>
        </a:p>
      </dgm:t>
    </dgm:pt>
    <dgm:pt modelId="{A3EF3073-039A-3F49-8952-03BCBD365EFF}" type="sibTrans" cxnId="{4CE1D370-5B58-2040-A67D-9C9B230D0D7A}">
      <dgm:prSet/>
      <dgm:spPr/>
      <dgm:t>
        <a:bodyPr/>
        <a:lstStyle/>
        <a:p>
          <a:endParaRPr lang="en-US"/>
        </a:p>
      </dgm:t>
    </dgm:pt>
    <dgm:pt modelId="{75434A43-DE4D-A441-8A4D-6C7B6F940D0E}">
      <dgm:prSet/>
      <dgm:spPr/>
      <dgm:t>
        <a:bodyPr/>
        <a:lstStyle/>
        <a:p>
          <a:pPr rtl="0"/>
          <a:r>
            <a:rPr lang="en-US" smtClean="0"/>
            <a:t>HCCN HIT Grant helps FQHCs Understand Importance of Data, Protocols, and Best Practices</a:t>
          </a:r>
          <a:endParaRPr lang="en-US"/>
        </a:p>
      </dgm:t>
    </dgm:pt>
    <dgm:pt modelId="{AC41C8F9-CDBA-5649-A91D-F458966BC3C1}" type="parTrans" cxnId="{77906961-46F0-3E4D-BC33-859F64028FFF}">
      <dgm:prSet/>
      <dgm:spPr/>
      <dgm:t>
        <a:bodyPr/>
        <a:lstStyle/>
        <a:p>
          <a:endParaRPr lang="en-US"/>
        </a:p>
      </dgm:t>
    </dgm:pt>
    <dgm:pt modelId="{77D06A64-C8FD-0843-9E6F-55E41B522F8B}" type="sibTrans" cxnId="{77906961-46F0-3E4D-BC33-859F64028FFF}">
      <dgm:prSet/>
      <dgm:spPr/>
      <dgm:t>
        <a:bodyPr/>
        <a:lstStyle/>
        <a:p>
          <a:endParaRPr lang="en-US"/>
        </a:p>
      </dgm:t>
    </dgm:pt>
    <dgm:pt modelId="{48C6C812-119E-1C4A-9633-D2FC330BFE3D}">
      <dgm:prSet/>
      <dgm:spPr/>
      <dgm:t>
        <a:bodyPr/>
        <a:lstStyle/>
        <a:p>
          <a:pPr rtl="0"/>
          <a:r>
            <a:rPr lang="en-US" smtClean="0"/>
            <a:t>KRHIT Introduces a Data Warehouse Proposal</a:t>
          </a:r>
          <a:endParaRPr lang="en-US"/>
        </a:p>
      </dgm:t>
    </dgm:pt>
    <dgm:pt modelId="{E2F071C9-DFB5-8843-A780-A26C2EEE1420}" type="parTrans" cxnId="{ECCDF6C5-C618-BB44-9346-58220717C523}">
      <dgm:prSet/>
      <dgm:spPr/>
      <dgm:t>
        <a:bodyPr/>
        <a:lstStyle/>
        <a:p>
          <a:endParaRPr lang="en-US"/>
        </a:p>
      </dgm:t>
    </dgm:pt>
    <dgm:pt modelId="{976246EA-BF67-EA43-BBEE-C19AADD68BCE}" type="sibTrans" cxnId="{ECCDF6C5-C618-BB44-9346-58220717C523}">
      <dgm:prSet/>
      <dgm:spPr/>
      <dgm:t>
        <a:bodyPr/>
        <a:lstStyle/>
        <a:p>
          <a:endParaRPr lang="en-US"/>
        </a:p>
      </dgm:t>
    </dgm:pt>
    <dgm:pt modelId="{B40C1C61-C493-7045-8F8A-B7D75A0FFAF6}" type="pres">
      <dgm:prSet presAssocID="{F5305D0F-054E-C048-B8CC-BF9C7D2D983F}" presName="Name0" presStyleCnt="0">
        <dgm:presLayoutVars>
          <dgm:dir/>
          <dgm:animLvl val="lvl"/>
          <dgm:resizeHandles val="exact"/>
        </dgm:presLayoutVars>
      </dgm:prSet>
      <dgm:spPr/>
    </dgm:pt>
    <dgm:pt modelId="{B3F5CBB5-64CC-804D-A676-1E37BEB2A022}" type="pres">
      <dgm:prSet presAssocID="{48C6C812-119E-1C4A-9633-D2FC330BFE3D}" presName="boxAndChildren" presStyleCnt="0"/>
      <dgm:spPr/>
    </dgm:pt>
    <dgm:pt modelId="{E93D1F81-7382-8F4C-B1C7-F97363389651}" type="pres">
      <dgm:prSet presAssocID="{48C6C812-119E-1C4A-9633-D2FC330BFE3D}" presName="parentTextBox" presStyleLbl="node1" presStyleIdx="0" presStyleCnt="4"/>
      <dgm:spPr/>
    </dgm:pt>
    <dgm:pt modelId="{FD86C352-1C31-C048-ACAF-004FE4D1B1B7}" type="pres">
      <dgm:prSet presAssocID="{77D06A64-C8FD-0843-9E6F-55E41B522F8B}" presName="sp" presStyleCnt="0"/>
      <dgm:spPr/>
    </dgm:pt>
    <dgm:pt modelId="{B5C6AC75-E4FD-6D4E-8894-29BC89EA0FE7}" type="pres">
      <dgm:prSet presAssocID="{75434A43-DE4D-A441-8A4D-6C7B6F940D0E}" presName="arrowAndChildren" presStyleCnt="0"/>
      <dgm:spPr/>
    </dgm:pt>
    <dgm:pt modelId="{73081A0D-0601-D64B-B2AC-42FADE4FE65E}" type="pres">
      <dgm:prSet presAssocID="{75434A43-DE4D-A441-8A4D-6C7B6F940D0E}" presName="parentTextArrow" presStyleLbl="node1" presStyleIdx="1" presStyleCnt="4"/>
      <dgm:spPr/>
    </dgm:pt>
    <dgm:pt modelId="{B8661CAE-33DB-8840-962A-1FC52B4D56D5}" type="pres">
      <dgm:prSet presAssocID="{A3EF3073-039A-3F49-8952-03BCBD365EFF}" presName="sp" presStyleCnt="0"/>
      <dgm:spPr/>
    </dgm:pt>
    <dgm:pt modelId="{5F1AB527-37B1-0244-8C6B-4173DBB67A4A}" type="pres">
      <dgm:prSet presAssocID="{F717A79A-2A92-2647-A018-AB801D656204}" presName="arrowAndChildren" presStyleCnt="0"/>
      <dgm:spPr/>
    </dgm:pt>
    <dgm:pt modelId="{EA80A052-1D5B-7745-B8C7-DA00E22F0295}" type="pres">
      <dgm:prSet presAssocID="{F717A79A-2A92-2647-A018-AB801D656204}" presName="parentTextArrow" presStyleLbl="node1" presStyleIdx="2" presStyleCnt="4"/>
      <dgm:spPr/>
    </dgm:pt>
    <dgm:pt modelId="{E0F4831F-864A-C148-8038-0C03BB4FCD2B}" type="pres">
      <dgm:prSet presAssocID="{642A5361-0FA3-F94D-99FF-A3186262B4BB}" presName="sp" presStyleCnt="0"/>
      <dgm:spPr/>
    </dgm:pt>
    <dgm:pt modelId="{D3DD6023-7273-604F-9AC0-E83B91C02A86}" type="pres">
      <dgm:prSet presAssocID="{FCDEBE2F-B71A-014F-9D5F-44B579D37114}" presName="arrowAndChildren" presStyleCnt="0"/>
      <dgm:spPr/>
    </dgm:pt>
    <dgm:pt modelId="{60CE4FA0-EFB7-9345-B5FB-2FD67B43D07D}" type="pres">
      <dgm:prSet presAssocID="{FCDEBE2F-B71A-014F-9D5F-44B579D37114}" presName="parentTextArrow" presStyleLbl="node1" presStyleIdx="3" presStyleCnt="4"/>
      <dgm:spPr/>
    </dgm:pt>
  </dgm:ptLst>
  <dgm:cxnLst>
    <dgm:cxn modelId="{A9BF9D55-71F4-6C46-ABDC-DEA1729B40AF}" type="presOf" srcId="{75434A43-DE4D-A441-8A4D-6C7B6F940D0E}" destId="{73081A0D-0601-D64B-B2AC-42FADE4FE65E}" srcOrd="0" destOrd="0" presId="urn:microsoft.com/office/officeart/2005/8/layout/process4"/>
    <dgm:cxn modelId="{897FD547-F221-FC45-8F70-C824711FDDE8}" type="presOf" srcId="{FCDEBE2F-B71A-014F-9D5F-44B579D37114}" destId="{60CE4FA0-EFB7-9345-B5FB-2FD67B43D07D}" srcOrd="0" destOrd="0" presId="urn:microsoft.com/office/officeart/2005/8/layout/process4"/>
    <dgm:cxn modelId="{D371B96A-3625-1F45-BDBB-14784C00D2F4}" type="presOf" srcId="{F5305D0F-054E-C048-B8CC-BF9C7D2D983F}" destId="{B40C1C61-C493-7045-8F8A-B7D75A0FFAF6}" srcOrd="0" destOrd="0" presId="urn:microsoft.com/office/officeart/2005/8/layout/process4"/>
    <dgm:cxn modelId="{551A903B-E75C-8D4C-8F6B-8CBC73E21F8C}" srcId="{F5305D0F-054E-C048-B8CC-BF9C7D2D983F}" destId="{FCDEBE2F-B71A-014F-9D5F-44B579D37114}" srcOrd="0" destOrd="0" parTransId="{CD297E8F-513C-5C43-9EE3-ED0965956007}" sibTransId="{642A5361-0FA3-F94D-99FF-A3186262B4BB}"/>
    <dgm:cxn modelId="{ECCDF6C5-C618-BB44-9346-58220717C523}" srcId="{F5305D0F-054E-C048-B8CC-BF9C7D2D983F}" destId="{48C6C812-119E-1C4A-9633-D2FC330BFE3D}" srcOrd="3" destOrd="0" parTransId="{E2F071C9-DFB5-8843-A780-A26C2EEE1420}" sibTransId="{976246EA-BF67-EA43-BBEE-C19AADD68BCE}"/>
    <dgm:cxn modelId="{B6ABBD0E-DC9E-EF4B-81C6-E8B7C8ED9EED}" type="presOf" srcId="{F717A79A-2A92-2647-A018-AB801D656204}" destId="{EA80A052-1D5B-7745-B8C7-DA00E22F0295}" srcOrd="0" destOrd="0" presId="urn:microsoft.com/office/officeart/2005/8/layout/process4"/>
    <dgm:cxn modelId="{4CE1D370-5B58-2040-A67D-9C9B230D0D7A}" srcId="{F5305D0F-054E-C048-B8CC-BF9C7D2D983F}" destId="{F717A79A-2A92-2647-A018-AB801D656204}" srcOrd="1" destOrd="0" parTransId="{B54DC212-A27C-514B-8B45-9533ADE04BA9}" sibTransId="{A3EF3073-039A-3F49-8952-03BCBD365EFF}"/>
    <dgm:cxn modelId="{77906961-46F0-3E4D-BC33-859F64028FFF}" srcId="{F5305D0F-054E-C048-B8CC-BF9C7D2D983F}" destId="{75434A43-DE4D-A441-8A4D-6C7B6F940D0E}" srcOrd="2" destOrd="0" parTransId="{AC41C8F9-CDBA-5649-A91D-F458966BC3C1}" sibTransId="{77D06A64-C8FD-0843-9E6F-55E41B522F8B}"/>
    <dgm:cxn modelId="{3FFDFE27-F506-7F4D-9038-CD26F27E74A0}" type="presOf" srcId="{48C6C812-119E-1C4A-9633-D2FC330BFE3D}" destId="{E93D1F81-7382-8F4C-B1C7-F97363389651}" srcOrd="0" destOrd="0" presId="urn:microsoft.com/office/officeart/2005/8/layout/process4"/>
    <dgm:cxn modelId="{FDCA5777-B0EA-6542-8190-F4169DEB98D8}" type="presParOf" srcId="{B40C1C61-C493-7045-8F8A-B7D75A0FFAF6}" destId="{B3F5CBB5-64CC-804D-A676-1E37BEB2A022}" srcOrd="0" destOrd="0" presId="urn:microsoft.com/office/officeart/2005/8/layout/process4"/>
    <dgm:cxn modelId="{AEB36B3D-D151-E942-9C7A-A95829810E3D}" type="presParOf" srcId="{B3F5CBB5-64CC-804D-A676-1E37BEB2A022}" destId="{E93D1F81-7382-8F4C-B1C7-F97363389651}" srcOrd="0" destOrd="0" presId="urn:microsoft.com/office/officeart/2005/8/layout/process4"/>
    <dgm:cxn modelId="{4398E3C1-2E4D-8847-9D95-38CDEAFAD216}" type="presParOf" srcId="{B40C1C61-C493-7045-8F8A-B7D75A0FFAF6}" destId="{FD86C352-1C31-C048-ACAF-004FE4D1B1B7}" srcOrd="1" destOrd="0" presId="urn:microsoft.com/office/officeart/2005/8/layout/process4"/>
    <dgm:cxn modelId="{4104822B-3382-8140-AAA3-64E6C5259369}" type="presParOf" srcId="{B40C1C61-C493-7045-8F8A-B7D75A0FFAF6}" destId="{B5C6AC75-E4FD-6D4E-8894-29BC89EA0FE7}" srcOrd="2" destOrd="0" presId="urn:microsoft.com/office/officeart/2005/8/layout/process4"/>
    <dgm:cxn modelId="{21725608-7AF4-F745-83FC-DCBE9894AA51}" type="presParOf" srcId="{B5C6AC75-E4FD-6D4E-8894-29BC89EA0FE7}" destId="{73081A0D-0601-D64B-B2AC-42FADE4FE65E}" srcOrd="0" destOrd="0" presId="urn:microsoft.com/office/officeart/2005/8/layout/process4"/>
    <dgm:cxn modelId="{94225C96-C538-084E-A367-6B6D5DE2CB8E}" type="presParOf" srcId="{B40C1C61-C493-7045-8F8A-B7D75A0FFAF6}" destId="{B8661CAE-33DB-8840-962A-1FC52B4D56D5}" srcOrd="3" destOrd="0" presId="urn:microsoft.com/office/officeart/2005/8/layout/process4"/>
    <dgm:cxn modelId="{AD657ED9-B01A-D240-A3EF-71286F96EEFC}" type="presParOf" srcId="{B40C1C61-C493-7045-8F8A-B7D75A0FFAF6}" destId="{5F1AB527-37B1-0244-8C6B-4173DBB67A4A}" srcOrd="4" destOrd="0" presId="urn:microsoft.com/office/officeart/2005/8/layout/process4"/>
    <dgm:cxn modelId="{C5B9D76C-1291-F645-A6FC-D3E858C735A6}" type="presParOf" srcId="{5F1AB527-37B1-0244-8C6B-4173DBB67A4A}" destId="{EA80A052-1D5B-7745-B8C7-DA00E22F0295}" srcOrd="0" destOrd="0" presId="urn:microsoft.com/office/officeart/2005/8/layout/process4"/>
    <dgm:cxn modelId="{229C0902-7FFC-D047-97D0-61DEFC4428F1}" type="presParOf" srcId="{B40C1C61-C493-7045-8F8A-B7D75A0FFAF6}" destId="{E0F4831F-864A-C148-8038-0C03BB4FCD2B}" srcOrd="5" destOrd="0" presId="urn:microsoft.com/office/officeart/2005/8/layout/process4"/>
    <dgm:cxn modelId="{1D430635-A034-444F-BA34-B2CA3428CD0C}" type="presParOf" srcId="{B40C1C61-C493-7045-8F8A-B7D75A0FFAF6}" destId="{D3DD6023-7273-604F-9AC0-E83B91C02A86}" srcOrd="6" destOrd="0" presId="urn:microsoft.com/office/officeart/2005/8/layout/process4"/>
    <dgm:cxn modelId="{6F8B44A3-CE79-F845-AF8E-579E6457A676}" type="presParOf" srcId="{D3DD6023-7273-604F-9AC0-E83B91C02A86}" destId="{60CE4FA0-EFB7-9345-B5FB-2FD67B43D07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9350CD6-F475-0247-93D4-C2DF33AF74C5}" type="doc">
      <dgm:prSet loTypeId="urn:microsoft.com/office/officeart/2005/8/layout/hProcess11" loCatId="" qsTypeId="urn:microsoft.com/office/officeart/2005/8/quickstyle/simple4" qsCatId="simple" csTypeId="urn:microsoft.com/office/officeart/2005/8/colors/accent1_2" csCatId="accent1"/>
      <dgm:spPr/>
      <dgm:t>
        <a:bodyPr/>
        <a:lstStyle/>
        <a:p>
          <a:endParaRPr lang="en-US"/>
        </a:p>
      </dgm:t>
    </dgm:pt>
    <dgm:pt modelId="{7FEED449-EE55-274C-BE7A-B555827ECC76}">
      <dgm:prSet/>
      <dgm:spPr/>
      <dgm:t>
        <a:bodyPr/>
        <a:lstStyle/>
        <a:p>
          <a:pPr rtl="0"/>
          <a:r>
            <a:rPr lang="en-US" smtClean="0"/>
            <a:t>Data</a:t>
          </a:r>
          <a:endParaRPr lang="en-US"/>
        </a:p>
      </dgm:t>
    </dgm:pt>
    <dgm:pt modelId="{0FEF2609-EC3E-8748-AB5B-D4AB7B18032F}" type="parTrans" cxnId="{6AA15DC3-74E7-BC43-A197-78C2A15F521C}">
      <dgm:prSet/>
      <dgm:spPr/>
      <dgm:t>
        <a:bodyPr/>
        <a:lstStyle/>
        <a:p>
          <a:endParaRPr lang="en-US"/>
        </a:p>
      </dgm:t>
    </dgm:pt>
    <dgm:pt modelId="{60126566-E190-CB4D-981F-96DA70693515}" type="sibTrans" cxnId="{6AA15DC3-74E7-BC43-A197-78C2A15F521C}">
      <dgm:prSet/>
      <dgm:spPr/>
      <dgm:t>
        <a:bodyPr/>
        <a:lstStyle/>
        <a:p>
          <a:endParaRPr lang="en-US"/>
        </a:p>
      </dgm:t>
    </dgm:pt>
    <dgm:pt modelId="{E265E171-0B45-C745-B9F4-477155A3C155}">
      <dgm:prSet/>
      <dgm:spPr/>
      <dgm:t>
        <a:bodyPr/>
        <a:lstStyle/>
        <a:p>
          <a:pPr rtl="0"/>
          <a:r>
            <a:rPr lang="en-US" smtClean="0"/>
            <a:t>Information</a:t>
          </a:r>
          <a:endParaRPr lang="en-US"/>
        </a:p>
      </dgm:t>
    </dgm:pt>
    <dgm:pt modelId="{FFC8BF29-562A-9044-8D89-62E6E1704D11}" type="parTrans" cxnId="{0B030666-1C21-7046-9424-16791881EB6E}">
      <dgm:prSet/>
      <dgm:spPr/>
      <dgm:t>
        <a:bodyPr/>
        <a:lstStyle/>
        <a:p>
          <a:endParaRPr lang="en-US"/>
        </a:p>
      </dgm:t>
    </dgm:pt>
    <dgm:pt modelId="{3E5DE81D-8BE4-3E4A-A730-3524481F30BE}" type="sibTrans" cxnId="{0B030666-1C21-7046-9424-16791881EB6E}">
      <dgm:prSet/>
      <dgm:spPr/>
      <dgm:t>
        <a:bodyPr/>
        <a:lstStyle/>
        <a:p>
          <a:endParaRPr lang="en-US"/>
        </a:p>
      </dgm:t>
    </dgm:pt>
    <dgm:pt modelId="{F7A0F607-F581-BC4E-9AF6-90D9A154C2D7}">
      <dgm:prSet/>
      <dgm:spPr/>
      <dgm:t>
        <a:bodyPr/>
        <a:lstStyle/>
        <a:p>
          <a:pPr rtl="0"/>
          <a:r>
            <a:rPr lang="en-US" smtClean="0"/>
            <a:t>Knowledge </a:t>
          </a:r>
          <a:endParaRPr lang="en-US"/>
        </a:p>
      </dgm:t>
    </dgm:pt>
    <dgm:pt modelId="{071FFED1-31BF-F24E-884F-C3D2927E58EC}" type="parTrans" cxnId="{D12E5577-4435-6142-9A09-411FF9396341}">
      <dgm:prSet/>
      <dgm:spPr/>
      <dgm:t>
        <a:bodyPr/>
        <a:lstStyle/>
        <a:p>
          <a:endParaRPr lang="en-US"/>
        </a:p>
      </dgm:t>
    </dgm:pt>
    <dgm:pt modelId="{DF016233-FFF7-5548-AAB7-F90E4662D3DA}" type="sibTrans" cxnId="{D12E5577-4435-6142-9A09-411FF9396341}">
      <dgm:prSet/>
      <dgm:spPr/>
      <dgm:t>
        <a:bodyPr/>
        <a:lstStyle/>
        <a:p>
          <a:endParaRPr lang="en-US"/>
        </a:p>
      </dgm:t>
    </dgm:pt>
    <dgm:pt modelId="{AC771BBE-B354-A44E-B5D2-5D8BA6540B28}">
      <dgm:prSet/>
      <dgm:spPr/>
      <dgm:t>
        <a:bodyPr/>
        <a:lstStyle/>
        <a:p>
          <a:pPr rtl="0"/>
          <a:r>
            <a:rPr lang="en-US" smtClean="0"/>
            <a:t>Action</a:t>
          </a:r>
          <a:endParaRPr lang="en-US"/>
        </a:p>
      </dgm:t>
    </dgm:pt>
    <dgm:pt modelId="{39A92E5F-902E-7A47-8749-85CCF7F34936}" type="parTrans" cxnId="{766A1504-CF59-1647-990F-E24347A55BE0}">
      <dgm:prSet/>
      <dgm:spPr/>
      <dgm:t>
        <a:bodyPr/>
        <a:lstStyle/>
        <a:p>
          <a:endParaRPr lang="en-US"/>
        </a:p>
      </dgm:t>
    </dgm:pt>
    <dgm:pt modelId="{CDB1B3CE-C488-D449-8B34-7A8487FFEF6E}" type="sibTrans" cxnId="{766A1504-CF59-1647-990F-E24347A55BE0}">
      <dgm:prSet/>
      <dgm:spPr/>
      <dgm:t>
        <a:bodyPr/>
        <a:lstStyle/>
        <a:p>
          <a:endParaRPr lang="en-US"/>
        </a:p>
      </dgm:t>
    </dgm:pt>
    <dgm:pt modelId="{5DCD578E-8844-BA4A-A8BF-FE938AC0A7D3}" type="pres">
      <dgm:prSet presAssocID="{09350CD6-F475-0247-93D4-C2DF33AF74C5}" presName="Name0" presStyleCnt="0">
        <dgm:presLayoutVars>
          <dgm:dir/>
          <dgm:resizeHandles val="exact"/>
        </dgm:presLayoutVars>
      </dgm:prSet>
      <dgm:spPr/>
      <dgm:t>
        <a:bodyPr/>
        <a:lstStyle/>
        <a:p>
          <a:endParaRPr lang="en-US"/>
        </a:p>
      </dgm:t>
    </dgm:pt>
    <dgm:pt modelId="{CE489F1B-1A1A-7140-B7EA-52239C41D993}" type="pres">
      <dgm:prSet presAssocID="{09350CD6-F475-0247-93D4-C2DF33AF74C5}" presName="arrow" presStyleLbl="bgShp" presStyleIdx="0" presStyleCnt="1"/>
      <dgm:spPr/>
    </dgm:pt>
    <dgm:pt modelId="{43D5F16D-9001-C046-BDEA-7D625FEB4849}" type="pres">
      <dgm:prSet presAssocID="{09350CD6-F475-0247-93D4-C2DF33AF74C5}" presName="points" presStyleCnt="0"/>
      <dgm:spPr/>
    </dgm:pt>
    <dgm:pt modelId="{66EFB7F8-EEB8-EC46-9CC3-7202DE07075B}" type="pres">
      <dgm:prSet presAssocID="{7FEED449-EE55-274C-BE7A-B555827ECC76}" presName="compositeA" presStyleCnt="0"/>
      <dgm:spPr/>
    </dgm:pt>
    <dgm:pt modelId="{61718564-0A9D-5C4F-B64A-4BD18FFF8A7E}" type="pres">
      <dgm:prSet presAssocID="{7FEED449-EE55-274C-BE7A-B555827ECC76}" presName="textA" presStyleLbl="revTx" presStyleIdx="0" presStyleCnt="4">
        <dgm:presLayoutVars>
          <dgm:bulletEnabled val="1"/>
        </dgm:presLayoutVars>
      </dgm:prSet>
      <dgm:spPr/>
      <dgm:t>
        <a:bodyPr/>
        <a:lstStyle/>
        <a:p>
          <a:endParaRPr lang="en-US"/>
        </a:p>
      </dgm:t>
    </dgm:pt>
    <dgm:pt modelId="{6E0BA0E0-D1A2-4A45-A68F-F6DB5F4416AE}" type="pres">
      <dgm:prSet presAssocID="{7FEED449-EE55-274C-BE7A-B555827ECC76}" presName="circleA" presStyleLbl="node1" presStyleIdx="0" presStyleCnt="4"/>
      <dgm:spPr/>
    </dgm:pt>
    <dgm:pt modelId="{8F980FE6-1C61-EB4C-9E1A-0BDA7D907117}" type="pres">
      <dgm:prSet presAssocID="{7FEED449-EE55-274C-BE7A-B555827ECC76}" presName="spaceA" presStyleCnt="0"/>
      <dgm:spPr/>
    </dgm:pt>
    <dgm:pt modelId="{D02F81F6-F596-7448-A707-9FA7C9AFFE1B}" type="pres">
      <dgm:prSet presAssocID="{60126566-E190-CB4D-981F-96DA70693515}" presName="space" presStyleCnt="0"/>
      <dgm:spPr/>
    </dgm:pt>
    <dgm:pt modelId="{201ACA35-DC0A-2E4A-9726-CF408228FED8}" type="pres">
      <dgm:prSet presAssocID="{E265E171-0B45-C745-B9F4-477155A3C155}" presName="compositeB" presStyleCnt="0"/>
      <dgm:spPr/>
    </dgm:pt>
    <dgm:pt modelId="{2DEAC248-64F4-8E46-ACF3-8FAC6C1AB23D}" type="pres">
      <dgm:prSet presAssocID="{E265E171-0B45-C745-B9F4-477155A3C155}" presName="textB" presStyleLbl="revTx" presStyleIdx="1" presStyleCnt="4">
        <dgm:presLayoutVars>
          <dgm:bulletEnabled val="1"/>
        </dgm:presLayoutVars>
      </dgm:prSet>
      <dgm:spPr/>
      <dgm:t>
        <a:bodyPr/>
        <a:lstStyle/>
        <a:p>
          <a:endParaRPr lang="en-US"/>
        </a:p>
      </dgm:t>
    </dgm:pt>
    <dgm:pt modelId="{EBFCDADA-9E02-FA45-9AC1-C8FCF6749283}" type="pres">
      <dgm:prSet presAssocID="{E265E171-0B45-C745-B9F4-477155A3C155}" presName="circleB" presStyleLbl="node1" presStyleIdx="1" presStyleCnt="4"/>
      <dgm:spPr/>
    </dgm:pt>
    <dgm:pt modelId="{1A4B7B24-07FE-1E41-BEEE-E53C5AA8DD4E}" type="pres">
      <dgm:prSet presAssocID="{E265E171-0B45-C745-B9F4-477155A3C155}" presName="spaceB" presStyleCnt="0"/>
      <dgm:spPr/>
    </dgm:pt>
    <dgm:pt modelId="{D0C978D3-09D7-D44F-86F9-25B391C17102}" type="pres">
      <dgm:prSet presAssocID="{3E5DE81D-8BE4-3E4A-A730-3524481F30BE}" presName="space" presStyleCnt="0"/>
      <dgm:spPr/>
    </dgm:pt>
    <dgm:pt modelId="{ABF68933-50B1-144B-B1CF-8D78D3E1707C}" type="pres">
      <dgm:prSet presAssocID="{F7A0F607-F581-BC4E-9AF6-90D9A154C2D7}" presName="compositeA" presStyleCnt="0"/>
      <dgm:spPr/>
    </dgm:pt>
    <dgm:pt modelId="{B23A4DD4-A189-2B4A-BC5C-3A96CAD1C763}" type="pres">
      <dgm:prSet presAssocID="{F7A0F607-F581-BC4E-9AF6-90D9A154C2D7}" presName="textA" presStyleLbl="revTx" presStyleIdx="2" presStyleCnt="4">
        <dgm:presLayoutVars>
          <dgm:bulletEnabled val="1"/>
        </dgm:presLayoutVars>
      </dgm:prSet>
      <dgm:spPr/>
      <dgm:t>
        <a:bodyPr/>
        <a:lstStyle/>
        <a:p>
          <a:endParaRPr lang="en-US"/>
        </a:p>
      </dgm:t>
    </dgm:pt>
    <dgm:pt modelId="{9B90B3B2-4C66-D345-AA51-3598E26625B0}" type="pres">
      <dgm:prSet presAssocID="{F7A0F607-F581-BC4E-9AF6-90D9A154C2D7}" presName="circleA" presStyleLbl="node1" presStyleIdx="2" presStyleCnt="4"/>
      <dgm:spPr/>
    </dgm:pt>
    <dgm:pt modelId="{FF5ACFD0-63CA-4D42-8CBF-79156CD0E13C}" type="pres">
      <dgm:prSet presAssocID="{F7A0F607-F581-BC4E-9AF6-90D9A154C2D7}" presName="spaceA" presStyleCnt="0"/>
      <dgm:spPr/>
    </dgm:pt>
    <dgm:pt modelId="{9C451888-8692-DC4C-A9E0-BCFD6547A689}" type="pres">
      <dgm:prSet presAssocID="{DF016233-FFF7-5548-AAB7-F90E4662D3DA}" presName="space" presStyleCnt="0"/>
      <dgm:spPr/>
    </dgm:pt>
    <dgm:pt modelId="{B30FEF23-0843-7A4C-8D41-50F1E48A932A}" type="pres">
      <dgm:prSet presAssocID="{AC771BBE-B354-A44E-B5D2-5D8BA6540B28}" presName="compositeB" presStyleCnt="0"/>
      <dgm:spPr/>
    </dgm:pt>
    <dgm:pt modelId="{A630EE4D-95C9-214A-9227-16BD2932F749}" type="pres">
      <dgm:prSet presAssocID="{AC771BBE-B354-A44E-B5D2-5D8BA6540B28}" presName="textB" presStyleLbl="revTx" presStyleIdx="3" presStyleCnt="4">
        <dgm:presLayoutVars>
          <dgm:bulletEnabled val="1"/>
        </dgm:presLayoutVars>
      </dgm:prSet>
      <dgm:spPr/>
      <dgm:t>
        <a:bodyPr/>
        <a:lstStyle/>
        <a:p>
          <a:endParaRPr lang="en-US"/>
        </a:p>
      </dgm:t>
    </dgm:pt>
    <dgm:pt modelId="{AD45A528-C8CC-A14D-B5EE-FE3119C0CB10}" type="pres">
      <dgm:prSet presAssocID="{AC771BBE-B354-A44E-B5D2-5D8BA6540B28}" presName="circleB" presStyleLbl="node1" presStyleIdx="3" presStyleCnt="4"/>
      <dgm:spPr/>
    </dgm:pt>
    <dgm:pt modelId="{205AD08C-51AA-6D44-A978-E6F2BAD4B41C}" type="pres">
      <dgm:prSet presAssocID="{AC771BBE-B354-A44E-B5D2-5D8BA6540B28}" presName="spaceB" presStyleCnt="0"/>
      <dgm:spPr/>
    </dgm:pt>
  </dgm:ptLst>
  <dgm:cxnLst>
    <dgm:cxn modelId="{766A1504-CF59-1647-990F-E24347A55BE0}" srcId="{09350CD6-F475-0247-93D4-C2DF33AF74C5}" destId="{AC771BBE-B354-A44E-B5D2-5D8BA6540B28}" srcOrd="3" destOrd="0" parTransId="{39A92E5F-902E-7A47-8749-85CCF7F34936}" sibTransId="{CDB1B3CE-C488-D449-8B34-7A8487FFEF6E}"/>
    <dgm:cxn modelId="{85B6A495-6FE4-4C43-A0A3-C0340EEC73AD}" type="presOf" srcId="{09350CD6-F475-0247-93D4-C2DF33AF74C5}" destId="{5DCD578E-8844-BA4A-A8BF-FE938AC0A7D3}" srcOrd="0" destOrd="0" presId="urn:microsoft.com/office/officeart/2005/8/layout/hProcess11"/>
    <dgm:cxn modelId="{CB643D94-467F-EA4F-83E3-765476120847}" type="presOf" srcId="{E265E171-0B45-C745-B9F4-477155A3C155}" destId="{2DEAC248-64F4-8E46-ACF3-8FAC6C1AB23D}" srcOrd="0" destOrd="0" presId="urn:microsoft.com/office/officeart/2005/8/layout/hProcess11"/>
    <dgm:cxn modelId="{D12E5577-4435-6142-9A09-411FF9396341}" srcId="{09350CD6-F475-0247-93D4-C2DF33AF74C5}" destId="{F7A0F607-F581-BC4E-9AF6-90D9A154C2D7}" srcOrd="2" destOrd="0" parTransId="{071FFED1-31BF-F24E-884F-C3D2927E58EC}" sibTransId="{DF016233-FFF7-5548-AAB7-F90E4662D3DA}"/>
    <dgm:cxn modelId="{0B030666-1C21-7046-9424-16791881EB6E}" srcId="{09350CD6-F475-0247-93D4-C2DF33AF74C5}" destId="{E265E171-0B45-C745-B9F4-477155A3C155}" srcOrd="1" destOrd="0" parTransId="{FFC8BF29-562A-9044-8D89-62E6E1704D11}" sibTransId="{3E5DE81D-8BE4-3E4A-A730-3524481F30BE}"/>
    <dgm:cxn modelId="{4670E548-1AC2-594D-9698-8FEDCCFD7BE6}" type="presOf" srcId="{AC771BBE-B354-A44E-B5D2-5D8BA6540B28}" destId="{A630EE4D-95C9-214A-9227-16BD2932F749}" srcOrd="0" destOrd="0" presId="urn:microsoft.com/office/officeart/2005/8/layout/hProcess11"/>
    <dgm:cxn modelId="{A284C7C5-6A5D-1847-8663-2EF13400F9CB}" type="presOf" srcId="{7FEED449-EE55-274C-BE7A-B555827ECC76}" destId="{61718564-0A9D-5C4F-B64A-4BD18FFF8A7E}" srcOrd="0" destOrd="0" presId="urn:microsoft.com/office/officeart/2005/8/layout/hProcess11"/>
    <dgm:cxn modelId="{6AA15DC3-74E7-BC43-A197-78C2A15F521C}" srcId="{09350CD6-F475-0247-93D4-C2DF33AF74C5}" destId="{7FEED449-EE55-274C-BE7A-B555827ECC76}" srcOrd="0" destOrd="0" parTransId="{0FEF2609-EC3E-8748-AB5B-D4AB7B18032F}" sibTransId="{60126566-E190-CB4D-981F-96DA70693515}"/>
    <dgm:cxn modelId="{1E78EA05-7F82-0646-8BBF-DA99D30B4160}" type="presOf" srcId="{F7A0F607-F581-BC4E-9AF6-90D9A154C2D7}" destId="{B23A4DD4-A189-2B4A-BC5C-3A96CAD1C763}" srcOrd="0" destOrd="0" presId="urn:microsoft.com/office/officeart/2005/8/layout/hProcess11"/>
    <dgm:cxn modelId="{2944A4B4-B893-534F-80ED-D7C0B8180954}" type="presParOf" srcId="{5DCD578E-8844-BA4A-A8BF-FE938AC0A7D3}" destId="{CE489F1B-1A1A-7140-B7EA-52239C41D993}" srcOrd="0" destOrd="0" presId="urn:microsoft.com/office/officeart/2005/8/layout/hProcess11"/>
    <dgm:cxn modelId="{C67F9FE8-A885-7C4B-BE08-DC4654C8A5CD}" type="presParOf" srcId="{5DCD578E-8844-BA4A-A8BF-FE938AC0A7D3}" destId="{43D5F16D-9001-C046-BDEA-7D625FEB4849}" srcOrd="1" destOrd="0" presId="urn:microsoft.com/office/officeart/2005/8/layout/hProcess11"/>
    <dgm:cxn modelId="{022A368E-ECA9-394E-B0C9-33DDF43E4F08}" type="presParOf" srcId="{43D5F16D-9001-C046-BDEA-7D625FEB4849}" destId="{66EFB7F8-EEB8-EC46-9CC3-7202DE07075B}" srcOrd="0" destOrd="0" presId="urn:microsoft.com/office/officeart/2005/8/layout/hProcess11"/>
    <dgm:cxn modelId="{26B2E4AE-3128-9248-B2CD-9FC8AC5E9FA9}" type="presParOf" srcId="{66EFB7F8-EEB8-EC46-9CC3-7202DE07075B}" destId="{61718564-0A9D-5C4F-B64A-4BD18FFF8A7E}" srcOrd="0" destOrd="0" presId="urn:microsoft.com/office/officeart/2005/8/layout/hProcess11"/>
    <dgm:cxn modelId="{92F8CF78-C15A-AC4D-9F67-6BBA74E3C288}" type="presParOf" srcId="{66EFB7F8-EEB8-EC46-9CC3-7202DE07075B}" destId="{6E0BA0E0-D1A2-4A45-A68F-F6DB5F4416AE}" srcOrd="1" destOrd="0" presId="urn:microsoft.com/office/officeart/2005/8/layout/hProcess11"/>
    <dgm:cxn modelId="{3CF85108-27BA-054C-B059-825E8B283432}" type="presParOf" srcId="{66EFB7F8-EEB8-EC46-9CC3-7202DE07075B}" destId="{8F980FE6-1C61-EB4C-9E1A-0BDA7D907117}" srcOrd="2" destOrd="0" presId="urn:microsoft.com/office/officeart/2005/8/layout/hProcess11"/>
    <dgm:cxn modelId="{5615C080-EFAC-084A-B474-E4BCF7EF1BE7}" type="presParOf" srcId="{43D5F16D-9001-C046-BDEA-7D625FEB4849}" destId="{D02F81F6-F596-7448-A707-9FA7C9AFFE1B}" srcOrd="1" destOrd="0" presId="urn:microsoft.com/office/officeart/2005/8/layout/hProcess11"/>
    <dgm:cxn modelId="{8EEE5E07-8499-654F-9A6C-8E33117C745E}" type="presParOf" srcId="{43D5F16D-9001-C046-BDEA-7D625FEB4849}" destId="{201ACA35-DC0A-2E4A-9726-CF408228FED8}" srcOrd="2" destOrd="0" presId="urn:microsoft.com/office/officeart/2005/8/layout/hProcess11"/>
    <dgm:cxn modelId="{4632DBBD-42BE-F448-B476-52CD17074BF8}" type="presParOf" srcId="{201ACA35-DC0A-2E4A-9726-CF408228FED8}" destId="{2DEAC248-64F4-8E46-ACF3-8FAC6C1AB23D}" srcOrd="0" destOrd="0" presId="urn:microsoft.com/office/officeart/2005/8/layout/hProcess11"/>
    <dgm:cxn modelId="{159E0414-ED79-0B43-A477-84BF23EF3705}" type="presParOf" srcId="{201ACA35-DC0A-2E4A-9726-CF408228FED8}" destId="{EBFCDADA-9E02-FA45-9AC1-C8FCF6749283}" srcOrd="1" destOrd="0" presId="urn:microsoft.com/office/officeart/2005/8/layout/hProcess11"/>
    <dgm:cxn modelId="{610A2002-13F2-B14E-8AFC-3BB27E6676B8}" type="presParOf" srcId="{201ACA35-DC0A-2E4A-9726-CF408228FED8}" destId="{1A4B7B24-07FE-1E41-BEEE-E53C5AA8DD4E}" srcOrd="2" destOrd="0" presId="urn:microsoft.com/office/officeart/2005/8/layout/hProcess11"/>
    <dgm:cxn modelId="{D22AAB51-BFB1-144F-9E3A-596DBBF741F8}" type="presParOf" srcId="{43D5F16D-9001-C046-BDEA-7D625FEB4849}" destId="{D0C978D3-09D7-D44F-86F9-25B391C17102}" srcOrd="3" destOrd="0" presId="urn:microsoft.com/office/officeart/2005/8/layout/hProcess11"/>
    <dgm:cxn modelId="{3060B066-2B77-6641-A570-C0CC1BDB3CB3}" type="presParOf" srcId="{43D5F16D-9001-C046-BDEA-7D625FEB4849}" destId="{ABF68933-50B1-144B-B1CF-8D78D3E1707C}" srcOrd="4" destOrd="0" presId="urn:microsoft.com/office/officeart/2005/8/layout/hProcess11"/>
    <dgm:cxn modelId="{643FE3D9-539B-E944-9C19-44E0F4A17026}" type="presParOf" srcId="{ABF68933-50B1-144B-B1CF-8D78D3E1707C}" destId="{B23A4DD4-A189-2B4A-BC5C-3A96CAD1C763}" srcOrd="0" destOrd="0" presId="urn:microsoft.com/office/officeart/2005/8/layout/hProcess11"/>
    <dgm:cxn modelId="{BE212C77-59E4-AB4C-AB39-B472378542E0}" type="presParOf" srcId="{ABF68933-50B1-144B-B1CF-8D78D3E1707C}" destId="{9B90B3B2-4C66-D345-AA51-3598E26625B0}" srcOrd="1" destOrd="0" presId="urn:microsoft.com/office/officeart/2005/8/layout/hProcess11"/>
    <dgm:cxn modelId="{496E2AA6-9835-5448-913A-43779FE9D645}" type="presParOf" srcId="{ABF68933-50B1-144B-B1CF-8D78D3E1707C}" destId="{FF5ACFD0-63CA-4D42-8CBF-79156CD0E13C}" srcOrd="2" destOrd="0" presId="urn:microsoft.com/office/officeart/2005/8/layout/hProcess11"/>
    <dgm:cxn modelId="{9F2FAAF0-8215-144F-93FF-B8FDB7EC61C5}" type="presParOf" srcId="{43D5F16D-9001-C046-BDEA-7D625FEB4849}" destId="{9C451888-8692-DC4C-A9E0-BCFD6547A689}" srcOrd="5" destOrd="0" presId="urn:microsoft.com/office/officeart/2005/8/layout/hProcess11"/>
    <dgm:cxn modelId="{C271D298-F76F-5F40-8AD1-3B4F49E73DB1}" type="presParOf" srcId="{43D5F16D-9001-C046-BDEA-7D625FEB4849}" destId="{B30FEF23-0843-7A4C-8D41-50F1E48A932A}" srcOrd="6" destOrd="0" presId="urn:microsoft.com/office/officeart/2005/8/layout/hProcess11"/>
    <dgm:cxn modelId="{9AE96A41-1B33-154D-89B0-920F8F5113FC}" type="presParOf" srcId="{B30FEF23-0843-7A4C-8D41-50F1E48A932A}" destId="{A630EE4D-95C9-214A-9227-16BD2932F749}" srcOrd="0" destOrd="0" presId="urn:microsoft.com/office/officeart/2005/8/layout/hProcess11"/>
    <dgm:cxn modelId="{16F9EBEB-20E9-3B43-A665-F4A864BD0BE9}" type="presParOf" srcId="{B30FEF23-0843-7A4C-8D41-50F1E48A932A}" destId="{AD45A528-C8CC-A14D-B5EE-FE3119C0CB10}" srcOrd="1" destOrd="0" presId="urn:microsoft.com/office/officeart/2005/8/layout/hProcess11"/>
    <dgm:cxn modelId="{6EE73F4D-1180-DE45-B9B2-1B1035F0FE8C}" type="presParOf" srcId="{B30FEF23-0843-7A4C-8D41-50F1E48A932A}" destId="{205AD08C-51AA-6D44-A978-E6F2BAD4B41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AEDFA8C-D1E3-3A4C-92C7-2660A65F53F8}" type="doc">
      <dgm:prSet loTypeId="urn:microsoft.com/office/officeart/2008/layout/VerticalAccentList" loCatId="" qsTypeId="urn:microsoft.com/office/officeart/2005/8/quickstyle/simple4" qsCatId="simple" csTypeId="urn:microsoft.com/office/officeart/2005/8/colors/accent1_2" csCatId="accent1"/>
      <dgm:spPr/>
      <dgm:t>
        <a:bodyPr/>
        <a:lstStyle/>
        <a:p>
          <a:endParaRPr lang="en-US"/>
        </a:p>
      </dgm:t>
    </dgm:pt>
    <dgm:pt modelId="{206DD6B7-2A9F-B141-9A06-2492A87CD56A}">
      <dgm:prSet/>
      <dgm:spPr/>
      <dgm:t>
        <a:bodyPr/>
        <a:lstStyle/>
        <a:p>
          <a:pPr rtl="0"/>
          <a:r>
            <a:rPr lang="en-US" smtClean="0"/>
            <a:t>Kentucky among poorest and least healthy states.</a:t>
          </a:r>
          <a:endParaRPr lang="en-US"/>
        </a:p>
      </dgm:t>
    </dgm:pt>
    <dgm:pt modelId="{5D71BDA2-A6FB-C746-B349-138E4D44CE17}" type="parTrans" cxnId="{57EE306F-CEFB-0248-8FBD-E9C7FD012E67}">
      <dgm:prSet/>
      <dgm:spPr/>
      <dgm:t>
        <a:bodyPr/>
        <a:lstStyle/>
        <a:p>
          <a:endParaRPr lang="en-US"/>
        </a:p>
      </dgm:t>
    </dgm:pt>
    <dgm:pt modelId="{1D7AD656-BB9D-B04B-BF7E-5E72F700E7FF}" type="sibTrans" cxnId="{57EE306F-CEFB-0248-8FBD-E9C7FD012E67}">
      <dgm:prSet/>
      <dgm:spPr/>
      <dgm:t>
        <a:bodyPr/>
        <a:lstStyle/>
        <a:p>
          <a:endParaRPr lang="en-US"/>
        </a:p>
      </dgm:t>
    </dgm:pt>
    <dgm:pt modelId="{21CD9A47-C9CC-5B42-B4D0-6A89C6752BAE}">
      <dgm:prSet/>
      <dgm:spPr/>
      <dgm:t>
        <a:bodyPr/>
        <a:lstStyle/>
        <a:p>
          <a:pPr rtl="0"/>
          <a:r>
            <a:rPr lang="en-US" smtClean="0"/>
            <a:t>Participating health centers served 443,482 patients last year.</a:t>
          </a:r>
          <a:endParaRPr lang="en-US"/>
        </a:p>
      </dgm:t>
    </dgm:pt>
    <dgm:pt modelId="{9F685BDE-A3EF-5942-9559-C9F0CFEC0FED}" type="parTrans" cxnId="{E19CAD4F-4183-3742-984E-17923C61B3E3}">
      <dgm:prSet/>
      <dgm:spPr/>
      <dgm:t>
        <a:bodyPr/>
        <a:lstStyle/>
        <a:p>
          <a:endParaRPr lang="en-US"/>
        </a:p>
      </dgm:t>
    </dgm:pt>
    <dgm:pt modelId="{3A3EDB9F-30BD-194D-88BE-4EA88E81F510}" type="sibTrans" cxnId="{E19CAD4F-4183-3742-984E-17923C61B3E3}">
      <dgm:prSet/>
      <dgm:spPr/>
      <dgm:t>
        <a:bodyPr/>
        <a:lstStyle/>
        <a:p>
          <a:endParaRPr lang="en-US"/>
        </a:p>
      </dgm:t>
    </dgm:pt>
    <dgm:pt modelId="{A9795D40-C282-4743-8418-519086696570}">
      <dgm:prSet/>
      <dgm:spPr/>
      <dgm:t>
        <a:bodyPr/>
        <a:lstStyle/>
        <a:p>
          <a:pPr rtl="0"/>
          <a:r>
            <a:rPr lang="en-US" smtClean="0"/>
            <a:t>Majority of patients White (84%) and female (62%). </a:t>
          </a:r>
          <a:endParaRPr lang="en-US"/>
        </a:p>
      </dgm:t>
    </dgm:pt>
    <dgm:pt modelId="{6BC18B69-AD3F-E84D-BBD5-30C8717C860F}" type="parTrans" cxnId="{C2A19BD6-A24E-B84C-ACA0-990CEC793C33}">
      <dgm:prSet/>
      <dgm:spPr/>
      <dgm:t>
        <a:bodyPr/>
        <a:lstStyle/>
        <a:p>
          <a:endParaRPr lang="en-US"/>
        </a:p>
      </dgm:t>
    </dgm:pt>
    <dgm:pt modelId="{E340EB0C-8609-BF43-BC42-698DDE0EB428}" type="sibTrans" cxnId="{C2A19BD6-A24E-B84C-ACA0-990CEC793C33}">
      <dgm:prSet/>
      <dgm:spPr/>
      <dgm:t>
        <a:bodyPr/>
        <a:lstStyle/>
        <a:p>
          <a:endParaRPr lang="en-US"/>
        </a:p>
      </dgm:t>
    </dgm:pt>
    <dgm:pt modelId="{7249C842-E5DD-4641-8A34-9E415FD2D176}">
      <dgm:prSet/>
      <dgm:spPr/>
      <dgm:t>
        <a:bodyPr/>
        <a:lstStyle/>
        <a:p>
          <a:pPr rtl="0"/>
          <a:r>
            <a:rPr lang="en-US" smtClean="0"/>
            <a:t>More than 82% of patients are at or below 200% of the federal poverty level.</a:t>
          </a:r>
          <a:endParaRPr lang="en-US"/>
        </a:p>
      </dgm:t>
    </dgm:pt>
    <dgm:pt modelId="{BFA4B827-829A-A64D-8829-367103DF1890}" type="parTrans" cxnId="{318F4CF1-383E-FF43-926E-A3C84D051C53}">
      <dgm:prSet/>
      <dgm:spPr/>
      <dgm:t>
        <a:bodyPr/>
        <a:lstStyle/>
        <a:p>
          <a:endParaRPr lang="en-US"/>
        </a:p>
      </dgm:t>
    </dgm:pt>
    <dgm:pt modelId="{777B0C28-F04F-1043-BCB7-57E9D3934064}" type="sibTrans" cxnId="{318F4CF1-383E-FF43-926E-A3C84D051C53}">
      <dgm:prSet/>
      <dgm:spPr/>
      <dgm:t>
        <a:bodyPr/>
        <a:lstStyle/>
        <a:p>
          <a:endParaRPr lang="en-US"/>
        </a:p>
      </dgm:t>
    </dgm:pt>
    <dgm:pt modelId="{406CE902-6FC0-1E46-B33C-223B220EA5B0}">
      <dgm:prSet/>
      <dgm:spPr/>
      <dgm:t>
        <a:bodyPr/>
        <a:lstStyle/>
        <a:p>
          <a:pPr rtl="0"/>
          <a:r>
            <a:rPr lang="en-US" smtClean="0"/>
            <a:t>According to 2011 UDS data, 37.9% of patients uninsured, 30.5% covered by Medicaid and CHIP, and 10.5% participate in Medicare program.</a:t>
          </a:r>
          <a:endParaRPr lang="en-US"/>
        </a:p>
      </dgm:t>
    </dgm:pt>
    <dgm:pt modelId="{377E7021-11CD-9648-89FD-3C7A669F2229}" type="parTrans" cxnId="{B430A86B-1C84-AC4F-A993-D543917343DC}">
      <dgm:prSet/>
      <dgm:spPr/>
      <dgm:t>
        <a:bodyPr/>
        <a:lstStyle/>
        <a:p>
          <a:endParaRPr lang="en-US"/>
        </a:p>
      </dgm:t>
    </dgm:pt>
    <dgm:pt modelId="{C3A23C52-D339-9541-9E97-E7D16196E877}" type="sibTrans" cxnId="{B430A86B-1C84-AC4F-A993-D543917343DC}">
      <dgm:prSet/>
      <dgm:spPr/>
      <dgm:t>
        <a:bodyPr/>
        <a:lstStyle/>
        <a:p>
          <a:endParaRPr lang="en-US"/>
        </a:p>
      </dgm:t>
    </dgm:pt>
    <dgm:pt modelId="{758A4F67-F45F-6345-BADC-905D6FB24818}" type="pres">
      <dgm:prSet presAssocID="{6AEDFA8C-D1E3-3A4C-92C7-2660A65F53F8}" presName="Name0" presStyleCnt="0">
        <dgm:presLayoutVars>
          <dgm:chMax/>
          <dgm:chPref/>
          <dgm:dir/>
        </dgm:presLayoutVars>
      </dgm:prSet>
      <dgm:spPr/>
      <dgm:t>
        <a:bodyPr/>
        <a:lstStyle/>
        <a:p>
          <a:endParaRPr lang="en-US"/>
        </a:p>
      </dgm:t>
    </dgm:pt>
    <dgm:pt modelId="{C06164CB-1340-FE43-9C23-2C94BC809C56}" type="pres">
      <dgm:prSet presAssocID="{206DD6B7-2A9F-B141-9A06-2492A87CD56A}" presName="parenttextcomposite" presStyleCnt="0"/>
      <dgm:spPr/>
    </dgm:pt>
    <dgm:pt modelId="{729841D1-7481-3A4B-9EC2-282685EF4615}" type="pres">
      <dgm:prSet presAssocID="{206DD6B7-2A9F-B141-9A06-2492A87CD56A}" presName="parenttext" presStyleLbl="revTx" presStyleIdx="0" presStyleCnt="5">
        <dgm:presLayoutVars>
          <dgm:chMax/>
          <dgm:chPref val="2"/>
          <dgm:bulletEnabled val="1"/>
        </dgm:presLayoutVars>
      </dgm:prSet>
      <dgm:spPr/>
      <dgm:t>
        <a:bodyPr/>
        <a:lstStyle/>
        <a:p>
          <a:endParaRPr lang="en-US"/>
        </a:p>
      </dgm:t>
    </dgm:pt>
    <dgm:pt modelId="{8ED473FF-3069-4B4E-8172-90675BA86A27}" type="pres">
      <dgm:prSet presAssocID="{206DD6B7-2A9F-B141-9A06-2492A87CD56A}" presName="parallelogramComposite" presStyleCnt="0"/>
      <dgm:spPr/>
    </dgm:pt>
    <dgm:pt modelId="{D071A8AC-00F3-9744-B4F9-A36371C71E6B}" type="pres">
      <dgm:prSet presAssocID="{206DD6B7-2A9F-B141-9A06-2492A87CD56A}" presName="parallelogram1" presStyleLbl="alignNode1" presStyleIdx="0" presStyleCnt="35"/>
      <dgm:spPr/>
    </dgm:pt>
    <dgm:pt modelId="{BF528ABA-E853-0A48-BAC2-567A77A9870F}" type="pres">
      <dgm:prSet presAssocID="{206DD6B7-2A9F-B141-9A06-2492A87CD56A}" presName="parallelogram2" presStyleLbl="alignNode1" presStyleIdx="1" presStyleCnt="35"/>
      <dgm:spPr/>
    </dgm:pt>
    <dgm:pt modelId="{A0EF83FE-75D7-C146-A5B2-D534EF676D26}" type="pres">
      <dgm:prSet presAssocID="{206DD6B7-2A9F-B141-9A06-2492A87CD56A}" presName="parallelogram3" presStyleLbl="alignNode1" presStyleIdx="2" presStyleCnt="35"/>
      <dgm:spPr/>
    </dgm:pt>
    <dgm:pt modelId="{2A4DB729-C2F6-8948-AA5F-6F0D1AB63497}" type="pres">
      <dgm:prSet presAssocID="{206DD6B7-2A9F-B141-9A06-2492A87CD56A}" presName="parallelogram4" presStyleLbl="alignNode1" presStyleIdx="3" presStyleCnt="35"/>
      <dgm:spPr/>
    </dgm:pt>
    <dgm:pt modelId="{D8E2CF14-4D66-8348-BD5D-61487C889AF1}" type="pres">
      <dgm:prSet presAssocID="{206DD6B7-2A9F-B141-9A06-2492A87CD56A}" presName="parallelogram5" presStyleLbl="alignNode1" presStyleIdx="4" presStyleCnt="35"/>
      <dgm:spPr/>
    </dgm:pt>
    <dgm:pt modelId="{997A2004-3A89-7E41-B418-D65DB5079826}" type="pres">
      <dgm:prSet presAssocID="{206DD6B7-2A9F-B141-9A06-2492A87CD56A}" presName="parallelogram6" presStyleLbl="alignNode1" presStyleIdx="5" presStyleCnt="35"/>
      <dgm:spPr/>
    </dgm:pt>
    <dgm:pt modelId="{1F5C040A-B77C-104B-A8ED-2D3FA89CFA17}" type="pres">
      <dgm:prSet presAssocID="{206DD6B7-2A9F-B141-9A06-2492A87CD56A}" presName="parallelogram7" presStyleLbl="alignNode1" presStyleIdx="6" presStyleCnt="35"/>
      <dgm:spPr/>
    </dgm:pt>
    <dgm:pt modelId="{92B3BB4A-109F-A043-9DA2-87FAA79C1C94}" type="pres">
      <dgm:prSet presAssocID="{1D7AD656-BB9D-B04B-BF7E-5E72F700E7FF}" presName="sibTrans" presStyleCnt="0"/>
      <dgm:spPr/>
    </dgm:pt>
    <dgm:pt modelId="{C60FD4D2-9F04-8B49-A1FE-076A5EE83D57}" type="pres">
      <dgm:prSet presAssocID="{21CD9A47-C9CC-5B42-B4D0-6A89C6752BAE}" presName="parenttextcomposite" presStyleCnt="0"/>
      <dgm:spPr/>
    </dgm:pt>
    <dgm:pt modelId="{0449E6E9-5046-A24C-AF71-75337A32DC9B}" type="pres">
      <dgm:prSet presAssocID="{21CD9A47-C9CC-5B42-B4D0-6A89C6752BAE}" presName="parenttext" presStyleLbl="revTx" presStyleIdx="1" presStyleCnt="5">
        <dgm:presLayoutVars>
          <dgm:chMax/>
          <dgm:chPref val="2"/>
          <dgm:bulletEnabled val="1"/>
        </dgm:presLayoutVars>
      </dgm:prSet>
      <dgm:spPr/>
      <dgm:t>
        <a:bodyPr/>
        <a:lstStyle/>
        <a:p>
          <a:endParaRPr lang="en-US"/>
        </a:p>
      </dgm:t>
    </dgm:pt>
    <dgm:pt modelId="{3902E6FC-2455-B74F-87F8-9C6B2CD02F67}" type="pres">
      <dgm:prSet presAssocID="{21CD9A47-C9CC-5B42-B4D0-6A89C6752BAE}" presName="parallelogramComposite" presStyleCnt="0"/>
      <dgm:spPr/>
    </dgm:pt>
    <dgm:pt modelId="{7C04ABF1-885B-4D48-B23C-315A379CB048}" type="pres">
      <dgm:prSet presAssocID="{21CD9A47-C9CC-5B42-B4D0-6A89C6752BAE}" presName="parallelogram1" presStyleLbl="alignNode1" presStyleIdx="7" presStyleCnt="35"/>
      <dgm:spPr/>
    </dgm:pt>
    <dgm:pt modelId="{94D7C7D1-7D1E-B543-A229-CF8CB3B77D98}" type="pres">
      <dgm:prSet presAssocID="{21CD9A47-C9CC-5B42-B4D0-6A89C6752BAE}" presName="parallelogram2" presStyleLbl="alignNode1" presStyleIdx="8" presStyleCnt="35"/>
      <dgm:spPr/>
    </dgm:pt>
    <dgm:pt modelId="{C301FD35-2349-934C-AF68-71A10C3B2F2C}" type="pres">
      <dgm:prSet presAssocID="{21CD9A47-C9CC-5B42-B4D0-6A89C6752BAE}" presName="parallelogram3" presStyleLbl="alignNode1" presStyleIdx="9" presStyleCnt="35"/>
      <dgm:spPr/>
    </dgm:pt>
    <dgm:pt modelId="{29FE6ABA-03B8-2D49-B6C5-F068131410E8}" type="pres">
      <dgm:prSet presAssocID="{21CD9A47-C9CC-5B42-B4D0-6A89C6752BAE}" presName="parallelogram4" presStyleLbl="alignNode1" presStyleIdx="10" presStyleCnt="35"/>
      <dgm:spPr/>
    </dgm:pt>
    <dgm:pt modelId="{08D17FC0-1437-844B-A290-C47D477DEF57}" type="pres">
      <dgm:prSet presAssocID="{21CD9A47-C9CC-5B42-B4D0-6A89C6752BAE}" presName="parallelogram5" presStyleLbl="alignNode1" presStyleIdx="11" presStyleCnt="35"/>
      <dgm:spPr/>
    </dgm:pt>
    <dgm:pt modelId="{0B0F87FB-9D86-7A40-9A71-DE6F74B7B286}" type="pres">
      <dgm:prSet presAssocID="{21CD9A47-C9CC-5B42-B4D0-6A89C6752BAE}" presName="parallelogram6" presStyleLbl="alignNode1" presStyleIdx="12" presStyleCnt="35"/>
      <dgm:spPr/>
    </dgm:pt>
    <dgm:pt modelId="{8D49E4E8-380F-D141-B1A7-645532320F5B}" type="pres">
      <dgm:prSet presAssocID="{21CD9A47-C9CC-5B42-B4D0-6A89C6752BAE}" presName="parallelogram7" presStyleLbl="alignNode1" presStyleIdx="13" presStyleCnt="35"/>
      <dgm:spPr/>
    </dgm:pt>
    <dgm:pt modelId="{921F1217-CF67-2049-93E1-461D2F225ABF}" type="pres">
      <dgm:prSet presAssocID="{3A3EDB9F-30BD-194D-88BE-4EA88E81F510}" presName="sibTrans" presStyleCnt="0"/>
      <dgm:spPr/>
    </dgm:pt>
    <dgm:pt modelId="{73FD94A1-EA91-2041-83BA-7F96BB6432ED}" type="pres">
      <dgm:prSet presAssocID="{A9795D40-C282-4743-8418-519086696570}" presName="parenttextcomposite" presStyleCnt="0"/>
      <dgm:spPr/>
    </dgm:pt>
    <dgm:pt modelId="{393555DC-0E4E-CD4D-9582-CAE9A9F3AA27}" type="pres">
      <dgm:prSet presAssocID="{A9795D40-C282-4743-8418-519086696570}" presName="parenttext" presStyleLbl="revTx" presStyleIdx="2" presStyleCnt="5">
        <dgm:presLayoutVars>
          <dgm:chMax/>
          <dgm:chPref val="2"/>
          <dgm:bulletEnabled val="1"/>
        </dgm:presLayoutVars>
      </dgm:prSet>
      <dgm:spPr/>
      <dgm:t>
        <a:bodyPr/>
        <a:lstStyle/>
        <a:p>
          <a:endParaRPr lang="en-US"/>
        </a:p>
      </dgm:t>
    </dgm:pt>
    <dgm:pt modelId="{548D1F03-AEC4-6547-AA72-3B26537F18C8}" type="pres">
      <dgm:prSet presAssocID="{A9795D40-C282-4743-8418-519086696570}" presName="parallelogramComposite" presStyleCnt="0"/>
      <dgm:spPr/>
    </dgm:pt>
    <dgm:pt modelId="{FF3A63D9-616F-A94F-8DE1-56E2D54C94DE}" type="pres">
      <dgm:prSet presAssocID="{A9795D40-C282-4743-8418-519086696570}" presName="parallelogram1" presStyleLbl="alignNode1" presStyleIdx="14" presStyleCnt="35"/>
      <dgm:spPr/>
    </dgm:pt>
    <dgm:pt modelId="{3A22136A-F836-7242-92DD-80C5923474CD}" type="pres">
      <dgm:prSet presAssocID="{A9795D40-C282-4743-8418-519086696570}" presName="parallelogram2" presStyleLbl="alignNode1" presStyleIdx="15" presStyleCnt="35"/>
      <dgm:spPr/>
    </dgm:pt>
    <dgm:pt modelId="{73A3CDFB-23EB-824C-810B-6BF5ECA0053B}" type="pres">
      <dgm:prSet presAssocID="{A9795D40-C282-4743-8418-519086696570}" presName="parallelogram3" presStyleLbl="alignNode1" presStyleIdx="16" presStyleCnt="35"/>
      <dgm:spPr/>
    </dgm:pt>
    <dgm:pt modelId="{BFB66F1B-5EBF-A146-98AA-B9732343281B}" type="pres">
      <dgm:prSet presAssocID="{A9795D40-C282-4743-8418-519086696570}" presName="parallelogram4" presStyleLbl="alignNode1" presStyleIdx="17" presStyleCnt="35"/>
      <dgm:spPr/>
    </dgm:pt>
    <dgm:pt modelId="{9E668422-68A1-D042-9307-258AEB541B5E}" type="pres">
      <dgm:prSet presAssocID="{A9795D40-C282-4743-8418-519086696570}" presName="parallelogram5" presStyleLbl="alignNode1" presStyleIdx="18" presStyleCnt="35"/>
      <dgm:spPr/>
    </dgm:pt>
    <dgm:pt modelId="{68FB34C0-F359-EF4F-B9FE-0ED28C98C613}" type="pres">
      <dgm:prSet presAssocID="{A9795D40-C282-4743-8418-519086696570}" presName="parallelogram6" presStyleLbl="alignNode1" presStyleIdx="19" presStyleCnt="35"/>
      <dgm:spPr/>
    </dgm:pt>
    <dgm:pt modelId="{EA971302-185E-C14A-B33D-7FCFAEDED3CF}" type="pres">
      <dgm:prSet presAssocID="{A9795D40-C282-4743-8418-519086696570}" presName="parallelogram7" presStyleLbl="alignNode1" presStyleIdx="20" presStyleCnt="35"/>
      <dgm:spPr/>
    </dgm:pt>
    <dgm:pt modelId="{14787AA0-9F3B-944F-B033-F36FB83F6E50}" type="pres">
      <dgm:prSet presAssocID="{E340EB0C-8609-BF43-BC42-698DDE0EB428}" presName="sibTrans" presStyleCnt="0"/>
      <dgm:spPr/>
    </dgm:pt>
    <dgm:pt modelId="{F02A6BC3-334F-C04A-88AD-CAA75B2615B5}" type="pres">
      <dgm:prSet presAssocID="{7249C842-E5DD-4641-8A34-9E415FD2D176}" presName="parenttextcomposite" presStyleCnt="0"/>
      <dgm:spPr/>
    </dgm:pt>
    <dgm:pt modelId="{4FDA688C-2C3F-4B43-BC78-E15627861420}" type="pres">
      <dgm:prSet presAssocID="{7249C842-E5DD-4641-8A34-9E415FD2D176}" presName="parenttext" presStyleLbl="revTx" presStyleIdx="3" presStyleCnt="5">
        <dgm:presLayoutVars>
          <dgm:chMax/>
          <dgm:chPref val="2"/>
          <dgm:bulletEnabled val="1"/>
        </dgm:presLayoutVars>
      </dgm:prSet>
      <dgm:spPr/>
      <dgm:t>
        <a:bodyPr/>
        <a:lstStyle/>
        <a:p>
          <a:endParaRPr lang="en-US"/>
        </a:p>
      </dgm:t>
    </dgm:pt>
    <dgm:pt modelId="{8368002E-BCCD-DD42-8742-D76F3365A556}" type="pres">
      <dgm:prSet presAssocID="{7249C842-E5DD-4641-8A34-9E415FD2D176}" presName="parallelogramComposite" presStyleCnt="0"/>
      <dgm:spPr/>
    </dgm:pt>
    <dgm:pt modelId="{ECD58C66-462B-8547-A9BB-D5BF5B01CE56}" type="pres">
      <dgm:prSet presAssocID="{7249C842-E5DD-4641-8A34-9E415FD2D176}" presName="parallelogram1" presStyleLbl="alignNode1" presStyleIdx="21" presStyleCnt="35"/>
      <dgm:spPr/>
    </dgm:pt>
    <dgm:pt modelId="{4B8D1FF1-3899-5F4D-B1D7-E845F655E311}" type="pres">
      <dgm:prSet presAssocID="{7249C842-E5DD-4641-8A34-9E415FD2D176}" presName="parallelogram2" presStyleLbl="alignNode1" presStyleIdx="22" presStyleCnt="35"/>
      <dgm:spPr/>
    </dgm:pt>
    <dgm:pt modelId="{37421CAC-7DBC-3243-AEBF-76D416156C88}" type="pres">
      <dgm:prSet presAssocID="{7249C842-E5DD-4641-8A34-9E415FD2D176}" presName="parallelogram3" presStyleLbl="alignNode1" presStyleIdx="23" presStyleCnt="35"/>
      <dgm:spPr/>
    </dgm:pt>
    <dgm:pt modelId="{DDF79022-751D-9A44-BCC4-1A6BB4485338}" type="pres">
      <dgm:prSet presAssocID="{7249C842-E5DD-4641-8A34-9E415FD2D176}" presName="parallelogram4" presStyleLbl="alignNode1" presStyleIdx="24" presStyleCnt="35"/>
      <dgm:spPr/>
    </dgm:pt>
    <dgm:pt modelId="{DA4B8063-DD1E-C546-BDB8-741735C7BE1F}" type="pres">
      <dgm:prSet presAssocID="{7249C842-E5DD-4641-8A34-9E415FD2D176}" presName="parallelogram5" presStyleLbl="alignNode1" presStyleIdx="25" presStyleCnt="35"/>
      <dgm:spPr/>
    </dgm:pt>
    <dgm:pt modelId="{6CC5048C-CDFA-904C-8BEE-C9979C2890D8}" type="pres">
      <dgm:prSet presAssocID="{7249C842-E5DD-4641-8A34-9E415FD2D176}" presName="parallelogram6" presStyleLbl="alignNode1" presStyleIdx="26" presStyleCnt="35"/>
      <dgm:spPr/>
    </dgm:pt>
    <dgm:pt modelId="{CD098B99-3BE5-6C4A-B73D-5A287156B5C7}" type="pres">
      <dgm:prSet presAssocID="{7249C842-E5DD-4641-8A34-9E415FD2D176}" presName="parallelogram7" presStyleLbl="alignNode1" presStyleIdx="27" presStyleCnt="35"/>
      <dgm:spPr/>
    </dgm:pt>
    <dgm:pt modelId="{E461D38C-9C41-7D4F-8E42-09D60ABCAE53}" type="pres">
      <dgm:prSet presAssocID="{777B0C28-F04F-1043-BCB7-57E9D3934064}" presName="sibTrans" presStyleCnt="0"/>
      <dgm:spPr/>
    </dgm:pt>
    <dgm:pt modelId="{9316C3DA-E75C-C749-A4CB-E4F3F959B2C1}" type="pres">
      <dgm:prSet presAssocID="{406CE902-6FC0-1E46-B33C-223B220EA5B0}" presName="parenttextcomposite" presStyleCnt="0"/>
      <dgm:spPr/>
    </dgm:pt>
    <dgm:pt modelId="{150A6ED6-1185-584E-ABE9-2B37198646C5}" type="pres">
      <dgm:prSet presAssocID="{406CE902-6FC0-1E46-B33C-223B220EA5B0}" presName="parenttext" presStyleLbl="revTx" presStyleIdx="4" presStyleCnt="5">
        <dgm:presLayoutVars>
          <dgm:chMax/>
          <dgm:chPref val="2"/>
          <dgm:bulletEnabled val="1"/>
        </dgm:presLayoutVars>
      </dgm:prSet>
      <dgm:spPr/>
      <dgm:t>
        <a:bodyPr/>
        <a:lstStyle/>
        <a:p>
          <a:endParaRPr lang="en-US"/>
        </a:p>
      </dgm:t>
    </dgm:pt>
    <dgm:pt modelId="{E0FA07AB-69D2-384E-A9EE-6F96683FF2A9}" type="pres">
      <dgm:prSet presAssocID="{406CE902-6FC0-1E46-B33C-223B220EA5B0}" presName="parallelogramComposite" presStyleCnt="0"/>
      <dgm:spPr/>
    </dgm:pt>
    <dgm:pt modelId="{0D99880A-5A17-104D-8553-264865CB80CD}" type="pres">
      <dgm:prSet presAssocID="{406CE902-6FC0-1E46-B33C-223B220EA5B0}" presName="parallelogram1" presStyleLbl="alignNode1" presStyleIdx="28" presStyleCnt="35"/>
      <dgm:spPr/>
    </dgm:pt>
    <dgm:pt modelId="{CD2AF6A6-5447-F448-A26A-01073001DDF5}" type="pres">
      <dgm:prSet presAssocID="{406CE902-6FC0-1E46-B33C-223B220EA5B0}" presName="parallelogram2" presStyleLbl="alignNode1" presStyleIdx="29" presStyleCnt="35"/>
      <dgm:spPr/>
    </dgm:pt>
    <dgm:pt modelId="{A914BB11-35D7-1340-8690-F79FE393AC87}" type="pres">
      <dgm:prSet presAssocID="{406CE902-6FC0-1E46-B33C-223B220EA5B0}" presName="parallelogram3" presStyleLbl="alignNode1" presStyleIdx="30" presStyleCnt="35"/>
      <dgm:spPr/>
    </dgm:pt>
    <dgm:pt modelId="{B386DFA9-3525-1745-90CB-F9B5D8AEB95D}" type="pres">
      <dgm:prSet presAssocID="{406CE902-6FC0-1E46-B33C-223B220EA5B0}" presName="parallelogram4" presStyleLbl="alignNode1" presStyleIdx="31" presStyleCnt="35"/>
      <dgm:spPr/>
    </dgm:pt>
    <dgm:pt modelId="{489A3322-BFAF-D140-9869-D110314F47F7}" type="pres">
      <dgm:prSet presAssocID="{406CE902-6FC0-1E46-B33C-223B220EA5B0}" presName="parallelogram5" presStyleLbl="alignNode1" presStyleIdx="32" presStyleCnt="35"/>
      <dgm:spPr/>
    </dgm:pt>
    <dgm:pt modelId="{24F44393-42AC-EC49-BEAA-32831E670716}" type="pres">
      <dgm:prSet presAssocID="{406CE902-6FC0-1E46-B33C-223B220EA5B0}" presName="parallelogram6" presStyleLbl="alignNode1" presStyleIdx="33" presStyleCnt="35"/>
      <dgm:spPr/>
    </dgm:pt>
    <dgm:pt modelId="{7FA8B44D-0423-7A43-99C2-D30FE2E1110D}" type="pres">
      <dgm:prSet presAssocID="{406CE902-6FC0-1E46-B33C-223B220EA5B0}" presName="parallelogram7" presStyleLbl="alignNode1" presStyleIdx="34" presStyleCnt="35"/>
      <dgm:spPr/>
    </dgm:pt>
  </dgm:ptLst>
  <dgm:cxnLst>
    <dgm:cxn modelId="{C2A19BD6-A24E-B84C-ACA0-990CEC793C33}" srcId="{6AEDFA8C-D1E3-3A4C-92C7-2660A65F53F8}" destId="{A9795D40-C282-4743-8418-519086696570}" srcOrd="2" destOrd="0" parTransId="{6BC18B69-AD3F-E84D-BBD5-30C8717C860F}" sibTransId="{E340EB0C-8609-BF43-BC42-698DDE0EB428}"/>
    <dgm:cxn modelId="{E87137BE-8738-C942-9092-826D10EB81A8}" type="presOf" srcId="{21CD9A47-C9CC-5B42-B4D0-6A89C6752BAE}" destId="{0449E6E9-5046-A24C-AF71-75337A32DC9B}" srcOrd="0" destOrd="0" presId="urn:microsoft.com/office/officeart/2008/layout/VerticalAccentList"/>
    <dgm:cxn modelId="{E19CAD4F-4183-3742-984E-17923C61B3E3}" srcId="{6AEDFA8C-D1E3-3A4C-92C7-2660A65F53F8}" destId="{21CD9A47-C9CC-5B42-B4D0-6A89C6752BAE}" srcOrd="1" destOrd="0" parTransId="{9F685BDE-A3EF-5942-9559-C9F0CFEC0FED}" sibTransId="{3A3EDB9F-30BD-194D-88BE-4EA88E81F510}"/>
    <dgm:cxn modelId="{B430A86B-1C84-AC4F-A993-D543917343DC}" srcId="{6AEDFA8C-D1E3-3A4C-92C7-2660A65F53F8}" destId="{406CE902-6FC0-1E46-B33C-223B220EA5B0}" srcOrd="4" destOrd="0" parTransId="{377E7021-11CD-9648-89FD-3C7A669F2229}" sibTransId="{C3A23C52-D339-9541-9E97-E7D16196E877}"/>
    <dgm:cxn modelId="{318F4CF1-383E-FF43-926E-A3C84D051C53}" srcId="{6AEDFA8C-D1E3-3A4C-92C7-2660A65F53F8}" destId="{7249C842-E5DD-4641-8A34-9E415FD2D176}" srcOrd="3" destOrd="0" parTransId="{BFA4B827-829A-A64D-8829-367103DF1890}" sibTransId="{777B0C28-F04F-1043-BCB7-57E9D3934064}"/>
    <dgm:cxn modelId="{EB1F2A3F-B0B9-914C-BE97-B96376D3E573}" type="presOf" srcId="{7249C842-E5DD-4641-8A34-9E415FD2D176}" destId="{4FDA688C-2C3F-4B43-BC78-E15627861420}" srcOrd="0" destOrd="0" presId="urn:microsoft.com/office/officeart/2008/layout/VerticalAccentList"/>
    <dgm:cxn modelId="{6CDF13FE-8EFC-4649-A1FD-7AF2930EC09E}" type="presOf" srcId="{206DD6B7-2A9F-B141-9A06-2492A87CD56A}" destId="{729841D1-7481-3A4B-9EC2-282685EF4615}" srcOrd="0" destOrd="0" presId="urn:microsoft.com/office/officeart/2008/layout/VerticalAccentList"/>
    <dgm:cxn modelId="{57EE306F-CEFB-0248-8FBD-E9C7FD012E67}" srcId="{6AEDFA8C-D1E3-3A4C-92C7-2660A65F53F8}" destId="{206DD6B7-2A9F-B141-9A06-2492A87CD56A}" srcOrd="0" destOrd="0" parTransId="{5D71BDA2-A6FB-C746-B349-138E4D44CE17}" sibTransId="{1D7AD656-BB9D-B04B-BF7E-5E72F700E7FF}"/>
    <dgm:cxn modelId="{B2C5700E-6760-F24B-8072-131D75F9C116}" type="presOf" srcId="{A9795D40-C282-4743-8418-519086696570}" destId="{393555DC-0E4E-CD4D-9582-CAE9A9F3AA27}" srcOrd="0" destOrd="0" presId="urn:microsoft.com/office/officeart/2008/layout/VerticalAccentList"/>
    <dgm:cxn modelId="{6A32821D-31C5-3B46-A9A0-692475DAD44B}" type="presOf" srcId="{6AEDFA8C-D1E3-3A4C-92C7-2660A65F53F8}" destId="{758A4F67-F45F-6345-BADC-905D6FB24818}" srcOrd="0" destOrd="0" presId="urn:microsoft.com/office/officeart/2008/layout/VerticalAccentList"/>
    <dgm:cxn modelId="{77573165-8E86-C248-B097-AF80AF6E02DF}" type="presOf" srcId="{406CE902-6FC0-1E46-B33C-223B220EA5B0}" destId="{150A6ED6-1185-584E-ABE9-2B37198646C5}" srcOrd="0" destOrd="0" presId="urn:microsoft.com/office/officeart/2008/layout/VerticalAccentList"/>
    <dgm:cxn modelId="{06AEBB78-4FC6-124E-AC47-2A57477AAD68}" type="presParOf" srcId="{758A4F67-F45F-6345-BADC-905D6FB24818}" destId="{C06164CB-1340-FE43-9C23-2C94BC809C56}" srcOrd="0" destOrd="0" presId="urn:microsoft.com/office/officeart/2008/layout/VerticalAccentList"/>
    <dgm:cxn modelId="{FC31B3BA-38F5-6141-82F7-AAB77DE92CA7}" type="presParOf" srcId="{C06164CB-1340-FE43-9C23-2C94BC809C56}" destId="{729841D1-7481-3A4B-9EC2-282685EF4615}" srcOrd="0" destOrd="0" presId="urn:microsoft.com/office/officeart/2008/layout/VerticalAccentList"/>
    <dgm:cxn modelId="{A48CBEE5-9F87-644D-833C-18840D9630AD}" type="presParOf" srcId="{758A4F67-F45F-6345-BADC-905D6FB24818}" destId="{8ED473FF-3069-4B4E-8172-90675BA86A27}" srcOrd="1" destOrd="0" presId="urn:microsoft.com/office/officeart/2008/layout/VerticalAccentList"/>
    <dgm:cxn modelId="{2BD30B32-510D-FA47-8ACA-E9DE37275945}" type="presParOf" srcId="{8ED473FF-3069-4B4E-8172-90675BA86A27}" destId="{D071A8AC-00F3-9744-B4F9-A36371C71E6B}" srcOrd="0" destOrd="0" presId="urn:microsoft.com/office/officeart/2008/layout/VerticalAccentList"/>
    <dgm:cxn modelId="{5FCA569D-83AE-784F-9BE0-9979E6C8394A}" type="presParOf" srcId="{8ED473FF-3069-4B4E-8172-90675BA86A27}" destId="{BF528ABA-E853-0A48-BAC2-567A77A9870F}" srcOrd="1" destOrd="0" presId="urn:microsoft.com/office/officeart/2008/layout/VerticalAccentList"/>
    <dgm:cxn modelId="{84C10285-BD3A-604E-83BE-4A8D920F6C47}" type="presParOf" srcId="{8ED473FF-3069-4B4E-8172-90675BA86A27}" destId="{A0EF83FE-75D7-C146-A5B2-D534EF676D26}" srcOrd="2" destOrd="0" presId="urn:microsoft.com/office/officeart/2008/layout/VerticalAccentList"/>
    <dgm:cxn modelId="{D2DE977A-3A75-694D-A715-A7088D037EB4}" type="presParOf" srcId="{8ED473FF-3069-4B4E-8172-90675BA86A27}" destId="{2A4DB729-C2F6-8948-AA5F-6F0D1AB63497}" srcOrd="3" destOrd="0" presId="urn:microsoft.com/office/officeart/2008/layout/VerticalAccentList"/>
    <dgm:cxn modelId="{0D42A99E-90BD-D849-9D4B-E0C865C3EA7F}" type="presParOf" srcId="{8ED473FF-3069-4B4E-8172-90675BA86A27}" destId="{D8E2CF14-4D66-8348-BD5D-61487C889AF1}" srcOrd="4" destOrd="0" presId="urn:microsoft.com/office/officeart/2008/layout/VerticalAccentList"/>
    <dgm:cxn modelId="{CCF69F6B-CAD8-3E4A-9904-8566A594EE38}" type="presParOf" srcId="{8ED473FF-3069-4B4E-8172-90675BA86A27}" destId="{997A2004-3A89-7E41-B418-D65DB5079826}" srcOrd="5" destOrd="0" presId="urn:microsoft.com/office/officeart/2008/layout/VerticalAccentList"/>
    <dgm:cxn modelId="{640FCEB3-3C69-5A48-BA56-44A355F7384D}" type="presParOf" srcId="{8ED473FF-3069-4B4E-8172-90675BA86A27}" destId="{1F5C040A-B77C-104B-A8ED-2D3FA89CFA17}" srcOrd="6" destOrd="0" presId="urn:microsoft.com/office/officeart/2008/layout/VerticalAccentList"/>
    <dgm:cxn modelId="{1FD88766-3F3D-8744-AF24-832E3BBB1A0F}" type="presParOf" srcId="{758A4F67-F45F-6345-BADC-905D6FB24818}" destId="{92B3BB4A-109F-A043-9DA2-87FAA79C1C94}" srcOrd="2" destOrd="0" presId="urn:microsoft.com/office/officeart/2008/layout/VerticalAccentList"/>
    <dgm:cxn modelId="{4EE1AB75-4E56-5F42-B543-4DD1952FF1BE}" type="presParOf" srcId="{758A4F67-F45F-6345-BADC-905D6FB24818}" destId="{C60FD4D2-9F04-8B49-A1FE-076A5EE83D57}" srcOrd="3" destOrd="0" presId="urn:microsoft.com/office/officeart/2008/layout/VerticalAccentList"/>
    <dgm:cxn modelId="{E3987ABF-5326-EA4D-9209-A01A0494639A}" type="presParOf" srcId="{C60FD4D2-9F04-8B49-A1FE-076A5EE83D57}" destId="{0449E6E9-5046-A24C-AF71-75337A32DC9B}" srcOrd="0" destOrd="0" presId="urn:microsoft.com/office/officeart/2008/layout/VerticalAccentList"/>
    <dgm:cxn modelId="{40A9A93B-709B-D342-ABBE-CA2A724D0E0E}" type="presParOf" srcId="{758A4F67-F45F-6345-BADC-905D6FB24818}" destId="{3902E6FC-2455-B74F-87F8-9C6B2CD02F67}" srcOrd="4" destOrd="0" presId="urn:microsoft.com/office/officeart/2008/layout/VerticalAccentList"/>
    <dgm:cxn modelId="{37FCA941-C182-BB4B-9BC3-AA8C03002A12}" type="presParOf" srcId="{3902E6FC-2455-B74F-87F8-9C6B2CD02F67}" destId="{7C04ABF1-885B-4D48-B23C-315A379CB048}" srcOrd="0" destOrd="0" presId="urn:microsoft.com/office/officeart/2008/layout/VerticalAccentList"/>
    <dgm:cxn modelId="{C5FD3E51-6849-124E-A996-853C183A3B9B}" type="presParOf" srcId="{3902E6FC-2455-B74F-87F8-9C6B2CD02F67}" destId="{94D7C7D1-7D1E-B543-A229-CF8CB3B77D98}" srcOrd="1" destOrd="0" presId="urn:microsoft.com/office/officeart/2008/layout/VerticalAccentList"/>
    <dgm:cxn modelId="{61BA79A2-BDB2-3C4D-ABCC-191F16AA0A71}" type="presParOf" srcId="{3902E6FC-2455-B74F-87F8-9C6B2CD02F67}" destId="{C301FD35-2349-934C-AF68-71A10C3B2F2C}" srcOrd="2" destOrd="0" presId="urn:microsoft.com/office/officeart/2008/layout/VerticalAccentList"/>
    <dgm:cxn modelId="{96392D2A-A181-3A44-A909-7827F7338C4F}" type="presParOf" srcId="{3902E6FC-2455-B74F-87F8-9C6B2CD02F67}" destId="{29FE6ABA-03B8-2D49-B6C5-F068131410E8}" srcOrd="3" destOrd="0" presId="urn:microsoft.com/office/officeart/2008/layout/VerticalAccentList"/>
    <dgm:cxn modelId="{30C908E4-EDB6-D642-9BC5-603378030026}" type="presParOf" srcId="{3902E6FC-2455-B74F-87F8-9C6B2CD02F67}" destId="{08D17FC0-1437-844B-A290-C47D477DEF57}" srcOrd="4" destOrd="0" presId="urn:microsoft.com/office/officeart/2008/layout/VerticalAccentList"/>
    <dgm:cxn modelId="{B17D1803-95B8-8540-978B-5751B970EC69}" type="presParOf" srcId="{3902E6FC-2455-B74F-87F8-9C6B2CD02F67}" destId="{0B0F87FB-9D86-7A40-9A71-DE6F74B7B286}" srcOrd="5" destOrd="0" presId="urn:microsoft.com/office/officeart/2008/layout/VerticalAccentList"/>
    <dgm:cxn modelId="{623A9D98-3D7D-5448-A298-A08FBC693DD6}" type="presParOf" srcId="{3902E6FC-2455-B74F-87F8-9C6B2CD02F67}" destId="{8D49E4E8-380F-D141-B1A7-645532320F5B}" srcOrd="6" destOrd="0" presId="urn:microsoft.com/office/officeart/2008/layout/VerticalAccentList"/>
    <dgm:cxn modelId="{4860DE45-A0D3-AA4C-8A3D-292CA2647382}" type="presParOf" srcId="{758A4F67-F45F-6345-BADC-905D6FB24818}" destId="{921F1217-CF67-2049-93E1-461D2F225ABF}" srcOrd="5" destOrd="0" presId="urn:microsoft.com/office/officeart/2008/layout/VerticalAccentList"/>
    <dgm:cxn modelId="{399F4EB7-1FE3-3549-A4CE-E7CA00BBE34D}" type="presParOf" srcId="{758A4F67-F45F-6345-BADC-905D6FB24818}" destId="{73FD94A1-EA91-2041-83BA-7F96BB6432ED}" srcOrd="6" destOrd="0" presId="urn:microsoft.com/office/officeart/2008/layout/VerticalAccentList"/>
    <dgm:cxn modelId="{9F2ABE64-07C0-E94B-BE64-521B4F757CF3}" type="presParOf" srcId="{73FD94A1-EA91-2041-83BA-7F96BB6432ED}" destId="{393555DC-0E4E-CD4D-9582-CAE9A9F3AA27}" srcOrd="0" destOrd="0" presId="urn:microsoft.com/office/officeart/2008/layout/VerticalAccentList"/>
    <dgm:cxn modelId="{23502A42-1558-7642-8585-21E121AD231E}" type="presParOf" srcId="{758A4F67-F45F-6345-BADC-905D6FB24818}" destId="{548D1F03-AEC4-6547-AA72-3B26537F18C8}" srcOrd="7" destOrd="0" presId="urn:microsoft.com/office/officeart/2008/layout/VerticalAccentList"/>
    <dgm:cxn modelId="{98EFD34F-D4B0-874C-AB60-57FF810F402C}" type="presParOf" srcId="{548D1F03-AEC4-6547-AA72-3B26537F18C8}" destId="{FF3A63D9-616F-A94F-8DE1-56E2D54C94DE}" srcOrd="0" destOrd="0" presId="urn:microsoft.com/office/officeart/2008/layout/VerticalAccentList"/>
    <dgm:cxn modelId="{942B7DEC-9DBA-6343-92B0-3EAA3347FD05}" type="presParOf" srcId="{548D1F03-AEC4-6547-AA72-3B26537F18C8}" destId="{3A22136A-F836-7242-92DD-80C5923474CD}" srcOrd="1" destOrd="0" presId="urn:microsoft.com/office/officeart/2008/layout/VerticalAccentList"/>
    <dgm:cxn modelId="{18416FCD-4566-9842-BD42-11283CE96A2B}" type="presParOf" srcId="{548D1F03-AEC4-6547-AA72-3B26537F18C8}" destId="{73A3CDFB-23EB-824C-810B-6BF5ECA0053B}" srcOrd="2" destOrd="0" presId="urn:microsoft.com/office/officeart/2008/layout/VerticalAccentList"/>
    <dgm:cxn modelId="{B32B5475-90FA-9C46-B220-FC971BDB9A74}" type="presParOf" srcId="{548D1F03-AEC4-6547-AA72-3B26537F18C8}" destId="{BFB66F1B-5EBF-A146-98AA-B9732343281B}" srcOrd="3" destOrd="0" presId="urn:microsoft.com/office/officeart/2008/layout/VerticalAccentList"/>
    <dgm:cxn modelId="{06E822F8-2CD6-E048-B15F-52B333D850AC}" type="presParOf" srcId="{548D1F03-AEC4-6547-AA72-3B26537F18C8}" destId="{9E668422-68A1-D042-9307-258AEB541B5E}" srcOrd="4" destOrd="0" presId="urn:microsoft.com/office/officeart/2008/layout/VerticalAccentList"/>
    <dgm:cxn modelId="{8DD53F76-6C2C-704F-AADD-CF07842B6823}" type="presParOf" srcId="{548D1F03-AEC4-6547-AA72-3B26537F18C8}" destId="{68FB34C0-F359-EF4F-B9FE-0ED28C98C613}" srcOrd="5" destOrd="0" presId="urn:microsoft.com/office/officeart/2008/layout/VerticalAccentList"/>
    <dgm:cxn modelId="{591BC083-1695-4A4D-85AC-6B05AF842A53}" type="presParOf" srcId="{548D1F03-AEC4-6547-AA72-3B26537F18C8}" destId="{EA971302-185E-C14A-B33D-7FCFAEDED3CF}" srcOrd="6" destOrd="0" presId="urn:microsoft.com/office/officeart/2008/layout/VerticalAccentList"/>
    <dgm:cxn modelId="{7402D014-A54E-1E4C-8F04-A53D9C132429}" type="presParOf" srcId="{758A4F67-F45F-6345-BADC-905D6FB24818}" destId="{14787AA0-9F3B-944F-B033-F36FB83F6E50}" srcOrd="8" destOrd="0" presId="urn:microsoft.com/office/officeart/2008/layout/VerticalAccentList"/>
    <dgm:cxn modelId="{087DD0DF-403D-514C-80B0-041C5C07A37E}" type="presParOf" srcId="{758A4F67-F45F-6345-BADC-905D6FB24818}" destId="{F02A6BC3-334F-C04A-88AD-CAA75B2615B5}" srcOrd="9" destOrd="0" presId="urn:microsoft.com/office/officeart/2008/layout/VerticalAccentList"/>
    <dgm:cxn modelId="{8962105D-61A7-204D-A34F-BE48F1EF44FE}" type="presParOf" srcId="{F02A6BC3-334F-C04A-88AD-CAA75B2615B5}" destId="{4FDA688C-2C3F-4B43-BC78-E15627861420}" srcOrd="0" destOrd="0" presId="urn:microsoft.com/office/officeart/2008/layout/VerticalAccentList"/>
    <dgm:cxn modelId="{8ADA1958-4673-184E-B387-5368005D0A73}" type="presParOf" srcId="{758A4F67-F45F-6345-BADC-905D6FB24818}" destId="{8368002E-BCCD-DD42-8742-D76F3365A556}" srcOrd="10" destOrd="0" presId="urn:microsoft.com/office/officeart/2008/layout/VerticalAccentList"/>
    <dgm:cxn modelId="{778F82D7-B6FE-AF42-A1E9-3FFEB1A27CE4}" type="presParOf" srcId="{8368002E-BCCD-DD42-8742-D76F3365A556}" destId="{ECD58C66-462B-8547-A9BB-D5BF5B01CE56}" srcOrd="0" destOrd="0" presId="urn:microsoft.com/office/officeart/2008/layout/VerticalAccentList"/>
    <dgm:cxn modelId="{9FA12E47-D262-224B-B920-1C5647CC7AE7}" type="presParOf" srcId="{8368002E-BCCD-DD42-8742-D76F3365A556}" destId="{4B8D1FF1-3899-5F4D-B1D7-E845F655E311}" srcOrd="1" destOrd="0" presId="urn:microsoft.com/office/officeart/2008/layout/VerticalAccentList"/>
    <dgm:cxn modelId="{5A41153C-01FB-C645-86C8-8154921C6F97}" type="presParOf" srcId="{8368002E-BCCD-DD42-8742-D76F3365A556}" destId="{37421CAC-7DBC-3243-AEBF-76D416156C88}" srcOrd="2" destOrd="0" presId="urn:microsoft.com/office/officeart/2008/layout/VerticalAccentList"/>
    <dgm:cxn modelId="{90848F79-A918-1644-B5D1-5645534D08D1}" type="presParOf" srcId="{8368002E-BCCD-DD42-8742-D76F3365A556}" destId="{DDF79022-751D-9A44-BCC4-1A6BB4485338}" srcOrd="3" destOrd="0" presId="urn:microsoft.com/office/officeart/2008/layout/VerticalAccentList"/>
    <dgm:cxn modelId="{A373A453-35DE-A341-9E29-AAC49A7ECA8E}" type="presParOf" srcId="{8368002E-BCCD-DD42-8742-D76F3365A556}" destId="{DA4B8063-DD1E-C546-BDB8-741735C7BE1F}" srcOrd="4" destOrd="0" presId="urn:microsoft.com/office/officeart/2008/layout/VerticalAccentList"/>
    <dgm:cxn modelId="{7B6514CF-93FF-E041-A7C3-E5E61E251F4B}" type="presParOf" srcId="{8368002E-BCCD-DD42-8742-D76F3365A556}" destId="{6CC5048C-CDFA-904C-8BEE-C9979C2890D8}" srcOrd="5" destOrd="0" presId="urn:microsoft.com/office/officeart/2008/layout/VerticalAccentList"/>
    <dgm:cxn modelId="{0DD0C099-BC71-6746-AAAE-055169D26B50}" type="presParOf" srcId="{8368002E-BCCD-DD42-8742-D76F3365A556}" destId="{CD098B99-3BE5-6C4A-B73D-5A287156B5C7}" srcOrd="6" destOrd="0" presId="urn:microsoft.com/office/officeart/2008/layout/VerticalAccentList"/>
    <dgm:cxn modelId="{CD7087CC-6956-BD4B-9B8D-C3370CE4CD24}" type="presParOf" srcId="{758A4F67-F45F-6345-BADC-905D6FB24818}" destId="{E461D38C-9C41-7D4F-8E42-09D60ABCAE53}" srcOrd="11" destOrd="0" presId="urn:microsoft.com/office/officeart/2008/layout/VerticalAccentList"/>
    <dgm:cxn modelId="{6F5C496A-79C8-7844-8522-646172686441}" type="presParOf" srcId="{758A4F67-F45F-6345-BADC-905D6FB24818}" destId="{9316C3DA-E75C-C749-A4CB-E4F3F959B2C1}" srcOrd="12" destOrd="0" presId="urn:microsoft.com/office/officeart/2008/layout/VerticalAccentList"/>
    <dgm:cxn modelId="{3F56EF74-C3C8-3749-B96D-463B420DD135}" type="presParOf" srcId="{9316C3DA-E75C-C749-A4CB-E4F3F959B2C1}" destId="{150A6ED6-1185-584E-ABE9-2B37198646C5}" srcOrd="0" destOrd="0" presId="urn:microsoft.com/office/officeart/2008/layout/VerticalAccentList"/>
    <dgm:cxn modelId="{8D025E7E-2CB9-A843-8260-45B10168998D}" type="presParOf" srcId="{758A4F67-F45F-6345-BADC-905D6FB24818}" destId="{E0FA07AB-69D2-384E-A9EE-6F96683FF2A9}" srcOrd="13" destOrd="0" presId="urn:microsoft.com/office/officeart/2008/layout/VerticalAccentList"/>
    <dgm:cxn modelId="{7FB65052-A387-7E4A-87F7-F014EC1F9199}" type="presParOf" srcId="{E0FA07AB-69D2-384E-A9EE-6F96683FF2A9}" destId="{0D99880A-5A17-104D-8553-264865CB80CD}" srcOrd="0" destOrd="0" presId="urn:microsoft.com/office/officeart/2008/layout/VerticalAccentList"/>
    <dgm:cxn modelId="{1E843A1E-83DA-804C-A323-A4010AD9A322}" type="presParOf" srcId="{E0FA07AB-69D2-384E-A9EE-6F96683FF2A9}" destId="{CD2AF6A6-5447-F448-A26A-01073001DDF5}" srcOrd="1" destOrd="0" presId="urn:microsoft.com/office/officeart/2008/layout/VerticalAccentList"/>
    <dgm:cxn modelId="{7234A66C-B2AA-AF43-A442-977D87787B88}" type="presParOf" srcId="{E0FA07AB-69D2-384E-A9EE-6F96683FF2A9}" destId="{A914BB11-35D7-1340-8690-F79FE393AC87}" srcOrd="2" destOrd="0" presId="urn:microsoft.com/office/officeart/2008/layout/VerticalAccentList"/>
    <dgm:cxn modelId="{B53E1DCA-1790-A34B-99F7-D1F339E2CB0A}" type="presParOf" srcId="{E0FA07AB-69D2-384E-A9EE-6F96683FF2A9}" destId="{B386DFA9-3525-1745-90CB-F9B5D8AEB95D}" srcOrd="3" destOrd="0" presId="urn:microsoft.com/office/officeart/2008/layout/VerticalAccentList"/>
    <dgm:cxn modelId="{4FE862FD-16BA-144A-94D1-46724CA772C6}" type="presParOf" srcId="{E0FA07AB-69D2-384E-A9EE-6F96683FF2A9}" destId="{489A3322-BFAF-D140-9869-D110314F47F7}" srcOrd="4" destOrd="0" presId="urn:microsoft.com/office/officeart/2008/layout/VerticalAccentList"/>
    <dgm:cxn modelId="{BA7EA232-B17B-884D-8C7D-FC6BBBA0D8EF}" type="presParOf" srcId="{E0FA07AB-69D2-384E-A9EE-6F96683FF2A9}" destId="{24F44393-42AC-EC49-BEAA-32831E670716}" srcOrd="5" destOrd="0" presId="urn:microsoft.com/office/officeart/2008/layout/VerticalAccentList"/>
    <dgm:cxn modelId="{D6F16536-8D28-084F-A2AA-0E221480909E}" type="presParOf" srcId="{E0FA07AB-69D2-384E-A9EE-6F96683FF2A9}" destId="{7FA8B44D-0423-7A43-99C2-D30FE2E1110D}"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BDA81DC-FB3F-9645-B90F-AAA03F783992}" type="doc">
      <dgm:prSet loTypeId="urn:microsoft.com/office/officeart/2005/8/layout/process4" loCatId="" qsTypeId="urn:microsoft.com/office/officeart/2005/8/quickstyle/simple4" qsCatId="simple" csTypeId="urn:microsoft.com/office/officeart/2005/8/colors/accent1_2" csCatId="accent1"/>
      <dgm:spPr/>
      <dgm:t>
        <a:bodyPr/>
        <a:lstStyle/>
        <a:p>
          <a:endParaRPr lang="en-US"/>
        </a:p>
      </dgm:t>
    </dgm:pt>
    <dgm:pt modelId="{0C666528-9950-ED4D-89E6-E0AB075EA154}">
      <dgm:prSet/>
      <dgm:spPr/>
      <dgm:t>
        <a:bodyPr/>
        <a:lstStyle/>
        <a:p>
          <a:pPr rtl="0"/>
          <a:r>
            <a:rPr lang="en-US" smtClean="0"/>
            <a:t>Kentucky Rural Health IT to develop interfaces, build data warehouse, run analytics and provide benchmarking portal</a:t>
          </a:r>
          <a:endParaRPr lang="en-US"/>
        </a:p>
      </dgm:t>
    </dgm:pt>
    <dgm:pt modelId="{2D03E4CE-1D05-324B-9760-E5097D43DB36}" type="parTrans" cxnId="{D2E9942E-6F44-194A-A19E-EDF452727755}">
      <dgm:prSet/>
      <dgm:spPr/>
      <dgm:t>
        <a:bodyPr/>
        <a:lstStyle/>
        <a:p>
          <a:endParaRPr lang="en-US"/>
        </a:p>
      </dgm:t>
    </dgm:pt>
    <dgm:pt modelId="{76565322-9280-5540-B39A-87C67FB8AA14}" type="sibTrans" cxnId="{D2E9942E-6F44-194A-A19E-EDF452727755}">
      <dgm:prSet/>
      <dgm:spPr/>
      <dgm:t>
        <a:bodyPr/>
        <a:lstStyle/>
        <a:p>
          <a:endParaRPr lang="en-US"/>
        </a:p>
      </dgm:t>
    </dgm:pt>
    <dgm:pt modelId="{3D18DFB5-D30A-414D-AB3C-23576F9ABD7E}">
      <dgm:prSet/>
      <dgm:spPr/>
      <dgm:t>
        <a:bodyPr/>
        <a:lstStyle/>
        <a:p>
          <a:pPr rtl="0"/>
          <a:r>
            <a:rPr lang="en-US" smtClean="0"/>
            <a:t>Data ownership; your data always</a:t>
          </a:r>
          <a:endParaRPr lang="en-US"/>
        </a:p>
      </dgm:t>
    </dgm:pt>
    <dgm:pt modelId="{1D07655F-EA70-3548-9322-B4B502A64009}" type="parTrans" cxnId="{26A4D193-A457-B043-93C4-ECA78BB0862C}">
      <dgm:prSet/>
      <dgm:spPr/>
      <dgm:t>
        <a:bodyPr/>
        <a:lstStyle/>
        <a:p>
          <a:endParaRPr lang="en-US"/>
        </a:p>
      </dgm:t>
    </dgm:pt>
    <dgm:pt modelId="{84BF2057-2BD8-7A4A-AA9C-C965DD0DE938}" type="sibTrans" cxnId="{26A4D193-A457-B043-93C4-ECA78BB0862C}">
      <dgm:prSet/>
      <dgm:spPr/>
      <dgm:t>
        <a:bodyPr/>
        <a:lstStyle/>
        <a:p>
          <a:endParaRPr lang="en-US"/>
        </a:p>
      </dgm:t>
    </dgm:pt>
    <dgm:pt modelId="{DD8DEC3E-CB58-0F45-B746-0E4FD5613265}">
      <dgm:prSet/>
      <dgm:spPr/>
      <dgm:t>
        <a:bodyPr/>
        <a:lstStyle/>
        <a:p>
          <a:pPr rtl="0"/>
          <a:r>
            <a:rPr lang="en-US" smtClean="0"/>
            <a:t>Data use: opt in/opt out</a:t>
          </a:r>
          <a:endParaRPr lang="en-US"/>
        </a:p>
      </dgm:t>
    </dgm:pt>
    <dgm:pt modelId="{90997B2F-82E0-0041-928B-1F49B8E474CB}" type="parTrans" cxnId="{950D7459-663B-534C-97FB-5E39AABC28E4}">
      <dgm:prSet/>
      <dgm:spPr/>
      <dgm:t>
        <a:bodyPr/>
        <a:lstStyle/>
        <a:p>
          <a:endParaRPr lang="en-US"/>
        </a:p>
      </dgm:t>
    </dgm:pt>
    <dgm:pt modelId="{6C0CA1EC-F5AB-AB45-8CEB-FF6318D0EFD1}" type="sibTrans" cxnId="{950D7459-663B-534C-97FB-5E39AABC28E4}">
      <dgm:prSet/>
      <dgm:spPr/>
      <dgm:t>
        <a:bodyPr/>
        <a:lstStyle/>
        <a:p>
          <a:endParaRPr lang="en-US"/>
        </a:p>
      </dgm:t>
    </dgm:pt>
    <dgm:pt modelId="{C214B08A-003C-2043-84B0-CBD4E4FB3147}">
      <dgm:prSet/>
      <dgm:spPr/>
      <dgm:t>
        <a:bodyPr/>
        <a:lstStyle/>
        <a:p>
          <a:pPr rtl="0"/>
          <a:r>
            <a:rPr lang="en-US" smtClean="0"/>
            <a:t>Data safety: read only</a:t>
          </a:r>
          <a:endParaRPr lang="en-US"/>
        </a:p>
      </dgm:t>
    </dgm:pt>
    <dgm:pt modelId="{E4069107-54C3-684F-92B7-0FF7C9670D45}" type="parTrans" cxnId="{70CE4CD2-4701-4044-96C9-1157A7DE5F7D}">
      <dgm:prSet/>
      <dgm:spPr/>
      <dgm:t>
        <a:bodyPr/>
        <a:lstStyle/>
        <a:p>
          <a:endParaRPr lang="en-US"/>
        </a:p>
      </dgm:t>
    </dgm:pt>
    <dgm:pt modelId="{ACC6F720-40E8-304A-8457-F913BB88569E}" type="sibTrans" cxnId="{70CE4CD2-4701-4044-96C9-1157A7DE5F7D}">
      <dgm:prSet/>
      <dgm:spPr/>
      <dgm:t>
        <a:bodyPr/>
        <a:lstStyle/>
        <a:p>
          <a:endParaRPr lang="en-US"/>
        </a:p>
      </dgm:t>
    </dgm:pt>
    <dgm:pt modelId="{B0922938-D754-4F48-BF88-4B231255F9D8}">
      <dgm:prSet/>
      <dgm:spPr/>
      <dgm:t>
        <a:bodyPr/>
        <a:lstStyle/>
        <a:p>
          <a:pPr rtl="0"/>
          <a:r>
            <a:rPr lang="en-US" smtClean="0"/>
            <a:t>Create process to select measures beyond UDS, MU and PCMH</a:t>
          </a:r>
          <a:endParaRPr lang="en-US"/>
        </a:p>
      </dgm:t>
    </dgm:pt>
    <dgm:pt modelId="{0D750FEE-FB2D-8248-83BB-84C6DEF2C0C6}" type="parTrans" cxnId="{E861F43D-DBAF-824A-9552-4FECC1E31267}">
      <dgm:prSet/>
      <dgm:spPr/>
      <dgm:t>
        <a:bodyPr/>
        <a:lstStyle/>
        <a:p>
          <a:endParaRPr lang="en-US"/>
        </a:p>
      </dgm:t>
    </dgm:pt>
    <dgm:pt modelId="{8C70DBB7-1340-DE46-8CC2-FB21F5DBAC92}" type="sibTrans" cxnId="{E861F43D-DBAF-824A-9552-4FECC1E31267}">
      <dgm:prSet/>
      <dgm:spPr/>
      <dgm:t>
        <a:bodyPr/>
        <a:lstStyle/>
        <a:p>
          <a:endParaRPr lang="en-US"/>
        </a:p>
      </dgm:t>
    </dgm:pt>
    <dgm:pt modelId="{71A5DD84-3448-804D-9867-C4FE1761BFB2}" type="pres">
      <dgm:prSet presAssocID="{2BDA81DC-FB3F-9645-B90F-AAA03F783992}" presName="Name0" presStyleCnt="0">
        <dgm:presLayoutVars>
          <dgm:dir/>
          <dgm:animLvl val="lvl"/>
          <dgm:resizeHandles val="exact"/>
        </dgm:presLayoutVars>
      </dgm:prSet>
      <dgm:spPr/>
      <dgm:t>
        <a:bodyPr/>
        <a:lstStyle/>
        <a:p>
          <a:endParaRPr lang="en-US"/>
        </a:p>
      </dgm:t>
    </dgm:pt>
    <dgm:pt modelId="{027607F9-54E9-6B4F-A77B-CE0959A3C11A}" type="pres">
      <dgm:prSet presAssocID="{B0922938-D754-4F48-BF88-4B231255F9D8}" presName="boxAndChildren" presStyleCnt="0"/>
      <dgm:spPr/>
    </dgm:pt>
    <dgm:pt modelId="{CB6FB68F-0BD1-8C4E-B0DF-2E32A322EE3A}" type="pres">
      <dgm:prSet presAssocID="{B0922938-D754-4F48-BF88-4B231255F9D8}" presName="parentTextBox" presStyleLbl="node1" presStyleIdx="0" presStyleCnt="5"/>
      <dgm:spPr/>
      <dgm:t>
        <a:bodyPr/>
        <a:lstStyle/>
        <a:p>
          <a:endParaRPr lang="en-US"/>
        </a:p>
      </dgm:t>
    </dgm:pt>
    <dgm:pt modelId="{5E9EB28B-3CD9-7A45-BFC2-8E5564E464A9}" type="pres">
      <dgm:prSet presAssocID="{ACC6F720-40E8-304A-8457-F913BB88569E}" presName="sp" presStyleCnt="0"/>
      <dgm:spPr/>
    </dgm:pt>
    <dgm:pt modelId="{E060A009-0DB2-E848-BB66-1876D4E6B0D1}" type="pres">
      <dgm:prSet presAssocID="{C214B08A-003C-2043-84B0-CBD4E4FB3147}" presName="arrowAndChildren" presStyleCnt="0"/>
      <dgm:spPr/>
    </dgm:pt>
    <dgm:pt modelId="{6F8F9514-5C02-1545-AC20-5F035E697A24}" type="pres">
      <dgm:prSet presAssocID="{C214B08A-003C-2043-84B0-CBD4E4FB3147}" presName="parentTextArrow" presStyleLbl="node1" presStyleIdx="1" presStyleCnt="5"/>
      <dgm:spPr/>
      <dgm:t>
        <a:bodyPr/>
        <a:lstStyle/>
        <a:p>
          <a:endParaRPr lang="en-US"/>
        </a:p>
      </dgm:t>
    </dgm:pt>
    <dgm:pt modelId="{8EF51564-F4D2-1F43-B5CD-7A59A37A8159}" type="pres">
      <dgm:prSet presAssocID="{6C0CA1EC-F5AB-AB45-8CEB-FF6318D0EFD1}" presName="sp" presStyleCnt="0"/>
      <dgm:spPr/>
    </dgm:pt>
    <dgm:pt modelId="{2C8DB61C-D4C7-C042-B94E-ADFE41E749F3}" type="pres">
      <dgm:prSet presAssocID="{DD8DEC3E-CB58-0F45-B746-0E4FD5613265}" presName="arrowAndChildren" presStyleCnt="0"/>
      <dgm:spPr/>
    </dgm:pt>
    <dgm:pt modelId="{D53440D7-E58B-C243-89BA-5A40ACFBEFA6}" type="pres">
      <dgm:prSet presAssocID="{DD8DEC3E-CB58-0F45-B746-0E4FD5613265}" presName="parentTextArrow" presStyleLbl="node1" presStyleIdx="2" presStyleCnt="5"/>
      <dgm:spPr/>
      <dgm:t>
        <a:bodyPr/>
        <a:lstStyle/>
        <a:p>
          <a:endParaRPr lang="en-US"/>
        </a:p>
      </dgm:t>
    </dgm:pt>
    <dgm:pt modelId="{CC5B2E44-C030-794A-9D1E-1B2F3852C34C}" type="pres">
      <dgm:prSet presAssocID="{84BF2057-2BD8-7A4A-AA9C-C965DD0DE938}" presName="sp" presStyleCnt="0"/>
      <dgm:spPr/>
    </dgm:pt>
    <dgm:pt modelId="{D254F0A1-31BF-1A4D-9DA5-3FBB91AB8192}" type="pres">
      <dgm:prSet presAssocID="{3D18DFB5-D30A-414D-AB3C-23576F9ABD7E}" presName="arrowAndChildren" presStyleCnt="0"/>
      <dgm:spPr/>
    </dgm:pt>
    <dgm:pt modelId="{9B73F21B-C7C0-7A43-8EC9-E8254DC1AA05}" type="pres">
      <dgm:prSet presAssocID="{3D18DFB5-D30A-414D-AB3C-23576F9ABD7E}" presName="parentTextArrow" presStyleLbl="node1" presStyleIdx="3" presStyleCnt="5"/>
      <dgm:spPr/>
      <dgm:t>
        <a:bodyPr/>
        <a:lstStyle/>
        <a:p>
          <a:endParaRPr lang="en-US"/>
        </a:p>
      </dgm:t>
    </dgm:pt>
    <dgm:pt modelId="{7956C47C-5F18-384D-9609-B13298CE461B}" type="pres">
      <dgm:prSet presAssocID="{76565322-9280-5540-B39A-87C67FB8AA14}" presName="sp" presStyleCnt="0"/>
      <dgm:spPr/>
    </dgm:pt>
    <dgm:pt modelId="{D6CF9DD6-8FF2-BC4A-A061-C00382B5A148}" type="pres">
      <dgm:prSet presAssocID="{0C666528-9950-ED4D-89E6-E0AB075EA154}" presName="arrowAndChildren" presStyleCnt="0"/>
      <dgm:spPr/>
    </dgm:pt>
    <dgm:pt modelId="{0C9ED3F4-D53F-E34A-AD88-B7F9FE0E562C}" type="pres">
      <dgm:prSet presAssocID="{0C666528-9950-ED4D-89E6-E0AB075EA154}" presName="parentTextArrow" presStyleLbl="node1" presStyleIdx="4" presStyleCnt="5"/>
      <dgm:spPr/>
      <dgm:t>
        <a:bodyPr/>
        <a:lstStyle/>
        <a:p>
          <a:endParaRPr lang="en-US"/>
        </a:p>
      </dgm:t>
    </dgm:pt>
  </dgm:ptLst>
  <dgm:cxnLst>
    <dgm:cxn modelId="{B6C6CA7B-93B1-8846-A3CF-190B25E1BB8D}" type="presOf" srcId="{DD8DEC3E-CB58-0F45-B746-0E4FD5613265}" destId="{D53440D7-E58B-C243-89BA-5A40ACFBEFA6}" srcOrd="0" destOrd="0" presId="urn:microsoft.com/office/officeart/2005/8/layout/process4"/>
    <dgm:cxn modelId="{80E47E16-E343-6945-8184-89085309880B}" type="presOf" srcId="{2BDA81DC-FB3F-9645-B90F-AAA03F783992}" destId="{71A5DD84-3448-804D-9867-C4FE1761BFB2}" srcOrd="0" destOrd="0" presId="urn:microsoft.com/office/officeart/2005/8/layout/process4"/>
    <dgm:cxn modelId="{950D7459-663B-534C-97FB-5E39AABC28E4}" srcId="{2BDA81DC-FB3F-9645-B90F-AAA03F783992}" destId="{DD8DEC3E-CB58-0F45-B746-0E4FD5613265}" srcOrd="2" destOrd="0" parTransId="{90997B2F-82E0-0041-928B-1F49B8E474CB}" sibTransId="{6C0CA1EC-F5AB-AB45-8CEB-FF6318D0EFD1}"/>
    <dgm:cxn modelId="{2DE744EE-2E07-8F4C-BCC1-3F9A816FAC51}" type="presOf" srcId="{B0922938-D754-4F48-BF88-4B231255F9D8}" destId="{CB6FB68F-0BD1-8C4E-B0DF-2E32A322EE3A}" srcOrd="0" destOrd="0" presId="urn:microsoft.com/office/officeart/2005/8/layout/process4"/>
    <dgm:cxn modelId="{70CE4CD2-4701-4044-96C9-1157A7DE5F7D}" srcId="{2BDA81DC-FB3F-9645-B90F-AAA03F783992}" destId="{C214B08A-003C-2043-84B0-CBD4E4FB3147}" srcOrd="3" destOrd="0" parTransId="{E4069107-54C3-684F-92B7-0FF7C9670D45}" sibTransId="{ACC6F720-40E8-304A-8457-F913BB88569E}"/>
    <dgm:cxn modelId="{255C44DF-CBC9-434B-9768-49695D439E01}" type="presOf" srcId="{C214B08A-003C-2043-84B0-CBD4E4FB3147}" destId="{6F8F9514-5C02-1545-AC20-5F035E697A24}" srcOrd="0" destOrd="0" presId="urn:microsoft.com/office/officeart/2005/8/layout/process4"/>
    <dgm:cxn modelId="{D2E9942E-6F44-194A-A19E-EDF452727755}" srcId="{2BDA81DC-FB3F-9645-B90F-AAA03F783992}" destId="{0C666528-9950-ED4D-89E6-E0AB075EA154}" srcOrd="0" destOrd="0" parTransId="{2D03E4CE-1D05-324B-9760-E5097D43DB36}" sibTransId="{76565322-9280-5540-B39A-87C67FB8AA14}"/>
    <dgm:cxn modelId="{FA117AE9-74D2-1E40-85E1-ADF2CA5A717E}" type="presOf" srcId="{3D18DFB5-D30A-414D-AB3C-23576F9ABD7E}" destId="{9B73F21B-C7C0-7A43-8EC9-E8254DC1AA05}" srcOrd="0" destOrd="0" presId="urn:microsoft.com/office/officeart/2005/8/layout/process4"/>
    <dgm:cxn modelId="{26A4D193-A457-B043-93C4-ECA78BB0862C}" srcId="{2BDA81DC-FB3F-9645-B90F-AAA03F783992}" destId="{3D18DFB5-D30A-414D-AB3C-23576F9ABD7E}" srcOrd="1" destOrd="0" parTransId="{1D07655F-EA70-3548-9322-B4B502A64009}" sibTransId="{84BF2057-2BD8-7A4A-AA9C-C965DD0DE938}"/>
    <dgm:cxn modelId="{EC55B769-DEE3-804E-A23E-3731EC3920B6}" type="presOf" srcId="{0C666528-9950-ED4D-89E6-E0AB075EA154}" destId="{0C9ED3F4-D53F-E34A-AD88-B7F9FE0E562C}" srcOrd="0" destOrd="0" presId="urn:microsoft.com/office/officeart/2005/8/layout/process4"/>
    <dgm:cxn modelId="{E861F43D-DBAF-824A-9552-4FECC1E31267}" srcId="{2BDA81DC-FB3F-9645-B90F-AAA03F783992}" destId="{B0922938-D754-4F48-BF88-4B231255F9D8}" srcOrd="4" destOrd="0" parTransId="{0D750FEE-FB2D-8248-83BB-84C6DEF2C0C6}" sibTransId="{8C70DBB7-1340-DE46-8CC2-FB21F5DBAC92}"/>
    <dgm:cxn modelId="{C582256D-B59A-064B-8774-63A38A50C599}" type="presParOf" srcId="{71A5DD84-3448-804D-9867-C4FE1761BFB2}" destId="{027607F9-54E9-6B4F-A77B-CE0959A3C11A}" srcOrd="0" destOrd="0" presId="urn:microsoft.com/office/officeart/2005/8/layout/process4"/>
    <dgm:cxn modelId="{98516CC5-06DA-4D4C-BEDB-7759F5FF59AC}" type="presParOf" srcId="{027607F9-54E9-6B4F-A77B-CE0959A3C11A}" destId="{CB6FB68F-0BD1-8C4E-B0DF-2E32A322EE3A}" srcOrd="0" destOrd="0" presId="urn:microsoft.com/office/officeart/2005/8/layout/process4"/>
    <dgm:cxn modelId="{503CFAB8-E274-9442-80D0-DB0B3630EFA0}" type="presParOf" srcId="{71A5DD84-3448-804D-9867-C4FE1761BFB2}" destId="{5E9EB28B-3CD9-7A45-BFC2-8E5564E464A9}" srcOrd="1" destOrd="0" presId="urn:microsoft.com/office/officeart/2005/8/layout/process4"/>
    <dgm:cxn modelId="{2377EFC3-9F1A-C94A-9049-FBDD420B545A}" type="presParOf" srcId="{71A5DD84-3448-804D-9867-C4FE1761BFB2}" destId="{E060A009-0DB2-E848-BB66-1876D4E6B0D1}" srcOrd="2" destOrd="0" presId="urn:microsoft.com/office/officeart/2005/8/layout/process4"/>
    <dgm:cxn modelId="{D2FBA41E-977C-F341-99A3-35AD36BF8265}" type="presParOf" srcId="{E060A009-0DB2-E848-BB66-1876D4E6B0D1}" destId="{6F8F9514-5C02-1545-AC20-5F035E697A24}" srcOrd="0" destOrd="0" presId="urn:microsoft.com/office/officeart/2005/8/layout/process4"/>
    <dgm:cxn modelId="{92D3ADB9-BDD3-7042-ACA5-7A2D38F68C2F}" type="presParOf" srcId="{71A5DD84-3448-804D-9867-C4FE1761BFB2}" destId="{8EF51564-F4D2-1F43-B5CD-7A59A37A8159}" srcOrd="3" destOrd="0" presId="urn:microsoft.com/office/officeart/2005/8/layout/process4"/>
    <dgm:cxn modelId="{E05B31D3-F757-3E45-920E-CC503B87A988}" type="presParOf" srcId="{71A5DD84-3448-804D-9867-C4FE1761BFB2}" destId="{2C8DB61C-D4C7-C042-B94E-ADFE41E749F3}" srcOrd="4" destOrd="0" presId="urn:microsoft.com/office/officeart/2005/8/layout/process4"/>
    <dgm:cxn modelId="{8FAE0A25-A971-D94A-9727-6C528BBC8F17}" type="presParOf" srcId="{2C8DB61C-D4C7-C042-B94E-ADFE41E749F3}" destId="{D53440D7-E58B-C243-89BA-5A40ACFBEFA6}" srcOrd="0" destOrd="0" presId="urn:microsoft.com/office/officeart/2005/8/layout/process4"/>
    <dgm:cxn modelId="{5B3E6F2C-A5BE-344F-8DC9-30A987389033}" type="presParOf" srcId="{71A5DD84-3448-804D-9867-C4FE1761BFB2}" destId="{CC5B2E44-C030-794A-9D1E-1B2F3852C34C}" srcOrd="5" destOrd="0" presId="urn:microsoft.com/office/officeart/2005/8/layout/process4"/>
    <dgm:cxn modelId="{FEB59B60-295F-BF48-941B-98E2FD00479D}" type="presParOf" srcId="{71A5DD84-3448-804D-9867-C4FE1761BFB2}" destId="{D254F0A1-31BF-1A4D-9DA5-3FBB91AB8192}" srcOrd="6" destOrd="0" presId="urn:microsoft.com/office/officeart/2005/8/layout/process4"/>
    <dgm:cxn modelId="{67A6AFF1-9079-3F44-BF95-3711F6274685}" type="presParOf" srcId="{D254F0A1-31BF-1A4D-9DA5-3FBB91AB8192}" destId="{9B73F21B-C7C0-7A43-8EC9-E8254DC1AA05}" srcOrd="0" destOrd="0" presId="urn:microsoft.com/office/officeart/2005/8/layout/process4"/>
    <dgm:cxn modelId="{2995D98A-DA27-7E42-A0BC-6044B126A3C9}" type="presParOf" srcId="{71A5DD84-3448-804D-9867-C4FE1761BFB2}" destId="{7956C47C-5F18-384D-9609-B13298CE461B}" srcOrd="7" destOrd="0" presId="urn:microsoft.com/office/officeart/2005/8/layout/process4"/>
    <dgm:cxn modelId="{291540C5-58DA-AF4A-B159-0691F9606A2F}" type="presParOf" srcId="{71A5DD84-3448-804D-9867-C4FE1761BFB2}" destId="{D6CF9DD6-8FF2-BC4A-A061-C00382B5A148}" srcOrd="8" destOrd="0" presId="urn:microsoft.com/office/officeart/2005/8/layout/process4"/>
    <dgm:cxn modelId="{65740285-6984-BC47-8875-677653C433B0}" type="presParOf" srcId="{D6CF9DD6-8FF2-BC4A-A061-C00382B5A148}" destId="{0C9ED3F4-D53F-E34A-AD88-B7F9FE0E562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48B705-AE26-3D42-B073-5A56F10BF3AA}" type="doc">
      <dgm:prSet loTypeId="urn:microsoft.com/office/officeart/2005/8/layout/vList5" loCatId="" qsTypeId="urn:microsoft.com/office/officeart/2005/8/quickstyle/simple4" qsCatId="simple" csTypeId="urn:microsoft.com/office/officeart/2005/8/colors/accent1_2" csCatId="accent1"/>
      <dgm:spPr/>
      <dgm:t>
        <a:bodyPr/>
        <a:lstStyle/>
        <a:p>
          <a:endParaRPr lang="en-US"/>
        </a:p>
      </dgm:t>
    </dgm:pt>
    <dgm:pt modelId="{6EB76881-5717-4C4B-B705-47D28B2E84CF}">
      <dgm:prSet/>
      <dgm:spPr/>
      <dgm:t>
        <a:bodyPr/>
        <a:lstStyle/>
        <a:p>
          <a:pPr rtl="0"/>
          <a:r>
            <a:rPr lang="en-US" smtClean="0"/>
            <a:t>KRHIT Network will:</a:t>
          </a:r>
          <a:endParaRPr lang="en-US"/>
        </a:p>
      </dgm:t>
    </dgm:pt>
    <dgm:pt modelId="{B6ACD81C-1CA3-394A-B2FA-1CF9AE7BE7E3}" type="parTrans" cxnId="{BEC89CE3-00D9-7443-BB9C-CC182CAC8EF6}">
      <dgm:prSet/>
      <dgm:spPr/>
      <dgm:t>
        <a:bodyPr/>
        <a:lstStyle/>
        <a:p>
          <a:endParaRPr lang="en-US"/>
        </a:p>
      </dgm:t>
    </dgm:pt>
    <dgm:pt modelId="{B39BA540-83C3-384E-900E-09CC3D2B9B40}" type="sibTrans" cxnId="{BEC89CE3-00D9-7443-BB9C-CC182CAC8EF6}">
      <dgm:prSet/>
      <dgm:spPr/>
      <dgm:t>
        <a:bodyPr/>
        <a:lstStyle/>
        <a:p>
          <a:endParaRPr lang="en-US"/>
        </a:p>
      </dgm:t>
    </dgm:pt>
    <dgm:pt modelId="{47830C32-D1DC-5F46-AE4F-A1D271CEF380}">
      <dgm:prSet/>
      <dgm:spPr/>
      <dgm:t>
        <a:bodyPr/>
        <a:lstStyle/>
        <a:p>
          <a:pPr rtl="0"/>
          <a:r>
            <a:rPr lang="en-US" smtClean="0"/>
            <a:t>Build vendor neutral warehouse</a:t>
          </a:r>
          <a:endParaRPr lang="en-US"/>
        </a:p>
      </dgm:t>
    </dgm:pt>
    <dgm:pt modelId="{664293BF-3390-0F44-84C4-532FB88E1B7C}" type="parTrans" cxnId="{12AA5485-208D-2C4E-8BE6-731CA821FA76}">
      <dgm:prSet/>
      <dgm:spPr/>
      <dgm:t>
        <a:bodyPr/>
        <a:lstStyle/>
        <a:p>
          <a:endParaRPr lang="en-US"/>
        </a:p>
      </dgm:t>
    </dgm:pt>
    <dgm:pt modelId="{41BC5EF7-CA57-8342-8211-84CC80368FCE}" type="sibTrans" cxnId="{12AA5485-208D-2C4E-8BE6-731CA821FA76}">
      <dgm:prSet/>
      <dgm:spPr/>
      <dgm:t>
        <a:bodyPr/>
        <a:lstStyle/>
        <a:p>
          <a:endParaRPr lang="en-US"/>
        </a:p>
      </dgm:t>
    </dgm:pt>
    <dgm:pt modelId="{5C610CAF-2E71-CD41-9574-6FA27B80045D}">
      <dgm:prSet/>
      <dgm:spPr/>
      <dgm:t>
        <a:bodyPr/>
        <a:lstStyle/>
        <a:p>
          <a:pPr rtl="0"/>
          <a:r>
            <a:rPr lang="en-US" smtClean="0"/>
            <a:t>Interface with EMR’s from participating Health Centers</a:t>
          </a:r>
          <a:endParaRPr lang="en-US"/>
        </a:p>
      </dgm:t>
    </dgm:pt>
    <dgm:pt modelId="{AE7B4FC2-A83D-8442-AC2A-19EEB6B35DF8}" type="parTrans" cxnId="{292E5D65-6C9E-944C-A84D-9D9DFFAAC07E}">
      <dgm:prSet/>
      <dgm:spPr/>
      <dgm:t>
        <a:bodyPr/>
        <a:lstStyle/>
        <a:p>
          <a:endParaRPr lang="en-US"/>
        </a:p>
      </dgm:t>
    </dgm:pt>
    <dgm:pt modelId="{0ED3B8F1-BA4B-DC43-A133-243C50730A30}" type="sibTrans" cxnId="{292E5D65-6C9E-944C-A84D-9D9DFFAAC07E}">
      <dgm:prSet/>
      <dgm:spPr/>
      <dgm:t>
        <a:bodyPr/>
        <a:lstStyle/>
        <a:p>
          <a:endParaRPr lang="en-US"/>
        </a:p>
      </dgm:t>
    </dgm:pt>
    <dgm:pt modelId="{C3E721BC-C693-1F4B-A132-B00E6E0A6241}">
      <dgm:prSet/>
      <dgm:spPr/>
      <dgm:t>
        <a:bodyPr/>
        <a:lstStyle/>
        <a:p>
          <a:pPr rtl="0"/>
          <a:r>
            <a:rPr lang="en-US" smtClean="0"/>
            <a:t>Normalize Data</a:t>
          </a:r>
          <a:endParaRPr lang="en-US"/>
        </a:p>
      </dgm:t>
    </dgm:pt>
    <dgm:pt modelId="{08B9ADFA-3B8E-354F-9E05-190EFB68EC1D}" type="parTrans" cxnId="{36CF4EF2-530D-7942-B91D-2E12F07F5A41}">
      <dgm:prSet/>
      <dgm:spPr/>
      <dgm:t>
        <a:bodyPr/>
        <a:lstStyle/>
        <a:p>
          <a:endParaRPr lang="en-US"/>
        </a:p>
      </dgm:t>
    </dgm:pt>
    <dgm:pt modelId="{BE324112-1828-5F46-83BE-9EAE3AAF8E0F}" type="sibTrans" cxnId="{36CF4EF2-530D-7942-B91D-2E12F07F5A41}">
      <dgm:prSet/>
      <dgm:spPr/>
      <dgm:t>
        <a:bodyPr/>
        <a:lstStyle/>
        <a:p>
          <a:endParaRPr lang="en-US"/>
        </a:p>
      </dgm:t>
    </dgm:pt>
    <dgm:pt modelId="{A51AA152-D094-5F4D-9B4D-9A51BFBD69FA}">
      <dgm:prSet/>
      <dgm:spPr/>
      <dgm:t>
        <a:bodyPr/>
        <a:lstStyle/>
        <a:p>
          <a:pPr rtl="0"/>
          <a:r>
            <a:rPr lang="en-US" smtClean="0"/>
            <a:t>Provide analytics</a:t>
          </a:r>
          <a:endParaRPr lang="en-US"/>
        </a:p>
      </dgm:t>
    </dgm:pt>
    <dgm:pt modelId="{E6322686-913E-D44B-B5E1-ABF8984F342D}" type="parTrans" cxnId="{2BC5B47E-4108-6145-BBAB-A10BBBEF9D4D}">
      <dgm:prSet/>
      <dgm:spPr/>
      <dgm:t>
        <a:bodyPr/>
        <a:lstStyle/>
        <a:p>
          <a:endParaRPr lang="en-US"/>
        </a:p>
      </dgm:t>
    </dgm:pt>
    <dgm:pt modelId="{DC4AC309-AB8E-9043-85CB-C3E403552803}" type="sibTrans" cxnId="{2BC5B47E-4108-6145-BBAB-A10BBBEF9D4D}">
      <dgm:prSet/>
      <dgm:spPr/>
      <dgm:t>
        <a:bodyPr/>
        <a:lstStyle/>
        <a:p>
          <a:endParaRPr lang="en-US"/>
        </a:p>
      </dgm:t>
    </dgm:pt>
    <dgm:pt modelId="{EEF6FD07-B024-AB47-BD9B-D02E2ECF0BB4}">
      <dgm:prSet/>
      <dgm:spPr/>
      <dgm:t>
        <a:bodyPr/>
        <a:lstStyle/>
        <a:p>
          <a:pPr rtl="0"/>
          <a:r>
            <a:rPr lang="en-US" smtClean="0"/>
            <a:t>Display comparative data for benchmarking purposes</a:t>
          </a:r>
          <a:endParaRPr lang="en-US"/>
        </a:p>
      </dgm:t>
    </dgm:pt>
    <dgm:pt modelId="{C8AFC587-2679-C943-B34A-2843FBAF3A74}" type="parTrans" cxnId="{95969373-F515-134D-B729-7785C36808B2}">
      <dgm:prSet/>
      <dgm:spPr/>
      <dgm:t>
        <a:bodyPr/>
        <a:lstStyle/>
        <a:p>
          <a:endParaRPr lang="en-US"/>
        </a:p>
      </dgm:t>
    </dgm:pt>
    <dgm:pt modelId="{7CB70DDD-AE1F-9C49-83D7-9995EA3FD3C5}" type="sibTrans" cxnId="{95969373-F515-134D-B729-7785C36808B2}">
      <dgm:prSet/>
      <dgm:spPr/>
      <dgm:t>
        <a:bodyPr/>
        <a:lstStyle/>
        <a:p>
          <a:endParaRPr lang="en-US"/>
        </a:p>
      </dgm:t>
    </dgm:pt>
    <dgm:pt modelId="{F4718AA6-C1BA-794F-A6AC-BB9B76C0AB27}" type="pres">
      <dgm:prSet presAssocID="{A748B705-AE26-3D42-B073-5A56F10BF3AA}" presName="Name0" presStyleCnt="0">
        <dgm:presLayoutVars>
          <dgm:dir/>
          <dgm:animLvl val="lvl"/>
          <dgm:resizeHandles val="exact"/>
        </dgm:presLayoutVars>
      </dgm:prSet>
      <dgm:spPr/>
      <dgm:t>
        <a:bodyPr/>
        <a:lstStyle/>
        <a:p>
          <a:endParaRPr lang="en-US"/>
        </a:p>
      </dgm:t>
    </dgm:pt>
    <dgm:pt modelId="{99DF4EA7-918C-5644-94CB-1658F15DAE06}" type="pres">
      <dgm:prSet presAssocID="{6EB76881-5717-4C4B-B705-47D28B2E84CF}" presName="linNode" presStyleCnt="0"/>
      <dgm:spPr/>
    </dgm:pt>
    <dgm:pt modelId="{D43211B1-45FA-EA47-B02D-9EEE9A8E833C}" type="pres">
      <dgm:prSet presAssocID="{6EB76881-5717-4C4B-B705-47D28B2E84CF}" presName="parentText" presStyleLbl="node1" presStyleIdx="0" presStyleCnt="1">
        <dgm:presLayoutVars>
          <dgm:chMax val="1"/>
          <dgm:bulletEnabled val="1"/>
        </dgm:presLayoutVars>
      </dgm:prSet>
      <dgm:spPr/>
      <dgm:t>
        <a:bodyPr/>
        <a:lstStyle/>
        <a:p>
          <a:endParaRPr lang="en-US"/>
        </a:p>
      </dgm:t>
    </dgm:pt>
    <dgm:pt modelId="{AF727613-F9CB-704C-AAF9-5EA542C32CA0}" type="pres">
      <dgm:prSet presAssocID="{6EB76881-5717-4C4B-B705-47D28B2E84CF}" presName="descendantText" presStyleLbl="alignAccFollowNode1" presStyleIdx="0" presStyleCnt="1">
        <dgm:presLayoutVars>
          <dgm:bulletEnabled val="1"/>
        </dgm:presLayoutVars>
      </dgm:prSet>
      <dgm:spPr/>
      <dgm:t>
        <a:bodyPr/>
        <a:lstStyle/>
        <a:p>
          <a:endParaRPr lang="en-US"/>
        </a:p>
      </dgm:t>
    </dgm:pt>
  </dgm:ptLst>
  <dgm:cxnLst>
    <dgm:cxn modelId="{4AE3795B-C07E-8840-B493-AB0CF8A47CD5}" type="presOf" srcId="{A748B705-AE26-3D42-B073-5A56F10BF3AA}" destId="{F4718AA6-C1BA-794F-A6AC-BB9B76C0AB27}" srcOrd="0" destOrd="0" presId="urn:microsoft.com/office/officeart/2005/8/layout/vList5"/>
    <dgm:cxn modelId="{5A7F48C7-1F5C-4B4B-8E22-38B37B712B13}" type="presOf" srcId="{EEF6FD07-B024-AB47-BD9B-D02E2ECF0BB4}" destId="{AF727613-F9CB-704C-AAF9-5EA542C32CA0}" srcOrd="0" destOrd="4" presId="urn:microsoft.com/office/officeart/2005/8/layout/vList5"/>
    <dgm:cxn modelId="{12AA5485-208D-2C4E-8BE6-731CA821FA76}" srcId="{6EB76881-5717-4C4B-B705-47D28B2E84CF}" destId="{47830C32-D1DC-5F46-AE4F-A1D271CEF380}" srcOrd="0" destOrd="0" parTransId="{664293BF-3390-0F44-84C4-532FB88E1B7C}" sibTransId="{41BC5EF7-CA57-8342-8211-84CC80368FCE}"/>
    <dgm:cxn modelId="{8B05E395-977C-5B41-9D98-0A3FC0C24461}" type="presOf" srcId="{47830C32-D1DC-5F46-AE4F-A1D271CEF380}" destId="{AF727613-F9CB-704C-AAF9-5EA542C32CA0}" srcOrd="0" destOrd="0" presId="urn:microsoft.com/office/officeart/2005/8/layout/vList5"/>
    <dgm:cxn modelId="{EAA5E9A6-F799-A54F-B89A-7C3A83F3060E}" type="presOf" srcId="{C3E721BC-C693-1F4B-A132-B00E6E0A6241}" destId="{AF727613-F9CB-704C-AAF9-5EA542C32CA0}" srcOrd="0" destOrd="2" presId="urn:microsoft.com/office/officeart/2005/8/layout/vList5"/>
    <dgm:cxn modelId="{B2E8B58B-2E1F-294D-909C-F293CE64E470}" type="presOf" srcId="{5C610CAF-2E71-CD41-9574-6FA27B80045D}" destId="{AF727613-F9CB-704C-AAF9-5EA542C32CA0}" srcOrd="0" destOrd="1" presId="urn:microsoft.com/office/officeart/2005/8/layout/vList5"/>
    <dgm:cxn modelId="{292E5D65-6C9E-944C-A84D-9D9DFFAAC07E}" srcId="{6EB76881-5717-4C4B-B705-47D28B2E84CF}" destId="{5C610CAF-2E71-CD41-9574-6FA27B80045D}" srcOrd="1" destOrd="0" parTransId="{AE7B4FC2-A83D-8442-AC2A-19EEB6B35DF8}" sibTransId="{0ED3B8F1-BA4B-DC43-A133-243C50730A30}"/>
    <dgm:cxn modelId="{BEC89CE3-00D9-7443-BB9C-CC182CAC8EF6}" srcId="{A748B705-AE26-3D42-B073-5A56F10BF3AA}" destId="{6EB76881-5717-4C4B-B705-47D28B2E84CF}" srcOrd="0" destOrd="0" parTransId="{B6ACD81C-1CA3-394A-B2FA-1CF9AE7BE7E3}" sibTransId="{B39BA540-83C3-384E-900E-09CC3D2B9B40}"/>
    <dgm:cxn modelId="{EE44713E-97C5-ED40-8C07-0D447BC00CA8}" type="presOf" srcId="{6EB76881-5717-4C4B-B705-47D28B2E84CF}" destId="{D43211B1-45FA-EA47-B02D-9EEE9A8E833C}" srcOrd="0" destOrd="0" presId="urn:microsoft.com/office/officeart/2005/8/layout/vList5"/>
    <dgm:cxn modelId="{36CF4EF2-530D-7942-B91D-2E12F07F5A41}" srcId="{6EB76881-5717-4C4B-B705-47D28B2E84CF}" destId="{C3E721BC-C693-1F4B-A132-B00E6E0A6241}" srcOrd="2" destOrd="0" parTransId="{08B9ADFA-3B8E-354F-9E05-190EFB68EC1D}" sibTransId="{BE324112-1828-5F46-83BE-9EAE3AAF8E0F}"/>
    <dgm:cxn modelId="{95969373-F515-134D-B729-7785C36808B2}" srcId="{6EB76881-5717-4C4B-B705-47D28B2E84CF}" destId="{EEF6FD07-B024-AB47-BD9B-D02E2ECF0BB4}" srcOrd="4" destOrd="0" parTransId="{C8AFC587-2679-C943-B34A-2843FBAF3A74}" sibTransId="{7CB70DDD-AE1F-9C49-83D7-9995EA3FD3C5}"/>
    <dgm:cxn modelId="{2BC5B47E-4108-6145-BBAB-A10BBBEF9D4D}" srcId="{6EB76881-5717-4C4B-B705-47D28B2E84CF}" destId="{A51AA152-D094-5F4D-9B4D-9A51BFBD69FA}" srcOrd="3" destOrd="0" parTransId="{E6322686-913E-D44B-B5E1-ABF8984F342D}" sibTransId="{DC4AC309-AB8E-9043-85CB-C3E403552803}"/>
    <dgm:cxn modelId="{11FF1693-A10B-0B42-A2D3-8A5E219CC10D}" type="presOf" srcId="{A51AA152-D094-5F4D-9B4D-9A51BFBD69FA}" destId="{AF727613-F9CB-704C-AAF9-5EA542C32CA0}" srcOrd="0" destOrd="3" presId="urn:microsoft.com/office/officeart/2005/8/layout/vList5"/>
    <dgm:cxn modelId="{BEC7D7A0-0644-1F4C-9DA8-380C36460F9C}" type="presParOf" srcId="{F4718AA6-C1BA-794F-A6AC-BB9B76C0AB27}" destId="{99DF4EA7-918C-5644-94CB-1658F15DAE06}" srcOrd="0" destOrd="0" presId="urn:microsoft.com/office/officeart/2005/8/layout/vList5"/>
    <dgm:cxn modelId="{1837A45E-AC73-B949-A22A-9F086711F2F2}" type="presParOf" srcId="{99DF4EA7-918C-5644-94CB-1658F15DAE06}" destId="{D43211B1-45FA-EA47-B02D-9EEE9A8E833C}" srcOrd="0" destOrd="0" presId="urn:microsoft.com/office/officeart/2005/8/layout/vList5"/>
    <dgm:cxn modelId="{4100FB48-7A8E-D94D-940A-F126884F84B4}" type="presParOf" srcId="{99DF4EA7-918C-5644-94CB-1658F15DAE06}" destId="{AF727613-F9CB-704C-AAF9-5EA542C32CA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4116631-93DA-634E-8B48-7C6FEB48B2B9}"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1175EDC8-1B2D-DB4E-BE6E-DAA33C9275B6}">
      <dgm:prSet/>
      <dgm:spPr/>
      <dgm:t>
        <a:bodyPr/>
        <a:lstStyle/>
        <a:p>
          <a:pPr rtl="0"/>
          <a:r>
            <a:rPr lang="en-US" dirty="0" smtClean="0"/>
            <a:t>Database (FQHC)</a:t>
          </a:r>
          <a:endParaRPr lang="en-US" dirty="0"/>
        </a:p>
      </dgm:t>
    </dgm:pt>
    <dgm:pt modelId="{DFDABCC6-5C79-A544-8FB0-7E6201FA0154}" type="parTrans" cxnId="{F7310748-7140-CB47-A17F-23CFD68F2256}">
      <dgm:prSet/>
      <dgm:spPr/>
      <dgm:t>
        <a:bodyPr/>
        <a:lstStyle/>
        <a:p>
          <a:endParaRPr lang="en-US"/>
        </a:p>
      </dgm:t>
    </dgm:pt>
    <dgm:pt modelId="{29E0491A-1C15-174F-9375-57230C197225}" type="sibTrans" cxnId="{F7310748-7140-CB47-A17F-23CFD68F2256}">
      <dgm:prSet/>
      <dgm:spPr/>
      <dgm:t>
        <a:bodyPr/>
        <a:lstStyle/>
        <a:p>
          <a:endParaRPr lang="en-US"/>
        </a:p>
      </dgm:t>
    </dgm:pt>
    <dgm:pt modelId="{9BB921EB-6BC3-2A47-9D0B-6D960FB2D3E6}">
      <dgm:prSet/>
      <dgm:spPr/>
      <dgm:t>
        <a:bodyPr/>
        <a:lstStyle/>
        <a:p>
          <a:pPr rtl="0"/>
          <a:r>
            <a:rPr lang="en-US" smtClean="0"/>
            <a:t>Table (Lab Values)</a:t>
          </a:r>
          <a:endParaRPr lang="en-US"/>
        </a:p>
      </dgm:t>
    </dgm:pt>
    <dgm:pt modelId="{84F5B38F-786A-2B48-8524-B0983C90EB77}" type="parTrans" cxnId="{05A2872E-126A-EC44-BC89-95C75CF93E40}">
      <dgm:prSet/>
      <dgm:spPr/>
      <dgm:t>
        <a:bodyPr/>
        <a:lstStyle/>
        <a:p>
          <a:endParaRPr lang="en-US"/>
        </a:p>
      </dgm:t>
    </dgm:pt>
    <dgm:pt modelId="{03C64263-5DDC-B243-894D-911EBBE3759A}" type="sibTrans" cxnId="{05A2872E-126A-EC44-BC89-95C75CF93E40}">
      <dgm:prSet/>
      <dgm:spPr/>
      <dgm:t>
        <a:bodyPr/>
        <a:lstStyle/>
        <a:p>
          <a:endParaRPr lang="en-US"/>
        </a:p>
      </dgm:t>
    </dgm:pt>
    <dgm:pt modelId="{F9FFC1D9-66C8-B64F-BDF5-9B1A0918852A}">
      <dgm:prSet/>
      <dgm:spPr/>
      <dgm:t>
        <a:bodyPr/>
        <a:lstStyle/>
        <a:p>
          <a:pPr rtl="0"/>
          <a:r>
            <a:rPr lang="en-US" smtClean="0"/>
            <a:t>A1C= 9.0 CBC= 150,000</a:t>
          </a:r>
          <a:endParaRPr lang="en-US"/>
        </a:p>
      </dgm:t>
    </dgm:pt>
    <dgm:pt modelId="{6E298B07-1138-514E-938E-9FADA160B239}" type="parTrans" cxnId="{DEE4A367-B04E-3242-8A0A-E3E810370639}">
      <dgm:prSet/>
      <dgm:spPr/>
      <dgm:t>
        <a:bodyPr/>
        <a:lstStyle/>
        <a:p>
          <a:endParaRPr lang="en-US"/>
        </a:p>
      </dgm:t>
    </dgm:pt>
    <dgm:pt modelId="{122668AD-6091-AF4B-B10D-35DCE7099B0A}" type="sibTrans" cxnId="{DEE4A367-B04E-3242-8A0A-E3E810370639}">
      <dgm:prSet/>
      <dgm:spPr/>
      <dgm:t>
        <a:bodyPr/>
        <a:lstStyle/>
        <a:p>
          <a:endParaRPr lang="en-US"/>
        </a:p>
      </dgm:t>
    </dgm:pt>
    <dgm:pt modelId="{C650445A-44F5-014F-9EF7-409D0EBF92FD}" type="pres">
      <dgm:prSet presAssocID="{D4116631-93DA-634E-8B48-7C6FEB48B2B9}" presName="Name0" presStyleCnt="0">
        <dgm:presLayoutVars>
          <dgm:chMax val="7"/>
          <dgm:chPref val="7"/>
          <dgm:dir/>
          <dgm:animLvl val="lvl"/>
        </dgm:presLayoutVars>
      </dgm:prSet>
      <dgm:spPr/>
      <dgm:t>
        <a:bodyPr/>
        <a:lstStyle/>
        <a:p>
          <a:endParaRPr lang="en-US"/>
        </a:p>
      </dgm:t>
    </dgm:pt>
    <dgm:pt modelId="{4F3CC6D6-655B-0D43-A09C-FD98C6770A47}" type="pres">
      <dgm:prSet presAssocID="{1175EDC8-1B2D-DB4E-BE6E-DAA33C9275B6}" presName="Accent1" presStyleCnt="0"/>
      <dgm:spPr/>
    </dgm:pt>
    <dgm:pt modelId="{8A7FF2E8-0561-7744-9D6D-F67C549F402A}" type="pres">
      <dgm:prSet presAssocID="{1175EDC8-1B2D-DB4E-BE6E-DAA33C9275B6}" presName="Accent" presStyleLbl="node1" presStyleIdx="0" presStyleCnt="3"/>
      <dgm:spPr/>
    </dgm:pt>
    <dgm:pt modelId="{F5C675A0-3011-FD4C-A2FC-794C056A587D}" type="pres">
      <dgm:prSet presAssocID="{1175EDC8-1B2D-DB4E-BE6E-DAA33C9275B6}" presName="Parent1" presStyleLbl="revTx" presStyleIdx="0" presStyleCnt="3">
        <dgm:presLayoutVars>
          <dgm:chMax val="1"/>
          <dgm:chPref val="1"/>
          <dgm:bulletEnabled val="1"/>
        </dgm:presLayoutVars>
      </dgm:prSet>
      <dgm:spPr/>
      <dgm:t>
        <a:bodyPr/>
        <a:lstStyle/>
        <a:p>
          <a:endParaRPr lang="en-US"/>
        </a:p>
      </dgm:t>
    </dgm:pt>
    <dgm:pt modelId="{1E3D6A0B-D1B7-3A4D-8234-31E328590F27}" type="pres">
      <dgm:prSet presAssocID="{9BB921EB-6BC3-2A47-9D0B-6D960FB2D3E6}" presName="Accent2" presStyleCnt="0"/>
      <dgm:spPr/>
    </dgm:pt>
    <dgm:pt modelId="{333032BA-5D7C-A342-90D0-BA19F7763A7B}" type="pres">
      <dgm:prSet presAssocID="{9BB921EB-6BC3-2A47-9D0B-6D960FB2D3E6}" presName="Accent" presStyleLbl="node1" presStyleIdx="1" presStyleCnt="3"/>
      <dgm:spPr/>
    </dgm:pt>
    <dgm:pt modelId="{25029DC2-ADD3-D346-8FD5-F617F2932896}" type="pres">
      <dgm:prSet presAssocID="{9BB921EB-6BC3-2A47-9D0B-6D960FB2D3E6}" presName="Parent2" presStyleLbl="revTx" presStyleIdx="1" presStyleCnt="3">
        <dgm:presLayoutVars>
          <dgm:chMax val="1"/>
          <dgm:chPref val="1"/>
          <dgm:bulletEnabled val="1"/>
        </dgm:presLayoutVars>
      </dgm:prSet>
      <dgm:spPr/>
      <dgm:t>
        <a:bodyPr/>
        <a:lstStyle/>
        <a:p>
          <a:endParaRPr lang="en-US"/>
        </a:p>
      </dgm:t>
    </dgm:pt>
    <dgm:pt modelId="{77E753AF-1AD1-D249-849A-80A80D1E9DC1}" type="pres">
      <dgm:prSet presAssocID="{F9FFC1D9-66C8-B64F-BDF5-9B1A0918852A}" presName="Accent3" presStyleCnt="0"/>
      <dgm:spPr/>
    </dgm:pt>
    <dgm:pt modelId="{A9178842-9CAD-A643-9331-529A9C5F5EDC}" type="pres">
      <dgm:prSet presAssocID="{F9FFC1D9-66C8-B64F-BDF5-9B1A0918852A}" presName="Accent" presStyleLbl="node1" presStyleIdx="2" presStyleCnt="3"/>
      <dgm:spPr/>
    </dgm:pt>
    <dgm:pt modelId="{9210E52B-54D2-6647-9631-4E7822F94C9B}" type="pres">
      <dgm:prSet presAssocID="{F9FFC1D9-66C8-B64F-BDF5-9B1A0918852A}" presName="Parent3" presStyleLbl="revTx" presStyleIdx="2" presStyleCnt="3">
        <dgm:presLayoutVars>
          <dgm:chMax val="1"/>
          <dgm:chPref val="1"/>
          <dgm:bulletEnabled val="1"/>
        </dgm:presLayoutVars>
      </dgm:prSet>
      <dgm:spPr/>
      <dgm:t>
        <a:bodyPr/>
        <a:lstStyle/>
        <a:p>
          <a:endParaRPr lang="en-US"/>
        </a:p>
      </dgm:t>
    </dgm:pt>
  </dgm:ptLst>
  <dgm:cxnLst>
    <dgm:cxn modelId="{8106FC8D-D0DF-CE43-BA70-75B8B78A703D}" type="presOf" srcId="{D4116631-93DA-634E-8B48-7C6FEB48B2B9}" destId="{C650445A-44F5-014F-9EF7-409D0EBF92FD}" srcOrd="0" destOrd="0" presId="urn:microsoft.com/office/officeart/2009/layout/CircleArrowProcess"/>
    <dgm:cxn modelId="{6E2D43A0-0E2A-904F-8120-EC21F65A10B3}" type="presOf" srcId="{9BB921EB-6BC3-2A47-9D0B-6D960FB2D3E6}" destId="{25029DC2-ADD3-D346-8FD5-F617F2932896}" srcOrd="0" destOrd="0" presId="urn:microsoft.com/office/officeart/2009/layout/CircleArrowProcess"/>
    <dgm:cxn modelId="{D89F1F0E-93E9-9E48-8B48-8C1891C83381}" type="presOf" srcId="{F9FFC1D9-66C8-B64F-BDF5-9B1A0918852A}" destId="{9210E52B-54D2-6647-9631-4E7822F94C9B}" srcOrd="0" destOrd="0" presId="urn:microsoft.com/office/officeart/2009/layout/CircleArrowProcess"/>
    <dgm:cxn modelId="{0BD4B204-5AF3-A44F-9CBC-4A42D629D580}" type="presOf" srcId="{1175EDC8-1B2D-DB4E-BE6E-DAA33C9275B6}" destId="{F5C675A0-3011-FD4C-A2FC-794C056A587D}" srcOrd="0" destOrd="0" presId="urn:microsoft.com/office/officeart/2009/layout/CircleArrowProcess"/>
    <dgm:cxn modelId="{DEE4A367-B04E-3242-8A0A-E3E810370639}" srcId="{D4116631-93DA-634E-8B48-7C6FEB48B2B9}" destId="{F9FFC1D9-66C8-B64F-BDF5-9B1A0918852A}" srcOrd="2" destOrd="0" parTransId="{6E298B07-1138-514E-938E-9FADA160B239}" sibTransId="{122668AD-6091-AF4B-B10D-35DCE7099B0A}"/>
    <dgm:cxn modelId="{05A2872E-126A-EC44-BC89-95C75CF93E40}" srcId="{D4116631-93DA-634E-8B48-7C6FEB48B2B9}" destId="{9BB921EB-6BC3-2A47-9D0B-6D960FB2D3E6}" srcOrd="1" destOrd="0" parTransId="{84F5B38F-786A-2B48-8524-B0983C90EB77}" sibTransId="{03C64263-5DDC-B243-894D-911EBBE3759A}"/>
    <dgm:cxn modelId="{F7310748-7140-CB47-A17F-23CFD68F2256}" srcId="{D4116631-93DA-634E-8B48-7C6FEB48B2B9}" destId="{1175EDC8-1B2D-DB4E-BE6E-DAA33C9275B6}" srcOrd="0" destOrd="0" parTransId="{DFDABCC6-5C79-A544-8FB0-7E6201FA0154}" sibTransId="{29E0491A-1C15-174F-9375-57230C197225}"/>
    <dgm:cxn modelId="{E216D64C-A369-9E43-AAC7-A40463D42326}" type="presParOf" srcId="{C650445A-44F5-014F-9EF7-409D0EBF92FD}" destId="{4F3CC6D6-655B-0D43-A09C-FD98C6770A47}" srcOrd="0" destOrd="0" presId="urn:microsoft.com/office/officeart/2009/layout/CircleArrowProcess"/>
    <dgm:cxn modelId="{A1A041B9-D70D-3044-86E1-5E6D411803A7}" type="presParOf" srcId="{4F3CC6D6-655B-0D43-A09C-FD98C6770A47}" destId="{8A7FF2E8-0561-7744-9D6D-F67C549F402A}" srcOrd="0" destOrd="0" presId="urn:microsoft.com/office/officeart/2009/layout/CircleArrowProcess"/>
    <dgm:cxn modelId="{D04E77AD-1AEA-364E-81E9-7882D3616D28}" type="presParOf" srcId="{C650445A-44F5-014F-9EF7-409D0EBF92FD}" destId="{F5C675A0-3011-FD4C-A2FC-794C056A587D}" srcOrd="1" destOrd="0" presId="urn:microsoft.com/office/officeart/2009/layout/CircleArrowProcess"/>
    <dgm:cxn modelId="{0CC5C53E-9F3C-FA46-90A5-156CEEC74240}" type="presParOf" srcId="{C650445A-44F5-014F-9EF7-409D0EBF92FD}" destId="{1E3D6A0B-D1B7-3A4D-8234-31E328590F27}" srcOrd="2" destOrd="0" presId="urn:microsoft.com/office/officeart/2009/layout/CircleArrowProcess"/>
    <dgm:cxn modelId="{43752062-6B27-DF43-BF05-C66FAA7ADBF9}" type="presParOf" srcId="{1E3D6A0B-D1B7-3A4D-8234-31E328590F27}" destId="{333032BA-5D7C-A342-90D0-BA19F7763A7B}" srcOrd="0" destOrd="0" presId="urn:microsoft.com/office/officeart/2009/layout/CircleArrowProcess"/>
    <dgm:cxn modelId="{DF9B084D-3261-9743-8661-D0DA9AA9F667}" type="presParOf" srcId="{C650445A-44F5-014F-9EF7-409D0EBF92FD}" destId="{25029DC2-ADD3-D346-8FD5-F617F2932896}" srcOrd="3" destOrd="0" presId="urn:microsoft.com/office/officeart/2009/layout/CircleArrowProcess"/>
    <dgm:cxn modelId="{8F8E48FE-DA72-D64C-8D6D-551AB41471E9}" type="presParOf" srcId="{C650445A-44F5-014F-9EF7-409D0EBF92FD}" destId="{77E753AF-1AD1-D249-849A-80A80D1E9DC1}" srcOrd="4" destOrd="0" presId="urn:microsoft.com/office/officeart/2009/layout/CircleArrowProcess"/>
    <dgm:cxn modelId="{B2D602B5-A74F-4543-961A-278C3537342F}" type="presParOf" srcId="{77E753AF-1AD1-D249-849A-80A80D1E9DC1}" destId="{A9178842-9CAD-A643-9331-529A9C5F5EDC}" srcOrd="0" destOrd="0" presId="urn:microsoft.com/office/officeart/2009/layout/CircleArrowProcess"/>
    <dgm:cxn modelId="{3088D7DA-E443-7C47-A708-D40A7E9FF677}" type="presParOf" srcId="{C650445A-44F5-014F-9EF7-409D0EBF92FD}" destId="{9210E52B-54D2-6647-9631-4E7822F94C9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D9A85C0-AA52-0A4B-AE09-9EDDBC7F247E}" type="doc">
      <dgm:prSet loTypeId="urn:microsoft.com/office/officeart/2005/8/layout/venn3" loCatId="" qsTypeId="urn:microsoft.com/office/officeart/2005/8/quickstyle/simple4" qsCatId="simple" csTypeId="urn:microsoft.com/office/officeart/2005/8/colors/accent1_2" csCatId="accent1" phldr="1"/>
      <dgm:spPr/>
      <dgm:t>
        <a:bodyPr/>
        <a:lstStyle/>
        <a:p>
          <a:endParaRPr lang="en-US"/>
        </a:p>
      </dgm:t>
    </dgm:pt>
    <dgm:pt modelId="{474BCC7A-B684-5743-A019-A6CB9132DAC2}">
      <dgm:prSet/>
      <dgm:spPr/>
      <dgm:t>
        <a:bodyPr/>
        <a:lstStyle/>
        <a:p>
          <a:pPr rtl="0"/>
          <a:r>
            <a:rPr lang="en-US" dirty="0" smtClean="0"/>
            <a:t>Clinical EMR Community Health Center</a:t>
          </a:r>
          <a:endParaRPr lang="en-US" dirty="0"/>
        </a:p>
      </dgm:t>
    </dgm:pt>
    <dgm:pt modelId="{96077AED-04BE-964C-A9AE-7BEE2362FA92}" type="parTrans" cxnId="{7A942BA0-E78D-4145-B4E2-545DCE32274F}">
      <dgm:prSet/>
      <dgm:spPr/>
      <dgm:t>
        <a:bodyPr/>
        <a:lstStyle/>
        <a:p>
          <a:endParaRPr lang="en-US"/>
        </a:p>
      </dgm:t>
    </dgm:pt>
    <dgm:pt modelId="{BCCE92C4-1765-7543-95BB-F342678BD663}" type="sibTrans" cxnId="{7A942BA0-E78D-4145-B4E2-545DCE32274F}">
      <dgm:prSet/>
      <dgm:spPr/>
      <dgm:t>
        <a:bodyPr/>
        <a:lstStyle/>
        <a:p>
          <a:endParaRPr lang="en-US"/>
        </a:p>
      </dgm:t>
    </dgm:pt>
    <dgm:pt modelId="{C37C0505-A470-DE4F-8497-20F0F93B53CA}">
      <dgm:prSet/>
      <dgm:spPr/>
      <dgm:t>
        <a:bodyPr/>
        <a:lstStyle/>
        <a:p>
          <a:pPr rtl="0"/>
          <a:r>
            <a:rPr lang="en-US" smtClean="0"/>
            <a:t>Report Server (if applicable)</a:t>
          </a:r>
          <a:endParaRPr lang="en-US"/>
        </a:p>
      </dgm:t>
    </dgm:pt>
    <dgm:pt modelId="{221B3EBF-40A5-0046-AE0C-B4EE5AB524C2}" type="parTrans" cxnId="{6B9F8F4B-222D-7942-B52D-E9F40126E3F9}">
      <dgm:prSet/>
      <dgm:spPr/>
      <dgm:t>
        <a:bodyPr/>
        <a:lstStyle/>
        <a:p>
          <a:endParaRPr lang="en-US"/>
        </a:p>
      </dgm:t>
    </dgm:pt>
    <dgm:pt modelId="{8DBEEC4E-15A6-F845-BCCE-47AB341A26A7}" type="sibTrans" cxnId="{6B9F8F4B-222D-7942-B52D-E9F40126E3F9}">
      <dgm:prSet/>
      <dgm:spPr/>
      <dgm:t>
        <a:bodyPr/>
        <a:lstStyle/>
        <a:p>
          <a:endParaRPr lang="en-US"/>
        </a:p>
      </dgm:t>
    </dgm:pt>
    <dgm:pt modelId="{6DA5E299-2533-B545-B7A1-2FCFDC8D96B8}">
      <dgm:prSet/>
      <dgm:spPr/>
      <dgm:t>
        <a:bodyPr/>
        <a:lstStyle/>
        <a:p>
          <a:pPr rtl="0"/>
          <a:r>
            <a:rPr lang="en-US" smtClean="0"/>
            <a:t>HCCN Data Warehouse</a:t>
          </a:r>
          <a:endParaRPr lang="en-US"/>
        </a:p>
      </dgm:t>
    </dgm:pt>
    <dgm:pt modelId="{9996110C-3F3A-4046-964E-C4D139FA1851}" type="parTrans" cxnId="{5BEF4BBF-0022-3C4B-8D02-A44EFB76EA07}">
      <dgm:prSet/>
      <dgm:spPr/>
      <dgm:t>
        <a:bodyPr/>
        <a:lstStyle/>
        <a:p>
          <a:endParaRPr lang="en-US"/>
        </a:p>
      </dgm:t>
    </dgm:pt>
    <dgm:pt modelId="{ABF46686-E9E2-F242-B532-D851EE3B4459}" type="sibTrans" cxnId="{5BEF4BBF-0022-3C4B-8D02-A44EFB76EA07}">
      <dgm:prSet/>
      <dgm:spPr/>
      <dgm:t>
        <a:bodyPr/>
        <a:lstStyle/>
        <a:p>
          <a:endParaRPr lang="en-US"/>
        </a:p>
      </dgm:t>
    </dgm:pt>
    <dgm:pt modelId="{B885805E-F262-FE4D-A2C7-A09CC0DD038C}">
      <dgm:prSet/>
      <dgm:spPr/>
      <dgm:t>
        <a:bodyPr/>
        <a:lstStyle/>
        <a:p>
          <a:pPr rtl="0"/>
          <a:r>
            <a:rPr lang="en-US" smtClean="0"/>
            <a:t>Secure Portal</a:t>
          </a:r>
          <a:endParaRPr lang="en-US"/>
        </a:p>
      </dgm:t>
    </dgm:pt>
    <dgm:pt modelId="{4D5BAA0E-D1C3-0B42-850E-D91D091BD549}" type="parTrans" cxnId="{CDA4E6EC-DDBA-0F41-8511-34BA08FF912D}">
      <dgm:prSet/>
      <dgm:spPr/>
      <dgm:t>
        <a:bodyPr/>
        <a:lstStyle/>
        <a:p>
          <a:endParaRPr lang="en-US"/>
        </a:p>
      </dgm:t>
    </dgm:pt>
    <dgm:pt modelId="{009E1EA1-522A-A048-8866-C6B914D3DB63}" type="sibTrans" cxnId="{CDA4E6EC-DDBA-0F41-8511-34BA08FF912D}">
      <dgm:prSet/>
      <dgm:spPr/>
      <dgm:t>
        <a:bodyPr/>
        <a:lstStyle/>
        <a:p>
          <a:endParaRPr lang="en-US"/>
        </a:p>
      </dgm:t>
    </dgm:pt>
    <dgm:pt modelId="{73FD6131-DA0A-6C41-84FB-1E76EFC978A0}" type="pres">
      <dgm:prSet presAssocID="{CD9A85C0-AA52-0A4B-AE09-9EDDBC7F247E}" presName="Name0" presStyleCnt="0">
        <dgm:presLayoutVars>
          <dgm:dir/>
          <dgm:resizeHandles val="exact"/>
        </dgm:presLayoutVars>
      </dgm:prSet>
      <dgm:spPr/>
      <dgm:t>
        <a:bodyPr/>
        <a:lstStyle/>
        <a:p>
          <a:endParaRPr lang="en-US"/>
        </a:p>
      </dgm:t>
    </dgm:pt>
    <dgm:pt modelId="{CFE6407B-120A-524C-99CA-0DF04D9C0213}" type="pres">
      <dgm:prSet presAssocID="{474BCC7A-B684-5743-A019-A6CB9132DAC2}" presName="Name5" presStyleLbl="vennNode1" presStyleIdx="0" presStyleCnt="4">
        <dgm:presLayoutVars>
          <dgm:bulletEnabled val="1"/>
        </dgm:presLayoutVars>
      </dgm:prSet>
      <dgm:spPr/>
      <dgm:t>
        <a:bodyPr/>
        <a:lstStyle/>
        <a:p>
          <a:endParaRPr lang="en-US"/>
        </a:p>
      </dgm:t>
    </dgm:pt>
    <dgm:pt modelId="{16ECA886-8C5B-234C-BE42-4675FF9F7D4B}" type="pres">
      <dgm:prSet presAssocID="{BCCE92C4-1765-7543-95BB-F342678BD663}" presName="space" presStyleCnt="0"/>
      <dgm:spPr/>
    </dgm:pt>
    <dgm:pt modelId="{B5278412-3CB5-324D-9191-C8E1C7CA1F1C}" type="pres">
      <dgm:prSet presAssocID="{C37C0505-A470-DE4F-8497-20F0F93B53CA}" presName="Name5" presStyleLbl="vennNode1" presStyleIdx="1" presStyleCnt="4">
        <dgm:presLayoutVars>
          <dgm:bulletEnabled val="1"/>
        </dgm:presLayoutVars>
      </dgm:prSet>
      <dgm:spPr/>
      <dgm:t>
        <a:bodyPr/>
        <a:lstStyle/>
        <a:p>
          <a:endParaRPr lang="en-US"/>
        </a:p>
      </dgm:t>
    </dgm:pt>
    <dgm:pt modelId="{E1E8D90B-912F-F147-8176-D12CD867C06E}" type="pres">
      <dgm:prSet presAssocID="{8DBEEC4E-15A6-F845-BCCE-47AB341A26A7}" presName="space" presStyleCnt="0"/>
      <dgm:spPr/>
    </dgm:pt>
    <dgm:pt modelId="{69034098-41C3-9A42-B5A4-4E3E617A6449}" type="pres">
      <dgm:prSet presAssocID="{6DA5E299-2533-B545-B7A1-2FCFDC8D96B8}" presName="Name5" presStyleLbl="vennNode1" presStyleIdx="2" presStyleCnt="4">
        <dgm:presLayoutVars>
          <dgm:bulletEnabled val="1"/>
        </dgm:presLayoutVars>
      </dgm:prSet>
      <dgm:spPr/>
      <dgm:t>
        <a:bodyPr/>
        <a:lstStyle/>
        <a:p>
          <a:endParaRPr lang="en-US"/>
        </a:p>
      </dgm:t>
    </dgm:pt>
    <dgm:pt modelId="{1E46EB44-FEB5-8C40-A325-B330B8451967}" type="pres">
      <dgm:prSet presAssocID="{ABF46686-E9E2-F242-B532-D851EE3B4459}" presName="space" presStyleCnt="0"/>
      <dgm:spPr/>
    </dgm:pt>
    <dgm:pt modelId="{6A32B614-1DF4-3F45-9BBA-007E2F4E781B}" type="pres">
      <dgm:prSet presAssocID="{B885805E-F262-FE4D-A2C7-A09CC0DD038C}" presName="Name5" presStyleLbl="vennNode1" presStyleIdx="3" presStyleCnt="4">
        <dgm:presLayoutVars>
          <dgm:bulletEnabled val="1"/>
        </dgm:presLayoutVars>
      </dgm:prSet>
      <dgm:spPr/>
      <dgm:t>
        <a:bodyPr/>
        <a:lstStyle/>
        <a:p>
          <a:endParaRPr lang="en-US"/>
        </a:p>
      </dgm:t>
    </dgm:pt>
  </dgm:ptLst>
  <dgm:cxnLst>
    <dgm:cxn modelId="{D1EC39F3-2CBB-DA46-BA9D-D3351AB3C5A0}" type="presOf" srcId="{474BCC7A-B684-5743-A019-A6CB9132DAC2}" destId="{CFE6407B-120A-524C-99CA-0DF04D9C0213}" srcOrd="0" destOrd="0" presId="urn:microsoft.com/office/officeart/2005/8/layout/venn3"/>
    <dgm:cxn modelId="{CDA4E6EC-DDBA-0F41-8511-34BA08FF912D}" srcId="{CD9A85C0-AA52-0A4B-AE09-9EDDBC7F247E}" destId="{B885805E-F262-FE4D-A2C7-A09CC0DD038C}" srcOrd="3" destOrd="0" parTransId="{4D5BAA0E-D1C3-0B42-850E-D91D091BD549}" sibTransId="{009E1EA1-522A-A048-8866-C6B914D3DB63}"/>
    <dgm:cxn modelId="{41805F81-BA51-7146-830F-192B0C0F4C94}" type="presOf" srcId="{CD9A85C0-AA52-0A4B-AE09-9EDDBC7F247E}" destId="{73FD6131-DA0A-6C41-84FB-1E76EFC978A0}" srcOrd="0" destOrd="0" presId="urn:microsoft.com/office/officeart/2005/8/layout/venn3"/>
    <dgm:cxn modelId="{5BEF4BBF-0022-3C4B-8D02-A44EFB76EA07}" srcId="{CD9A85C0-AA52-0A4B-AE09-9EDDBC7F247E}" destId="{6DA5E299-2533-B545-B7A1-2FCFDC8D96B8}" srcOrd="2" destOrd="0" parTransId="{9996110C-3F3A-4046-964E-C4D139FA1851}" sibTransId="{ABF46686-E9E2-F242-B532-D851EE3B4459}"/>
    <dgm:cxn modelId="{D1B62A36-CF99-D044-8AF9-274F956B886C}" type="presOf" srcId="{6DA5E299-2533-B545-B7A1-2FCFDC8D96B8}" destId="{69034098-41C3-9A42-B5A4-4E3E617A6449}" srcOrd="0" destOrd="0" presId="urn:microsoft.com/office/officeart/2005/8/layout/venn3"/>
    <dgm:cxn modelId="{2557D199-5438-FC41-9D7F-388BA24CDA6B}" type="presOf" srcId="{B885805E-F262-FE4D-A2C7-A09CC0DD038C}" destId="{6A32B614-1DF4-3F45-9BBA-007E2F4E781B}" srcOrd="0" destOrd="0" presId="urn:microsoft.com/office/officeart/2005/8/layout/venn3"/>
    <dgm:cxn modelId="{6B9F8F4B-222D-7942-B52D-E9F40126E3F9}" srcId="{CD9A85C0-AA52-0A4B-AE09-9EDDBC7F247E}" destId="{C37C0505-A470-DE4F-8497-20F0F93B53CA}" srcOrd="1" destOrd="0" parTransId="{221B3EBF-40A5-0046-AE0C-B4EE5AB524C2}" sibTransId="{8DBEEC4E-15A6-F845-BCCE-47AB341A26A7}"/>
    <dgm:cxn modelId="{7A942BA0-E78D-4145-B4E2-545DCE32274F}" srcId="{CD9A85C0-AA52-0A4B-AE09-9EDDBC7F247E}" destId="{474BCC7A-B684-5743-A019-A6CB9132DAC2}" srcOrd="0" destOrd="0" parTransId="{96077AED-04BE-964C-A9AE-7BEE2362FA92}" sibTransId="{BCCE92C4-1765-7543-95BB-F342678BD663}"/>
    <dgm:cxn modelId="{9DB33C85-7A2B-E043-AF44-E2C41C4B6CB5}" type="presOf" srcId="{C37C0505-A470-DE4F-8497-20F0F93B53CA}" destId="{B5278412-3CB5-324D-9191-C8E1C7CA1F1C}" srcOrd="0" destOrd="0" presId="urn:microsoft.com/office/officeart/2005/8/layout/venn3"/>
    <dgm:cxn modelId="{7736F811-09B6-C64C-B389-A2CB285B79F4}" type="presParOf" srcId="{73FD6131-DA0A-6C41-84FB-1E76EFC978A0}" destId="{CFE6407B-120A-524C-99CA-0DF04D9C0213}" srcOrd="0" destOrd="0" presId="urn:microsoft.com/office/officeart/2005/8/layout/venn3"/>
    <dgm:cxn modelId="{989182FD-2E14-9144-9D99-0D3C9D2E9CFE}" type="presParOf" srcId="{73FD6131-DA0A-6C41-84FB-1E76EFC978A0}" destId="{16ECA886-8C5B-234C-BE42-4675FF9F7D4B}" srcOrd="1" destOrd="0" presId="urn:microsoft.com/office/officeart/2005/8/layout/venn3"/>
    <dgm:cxn modelId="{BDFF657A-83CC-9046-A611-D4B4C27B67E3}" type="presParOf" srcId="{73FD6131-DA0A-6C41-84FB-1E76EFC978A0}" destId="{B5278412-3CB5-324D-9191-C8E1C7CA1F1C}" srcOrd="2" destOrd="0" presId="urn:microsoft.com/office/officeart/2005/8/layout/venn3"/>
    <dgm:cxn modelId="{756C78A9-F1FD-E148-BC43-FEC01437C110}" type="presParOf" srcId="{73FD6131-DA0A-6C41-84FB-1E76EFC978A0}" destId="{E1E8D90B-912F-F147-8176-D12CD867C06E}" srcOrd="3" destOrd="0" presId="urn:microsoft.com/office/officeart/2005/8/layout/venn3"/>
    <dgm:cxn modelId="{AA94852C-B8B6-1647-BCA5-51BE6C6B4AA1}" type="presParOf" srcId="{73FD6131-DA0A-6C41-84FB-1E76EFC978A0}" destId="{69034098-41C3-9A42-B5A4-4E3E617A6449}" srcOrd="4" destOrd="0" presId="urn:microsoft.com/office/officeart/2005/8/layout/venn3"/>
    <dgm:cxn modelId="{FA82E131-DC5B-AC41-AFFA-743EC8B2A5E1}" type="presParOf" srcId="{73FD6131-DA0A-6C41-84FB-1E76EFC978A0}" destId="{1E46EB44-FEB5-8C40-A325-B330B8451967}" srcOrd="5" destOrd="0" presId="urn:microsoft.com/office/officeart/2005/8/layout/venn3"/>
    <dgm:cxn modelId="{5B8F4A20-59C7-7947-AF1B-9FB9B1E34DA7}" type="presParOf" srcId="{73FD6131-DA0A-6C41-84FB-1E76EFC978A0}" destId="{6A32B614-1DF4-3F45-9BBA-007E2F4E781B}"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AE675D-7437-7B47-B448-B1F66209BD1D}" type="doc">
      <dgm:prSet loTypeId="urn:microsoft.com/office/officeart/2005/8/layout/hProcess3" loCatId="" qsTypeId="urn:microsoft.com/office/officeart/2005/8/quickstyle/simple4" qsCatId="simple" csTypeId="urn:microsoft.com/office/officeart/2005/8/colors/accent1_2" csCatId="accent1"/>
      <dgm:spPr/>
      <dgm:t>
        <a:bodyPr/>
        <a:lstStyle/>
        <a:p>
          <a:endParaRPr lang="en-US"/>
        </a:p>
      </dgm:t>
    </dgm:pt>
    <dgm:pt modelId="{BCD2686F-4475-D449-A87E-F4E5393FDAA6}">
      <dgm:prSet/>
      <dgm:spPr/>
      <dgm:t>
        <a:bodyPr/>
        <a:lstStyle/>
        <a:p>
          <a:pPr rtl="0"/>
          <a:endParaRPr lang="en-US"/>
        </a:p>
      </dgm:t>
    </dgm:pt>
    <dgm:pt modelId="{4427D18D-2559-C64F-8616-766078ABBF71}" type="parTrans" cxnId="{A5CE06B1-B797-EB4A-8A42-620F4D5057B7}">
      <dgm:prSet/>
      <dgm:spPr/>
      <dgm:t>
        <a:bodyPr/>
        <a:lstStyle/>
        <a:p>
          <a:endParaRPr lang="en-US"/>
        </a:p>
      </dgm:t>
    </dgm:pt>
    <dgm:pt modelId="{682D62A0-DDCD-9D4C-9192-0F95A647B097}" type="sibTrans" cxnId="{A5CE06B1-B797-EB4A-8A42-620F4D5057B7}">
      <dgm:prSet/>
      <dgm:spPr/>
      <dgm:t>
        <a:bodyPr/>
        <a:lstStyle/>
        <a:p>
          <a:endParaRPr lang="en-US"/>
        </a:p>
      </dgm:t>
    </dgm:pt>
    <dgm:pt modelId="{9F3C2C5F-0C47-1643-8D1E-963A8A8C8541}">
      <dgm:prSet custT="1"/>
      <dgm:spPr/>
      <dgm:t>
        <a:bodyPr/>
        <a:lstStyle/>
        <a:p>
          <a:pPr rtl="0"/>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provide the people of rural, southeastern Kentucky access to a full continuum of quality health services.</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91745C5-B3EE-8046-B20F-A86A451E9BDE}" type="parTrans" cxnId="{B9A692CA-75B1-494E-A2EB-976F0D375D32}">
      <dgm:prSet/>
      <dgm:spPr/>
      <dgm:t>
        <a:bodyPr/>
        <a:lstStyle/>
        <a:p>
          <a:endParaRPr lang="en-US"/>
        </a:p>
      </dgm:t>
    </dgm:pt>
    <dgm:pt modelId="{FD635A8E-1F5E-D94C-ACAA-577F95854890}" type="sibTrans" cxnId="{B9A692CA-75B1-494E-A2EB-976F0D375D32}">
      <dgm:prSet/>
      <dgm:spPr/>
      <dgm:t>
        <a:bodyPr/>
        <a:lstStyle/>
        <a:p>
          <a:endParaRPr lang="en-US"/>
        </a:p>
      </dgm:t>
    </dgm:pt>
    <dgm:pt modelId="{52A6FC75-9546-6D4F-AC78-AA55E7FACA20}" type="pres">
      <dgm:prSet presAssocID="{BCAE675D-7437-7B47-B448-B1F66209BD1D}" presName="Name0" presStyleCnt="0">
        <dgm:presLayoutVars>
          <dgm:dir/>
          <dgm:animLvl val="lvl"/>
          <dgm:resizeHandles val="exact"/>
        </dgm:presLayoutVars>
      </dgm:prSet>
      <dgm:spPr/>
      <dgm:t>
        <a:bodyPr/>
        <a:lstStyle/>
        <a:p>
          <a:endParaRPr lang="en-US"/>
        </a:p>
      </dgm:t>
    </dgm:pt>
    <dgm:pt modelId="{ABAC6B61-3F10-AB44-BED4-BAEF28E9B78E}" type="pres">
      <dgm:prSet presAssocID="{BCAE675D-7437-7B47-B448-B1F66209BD1D}" presName="dummy" presStyleCnt="0"/>
      <dgm:spPr/>
    </dgm:pt>
    <dgm:pt modelId="{84499D1D-0271-3046-98FA-E05590B52546}" type="pres">
      <dgm:prSet presAssocID="{BCAE675D-7437-7B47-B448-B1F66209BD1D}" presName="linH" presStyleCnt="0"/>
      <dgm:spPr/>
    </dgm:pt>
    <dgm:pt modelId="{6D5375DA-D005-9A4A-99DB-5D5EF460D0C1}" type="pres">
      <dgm:prSet presAssocID="{BCAE675D-7437-7B47-B448-B1F66209BD1D}" presName="padding1" presStyleCnt="0"/>
      <dgm:spPr/>
    </dgm:pt>
    <dgm:pt modelId="{FFDFA0F3-ADC9-3A4D-A5E1-B7C2F4D06316}" type="pres">
      <dgm:prSet presAssocID="{BCD2686F-4475-D449-A87E-F4E5393FDAA6}" presName="linV" presStyleCnt="0"/>
      <dgm:spPr/>
    </dgm:pt>
    <dgm:pt modelId="{A5A65F5C-D284-0B44-83DE-B3C9D11E31FF}" type="pres">
      <dgm:prSet presAssocID="{BCD2686F-4475-D449-A87E-F4E5393FDAA6}" presName="spVertical1" presStyleCnt="0"/>
      <dgm:spPr/>
    </dgm:pt>
    <dgm:pt modelId="{F5C34211-CF6F-5F44-B24F-4DA160ED8AEB}" type="pres">
      <dgm:prSet presAssocID="{BCD2686F-4475-D449-A87E-F4E5393FDAA6}" presName="parTx" presStyleLbl="revTx" presStyleIdx="0" presStyleCnt="2">
        <dgm:presLayoutVars>
          <dgm:chMax val="0"/>
          <dgm:chPref val="0"/>
          <dgm:bulletEnabled val="1"/>
        </dgm:presLayoutVars>
      </dgm:prSet>
      <dgm:spPr/>
      <dgm:t>
        <a:bodyPr/>
        <a:lstStyle/>
        <a:p>
          <a:endParaRPr lang="en-US"/>
        </a:p>
      </dgm:t>
    </dgm:pt>
    <dgm:pt modelId="{12176369-8F0C-A248-AA24-360E90C586B6}" type="pres">
      <dgm:prSet presAssocID="{BCD2686F-4475-D449-A87E-F4E5393FDAA6}" presName="spVertical2" presStyleCnt="0"/>
      <dgm:spPr/>
    </dgm:pt>
    <dgm:pt modelId="{56CDF1F0-4DB8-494D-B8F6-1421DA26FFDA}" type="pres">
      <dgm:prSet presAssocID="{BCD2686F-4475-D449-A87E-F4E5393FDAA6}" presName="spVertical3" presStyleCnt="0"/>
      <dgm:spPr/>
    </dgm:pt>
    <dgm:pt modelId="{E0A4BB7E-D8A4-2849-9CCF-B6F7B1226308}" type="pres">
      <dgm:prSet presAssocID="{682D62A0-DDCD-9D4C-9192-0F95A647B097}" presName="space" presStyleCnt="0"/>
      <dgm:spPr/>
    </dgm:pt>
    <dgm:pt modelId="{DD29CB85-909B-C44F-B68D-E771B0183E85}" type="pres">
      <dgm:prSet presAssocID="{9F3C2C5F-0C47-1643-8D1E-963A8A8C8541}" presName="linV" presStyleCnt="0"/>
      <dgm:spPr/>
    </dgm:pt>
    <dgm:pt modelId="{4588E0D8-9A26-C94D-810D-E07886A19F67}" type="pres">
      <dgm:prSet presAssocID="{9F3C2C5F-0C47-1643-8D1E-963A8A8C8541}" presName="spVertical1" presStyleCnt="0"/>
      <dgm:spPr/>
    </dgm:pt>
    <dgm:pt modelId="{75C65128-856D-7C4C-B39A-1CF748EFD895}" type="pres">
      <dgm:prSet presAssocID="{9F3C2C5F-0C47-1643-8D1E-963A8A8C8541}" presName="parTx" presStyleLbl="revTx" presStyleIdx="1" presStyleCnt="2">
        <dgm:presLayoutVars>
          <dgm:chMax val="0"/>
          <dgm:chPref val="0"/>
          <dgm:bulletEnabled val="1"/>
        </dgm:presLayoutVars>
      </dgm:prSet>
      <dgm:spPr/>
      <dgm:t>
        <a:bodyPr/>
        <a:lstStyle/>
        <a:p>
          <a:endParaRPr lang="en-US"/>
        </a:p>
      </dgm:t>
    </dgm:pt>
    <dgm:pt modelId="{7E1B18EE-E454-0645-9133-26D55A6C24D5}" type="pres">
      <dgm:prSet presAssocID="{9F3C2C5F-0C47-1643-8D1E-963A8A8C8541}" presName="spVertical2" presStyleCnt="0"/>
      <dgm:spPr/>
    </dgm:pt>
    <dgm:pt modelId="{62A81D09-0238-9B4E-8771-9968352C3B95}" type="pres">
      <dgm:prSet presAssocID="{9F3C2C5F-0C47-1643-8D1E-963A8A8C8541}" presName="spVertical3" presStyleCnt="0"/>
      <dgm:spPr/>
    </dgm:pt>
    <dgm:pt modelId="{9E481165-FEB9-5F48-9925-C7B70DA5D501}" type="pres">
      <dgm:prSet presAssocID="{BCAE675D-7437-7B47-B448-B1F66209BD1D}" presName="padding2" presStyleCnt="0"/>
      <dgm:spPr/>
    </dgm:pt>
    <dgm:pt modelId="{6FE9F024-D0C0-414E-BF64-34F2EB86BF1D}" type="pres">
      <dgm:prSet presAssocID="{BCAE675D-7437-7B47-B448-B1F66209BD1D}" presName="negArrow" presStyleCnt="0"/>
      <dgm:spPr/>
    </dgm:pt>
    <dgm:pt modelId="{B5E64A34-AB37-304D-8B04-B4A98EBD28B4}" type="pres">
      <dgm:prSet presAssocID="{BCAE675D-7437-7B47-B448-B1F66209BD1D}" presName="backgroundArrow" presStyleLbl="node1" presStyleIdx="0" presStyleCnt="1"/>
      <dgm:spPr/>
    </dgm:pt>
  </dgm:ptLst>
  <dgm:cxnLst>
    <dgm:cxn modelId="{47257568-6E8B-934C-930A-F4E5E5211DCB}" type="presOf" srcId="{BCAE675D-7437-7B47-B448-B1F66209BD1D}" destId="{52A6FC75-9546-6D4F-AC78-AA55E7FACA20}" srcOrd="0" destOrd="0" presId="urn:microsoft.com/office/officeart/2005/8/layout/hProcess3"/>
    <dgm:cxn modelId="{A5CE06B1-B797-EB4A-8A42-620F4D5057B7}" srcId="{BCAE675D-7437-7B47-B448-B1F66209BD1D}" destId="{BCD2686F-4475-D449-A87E-F4E5393FDAA6}" srcOrd="0" destOrd="0" parTransId="{4427D18D-2559-C64F-8616-766078ABBF71}" sibTransId="{682D62A0-DDCD-9D4C-9192-0F95A647B097}"/>
    <dgm:cxn modelId="{B44A97FF-F543-6B49-A025-BF7690908287}" type="presOf" srcId="{BCD2686F-4475-D449-A87E-F4E5393FDAA6}" destId="{F5C34211-CF6F-5F44-B24F-4DA160ED8AEB}" srcOrd="0" destOrd="0" presId="urn:microsoft.com/office/officeart/2005/8/layout/hProcess3"/>
    <dgm:cxn modelId="{3E8373B0-0F79-A941-A373-477E0802D8EC}" type="presOf" srcId="{9F3C2C5F-0C47-1643-8D1E-963A8A8C8541}" destId="{75C65128-856D-7C4C-B39A-1CF748EFD895}" srcOrd="0" destOrd="0" presId="urn:microsoft.com/office/officeart/2005/8/layout/hProcess3"/>
    <dgm:cxn modelId="{B9A692CA-75B1-494E-A2EB-976F0D375D32}" srcId="{BCAE675D-7437-7B47-B448-B1F66209BD1D}" destId="{9F3C2C5F-0C47-1643-8D1E-963A8A8C8541}" srcOrd="1" destOrd="0" parTransId="{191745C5-B3EE-8046-B20F-A86A451E9BDE}" sibTransId="{FD635A8E-1F5E-D94C-ACAA-577F95854890}"/>
    <dgm:cxn modelId="{5814671B-D787-7044-A135-1B62BA4BDB4A}" type="presParOf" srcId="{52A6FC75-9546-6D4F-AC78-AA55E7FACA20}" destId="{ABAC6B61-3F10-AB44-BED4-BAEF28E9B78E}" srcOrd="0" destOrd="0" presId="urn:microsoft.com/office/officeart/2005/8/layout/hProcess3"/>
    <dgm:cxn modelId="{4B1762C2-23BB-E241-B5FA-F04976DA9455}" type="presParOf" srcId="{52A6FC75-9546-6D4F-AC78-AA55E7FACA20}" destId="{84499D1D-0271-3046-98FA-E05590B52546}" srcOrd="1" destOrd="0" presId="urn:microsoft.com/office/officeart/2005/8/layout/hProcess3"/>
    <dgm:cxn modelId="{88BD681D-8E70-8A43-89AC-5FB50B4E4638}" type="presParOf" srcId="{84499D1D-0271-3046-98FA-E05590B52546}" destId="{6D5375DA-D005-9A4A-99DB-5D5EF460D0C1}" srcOrd="0" destOrd="0" presId="urn:microsoft.com/office/officeart/2005/8/layout/hProcess3"/>
    <dgm:cxn modelId="{5D40386A-E772-8048-8F2D-7D4AE0DE77A1}" type="presParOf" srcId="{84499D1D-0271-3046-98FA-E05590B52546}" destId="{FFDFA0F3-ADC9-3A4D-A5E1-B7C2F4D06316}" srcOrd="1" destOrd="0" presId="urn:microsoft.com/office/officeart/2005/8/layout/hProcess3"/>
    <dgm:cxn modelId="{95561520-C08E-A84D-AFBA-44119B0D3C93}" type="presParOf" srcId="{FFDFA0F3-ADC9-3A4D-A5E1-B7C2F4D06316}" destId="{A5A65F5C-D284-0B44-83DE-B3C9D11E31FF}" srcOrd="0" destOrd="0" presId="urn:microsoft.com/office/officeart/2005/8/layout/hProcess3"/>
    <dgm:cxn modelId="{A67287D3-79F4-2946-979B-55A0EF9B3B77}" type="presParOf" srcId="{FFDFA0F3-ADC9-3A4D-A5E1-B7C2F4D06316}" destId="{F5C34211-CF6F-5F44-B24F-4DA160ED8AEB}" srcOrd="1" destOrd="0" presId="urn:microsoft.com/office/officeart/2005/8/layout/hProcess3"/>
    <dgm:cxn modelId="{EB9362ED-EDC2-EC4A-8B35-4E559F637F24}" type="presParOf" srcId="{FFDFA0F3-ADC9-3A4D-A5E1-B7C2F4D06316}" destId="{12176369-8F0C-A248-AA24-360E90C586B6}" srcOrd="2" destOrd="0" presId="urn:microsoft.com/office/officeart/2005/8/layout/hProcess3"/>
    <dgm:cxn modelId="{F35C61D8-5958-E541-B3A5-EA1F153F628E}" type="presParOf" srcId="{FFDFA0F3-ADC9-3A4D-A5E1-B7C2F4D06316}" destId="{56CDF1F0-4DB8-494D-B8F6-1421DA26FFDA}" srcOrd="3" destOrd="0" presId="urn:microsoft.com/office/officeart/2005/8/layout/hProcess3"/>
    <dgm:cxn modelId="{7DA9C6D0-61F4-2B41-9D9B-CBBC7A34A8D5}" type="presParOf" srcId="{84499D1D-0271-3046-98FA-E05590B52546}" destId="{E0A4BB7E-D8A4-2849-9CCF-B6F7B1226308}" srcOrd="2" destOrd="0" presId="urn:microsoft.com/office/officeart/2005/8/layout/hProcess3"/>
    <dgm:cxn modelId="{FDA83CCD-201E-4943-A231-1CA58F690FC4}" type="presParOf" srcId="{84499D1D-0271-3046-98FA-E05590B52546}" destId="{DD29CB85-909B-C44F-B68D-E771B0183E85}" srcOrd="3" destOrd="0" presId="urn:microsoft.com/office/officeart/2005/8/layout/hProcess3"/>
    <dgm:cxn modelId="{7A34B529-F080-7C49-9165-8FF05D7CFD84}" type="presParOf" srcId="{DD29CB85-909B-C44F-B68D-E771B0183E85}" destId="{4588E0D8-9A26-C94D-810D-E07886A19F67}" srcOrd="0" destOrd="0" presId="urn:microsoft.com/office/officeart/2005/8/layout/hProcess3"/>
    <dgm:cxn modelId="{B3C806FF-5C18-564A-92C4-C41A94CAFD5A}" type="presParOf" srcId="{DD29CB85-909B-C44F-B68D-E771B0183E85}" destId="{75C65128-856D-7C4C-B39A-1CF748EFD895}" srcOrd="1" destOrd="0" presId="urn:microsoft.com/office/officeart/2005/8/layout/hProcess3"/>
    <dgm:cxn modelId="{CF4D34FF-6BCF-6043-AE85-185CD46F7705}" type="presParOf" srcId="{DD29CB85-909B-C44F-B68D-E771B0183E85}" destId="{7E1B18EE-E454-0645-9133-26D55A6C24D5}" srcOrd="2" destOrd="0" presId="urn:microsoft.com/office/officeart/2005/8/layout/hProcess3"/>
    <dgm:cxn modelId="{3374DF27-FF25-7646-B458-4B87AFE623A4}" type="presParOf" srcId="{DD29CB85-909B-C44F-B68D-E771B0183E85}" destId="{62A81D09-0238-9B4E-8771-9968352C3B95}" srcOrd="3" destOrd="0" presId="urn:microsoft.com/office/officeart/2005/8/layout/hProcess3"/>
    <dgm:cxn modelId="{64FEB99C-AF51-204C-9AB9-FB5DCA876256}" type="presParOf" srcId="{84499D1D-0271-3046-98FA-E05590B52546}" destId="{9E481165-FEB9-5F48-9925-C7B70DA5D501}" srcOrd="4" destOrd="0" presId="urn:microsoft.com/office/officeart/2005/8/layout/hProcess3"/>
    <dgm:cxn modelId="{2603611C-88E2-E843-BF73-FF1B61B1E223}" type="presParOf" srcId="{84499D1D-0271-3046-98FA-E05590B52546}" destId="{6FE9F024-D0C0-414E-BF64-34F2EB86BF1D}" srcOrd="5" destOrd="0" presId="urn:microsoft.com/office/officeart/2005/8/layout/hProcess3"/>
    <dgm:cxn modelId="{886269DC-4757-884B-8217-5B31D71BF05B}" type="presParOf" srcId="{84499D1D-0271-3046-98FA-E05590B52546}" destId="{B5E64A34-AB37-304D-8B04-B4A98EBD28B4}" srcOrd="6"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6B1C09-CFDB-4C4D-B98E-0099BA4A3C52}" type="doc">
      <dgm:prSet loTypeId="urn:microsoft.com/office/officeart/2005/8/layout/matrix3" loCatId="" qsTypeId="urn:microsoft.com/office/officeart/2005/8/quickstyle/simple4" qsCatId="simple" csTypeId="urn:microsoft.com/office/officeart/2005/8/colors/accent1_2" csCatId="accent1"/>
      <dgm:spPr/>
      <dgm:t>
        <a:bodyPr/>
        <a:lstStyle/>
        <a:p>
          <a:endParaRPr lang="en-US"/>
        </a:p>
      </dgm:t>
    </dgm:pt>
    <dgm:pt modelId="{E1C39220-7800-CC47-851E-32321CF38629}">
      <dgm:prSet/>
      <dgm:spPr/>
      <dgm:t>
        <a:bodyPr/>
        <a:lstStyle/>
        <a:p>
          <a:pPr rtl="0"/>
          <a:r>
            <a:rPr lang="en-US" dirty="0" smtClean="0"/>
            <a:t>Trust</a:t>
          </a:r>
          <a:endParaRPr lang="en-US" dirty="0"/>
        </a:p>
      </dgm:t>
    </dgm:pt>
    <dgm:pt modelId="{DE02B21C-3A4D-184C-B757-E496EA52205C}" type="parTrans" cxnId="{61DAAD5C-1380-4A4A-8EF9-CDC52E3E05DA}">
      <dgm:prSet/>
      <dgm:spPr/>
      <dgm:t>
        <a:bodyPr/>
        <a:lstStyle/>
        <a:p>
          <a:endParaRPr lang="en-US"/>
        </a:p>
      </dgm:t>
    </dgm:pt>
    <dgm:pt modelId="{F9F4A56B-5990-8C4E-ABE9-118297D16993}" type="sibTrans" cxnId="{61DAAD5C-1380-4A4A-8EF9-CDC52E3E05DA}">
      <dgm:prSet/>
      <dgm:spPr/>
      <dgm:t>
        <a:bodyPr/>
        <a:lstStyle/>
        <a:p>
          <a:endParaRPr lang="en-US"/>
        </a:p>
      </dgm:t>
    </dgm:pt>
    <dgm:pt modelId="{BC02FF97-6FC4-3B49-B85D-800291BA4F6F}">
      <dgm:prSet/>
      <dgm:spPr/>
      <dgm:t>
        <a:bodyPr/>
        <a:lstStyle/>
        <a:p>
          <a:pPr rtl="0"/>
          <a:r>
            <a:rPr lang="en-US" smtClean="0"/>
            <a:t>Advocate at Executive Level</a:t>
          </a:r>
          <a:endParaRPr lang="en-US"/>
        </a:p>
      </dgm:t>
    </dgm:pt>
    <dgm:pt modelId="{DF06926F-FF50-E246-8A69-FEC9F49FD5B1}" type="parTrans" cxnId="{CD52167B-0437-FA4C-9ECB-1F1EA8CB7728}">
      <dgm:prSet/>
      <dgm:spPr/>
      <dgm:t>
        <a:bodyPr/>
        <a:lstStyle/>
        <a:p>
          <a:endParaRPr lang="en-US"/>
        </a:p>
      </dgm:t>
    </dgm:pt>
    <dgm:pt modelId="{C1849DC3-6EFF-3742-AAEF-9A5390EA7EA4}" type="sibTrans" cxnId="{CD52167B-0437-FA4C-9ECB-1F1EA8CB7728}">
      <dgm:prSet/>
      <dgm:spPr/>
      <dgm:t>
        <a:bodyPr/>
        <a:lstStyle/>
        <a:p>
          <a:endParaRPr lang="en-US"/>
        </a:p>
      </dgm:t>
    </dgm:pt>
    <dgm:pt modelId="{EDEAD220-125A-504C-8965-D317E00A3A42}">
      <dgm:prSet/>
      <dgm:spPr/>
      <dgm:t>
        <a:bodyPr/>
        <a:lstStyle/>
        <a:p>
          <a:pPr rtl="0"/>
          <a:r>
            <a:rPr lang="en-US" smtClean="0"/>
            <a:t>Perception of Complexity</a:t>
          </a:r>
          <a:endParaRPr lang="en-US"/>
        </a:p>
      </dgm:t>
    </dgm:pt>
    <dgm:pt modelId="{518A013E-354D-B349-ABA0-F0777CAAF11D}" type="parTrans" cxnId="{2EB6D77C-2DD2-594F-837B-47A39B7DF1CA}">
      <dgm:prSet/>
      <dgm:spPr/>
      <dgm:t>
        <a:bodyPr/>
        <a:lstStyle/>
        <a:p>
          <a:endParaRPr lang="en-US"/>
        </a:p>
      </dgm:t>
    </dgm:pt>
    <dgm:pt modelId="{B027CE61-E1B3-B147-A80D-6BE025EE4738}" type="sibTrans" cxnId="{2EB6D77C-2DD2-594F-837B-47A39B7DF1CA}">
      <dgm:prSet/>
      <dgm:spPr/>
      <dgm:t>
        <a:bodyPr/>
        <a:lstStyle/>
        <a:p>
          <a:endParaRPr lang="en-US"/>
        </a:p>
      </dgm:t>
    </dgm:pt>
    <dgm:pt modelId="{960C7624-AC4B-2848-B58D-0FE26939C0B9}">
      <dgm:prSet/>
      <dgm:spPr/>
      <dgm:t>
        <a:bodyPr/>
        <a:lstStyle/>
        <a:p>
          <a:pPr rtl="0"/>
          <a:r>
            <a:rPr lang="en-US" smtClean="0"/>
            <a:t>No Real Financial Value</a:t>
          </a:r>
          <a:endParaRPr lang="en-US"/>
        </a:p>
      </dgm:t>
    </dgm:pt>
    <dgm:pt modelId="{02D41257-9C0E-8C4B-A1E8-465C5977505A}" type="parTrans" cxnId="{FB14B8C8-7112-F443-B6FD-7BA331D19332}">
      <dgm:prSet/>
      <dgm:spPr/>
      <dgm:t>
        <a:bodyPr/>
        <a:lstStyle/>
        <a:p>
          <a:endParaRPr lang="en-US"/>
        </a:p>
      </dgm:t>
    </dgm:pt>
    <dgm:pt modelId="{6B783376-E902-1A42-A070-90FA2F3DAABB}" type="sibTrans" cxnId="{FB14B8C8-7112-F443-B6FD-7BA331D19332}">
      <dgm:prSet/>
      <dgm:spPr/>
      <dgm:t>
        <a:bodyPr/>
        <a:lstStyle/>
        <a:p>
          <a:endParaRPr lang="en-US"/>
        </a:p>
      </dgm:t>
    </dgm:pt>
    <dgm:pt modelId="{C7D2417A-669E-874F-B967-EFA9D55CB332}" type="pres">
      <dgm:prSet presAssocID="{546B1C09-CFDB-4C4D-B98E-0099BA4A3C52}" presName="matrix" presStyleCnt="0">
        <dgm:presLayoutVars>
          <dgm:chMax val="1"/>
          <dgm:dir/>
          <dgm:resizeHandles val="exact"/>
        </dgm:presLayoutVars>
      </dgm:prSet>
      <dgm:spPr/>
      <dgm:t>
        <a:bodyPr/>
        <a:lstStyle/>
        <a:p>
          <a:endParaRPr lang="en-US"/>
        </a:p>
      </dgm:t>
    </dgm:pt>
    <dgm:pt modelId="{341BFF47-3CAA-E244-8D73-A4BF94621678}" type="pres">
      <dgm:prSet presAssocID="{546B1C09-CFDB-4C4D-B98E-0099BA4A3C52}" presName="diamond" presStyleLbl="bgShp" presStyleIdx="0" presStyleCnt="1"/>
      <dgm:spPr/>
    </dgm:pt>
    <dgm:pt modelId="{018CF047-2CFF-9149-AA71-540F22C5CBF8}" type="pres">
      <dgm:prSet presAssocID="{546B1C09-CFDB-4C4D-B98E-0099BA4A3C52}" presName="quad1" presStyleLbl="node1" presStyleIdx="0" presStyleCnt="4">
        <dgm:presLayoutVars>
          <dgm:chMax val="0"/>
          <dgm:chPref val="0"/>
          <dgm:bulletEnabled val="1"/>
        </dgm:presLayoutVars>
      </dgm:prSet>
      <dgm:spPr/>
      <dgm:t>
        <a:bodyPr/>
        <a:lstStyle/>
        <a:p>
          <a:endParaRPr lang="en-US"/>
        </a:p>
      </dgm:t>
    </dgm:pt>
    <dgm:pt modelId="{FF9D6ABB-F3E9-0942-AA0D-DFA5439DF290}" type="pres">
      <dgm:prSet presAssocID="{546B1C09-CFDB-4C4D-B98E-0099BA4A3C52}" presName="quad2" presStyleLbl="node1" presStyleIdx="1" presStyleCnt="4">
        <dgm:presLayoutVars>
          <dgm:chMax val="0"/>
          <dgm:chPref val="0"/>
          <dgm:bulletEnabled val="1"/>
        </dgm:presLayoutVars>
      </dgm:prSet>
      <dgm:spPr/>
      <dgm:t>
        <a:bodyPr/>
        <a:lstStyle/>
        <a:p>
          <a:endParaRPr lang="en-US"/>
        </a:p>
      </dgm:t>
    </dgm:pt>
    <dgm:pt modelId="{CF364512-DDC3-3D4A-8648-15FF835A748A}" type="pres">
      <dgm:prSet presAssocID="{546B1C09-CFDB-4C4D-B98E-0099BA4A3C52}" presName="quad3" presStyleLbl="node1" presStyleIdx="2" presStyleCnt="4">
        <dgm:presLayoutVars>
          <dgm:chMax val="0"/>
          <dgm:chPref val="0"/>
          <dgm:bulletEnabled val="1"/>
        </dgm:presLayoutVars>
      </dgm:prSet>
      <dgm:spPr/>
      <dgm:t>
        <a:bodyPr/>
        <a:lstStyle/>
        <a:p>
          <a:endParaRPr lang="en-US"/>
        </a:p>
      </dgm:t>
    </dgm:pt>
    <dgm:pt modelId="{16CED63E-2734-2B42-ACC4-01FADC076608}" type="pres">
      <dgm:prSet presAssocID="{546B1C09-CFDB-4C4D-B98E-0099BA4A3C52}" presName="quad4" presStyleLbl="node1" presStyleIdx="3" presStyleCnt="4">
        <dgm:presLayoutVars>
          <dgm:chMax val="0"/>
          <dgm:chPref val="0"/>
          <dgm:bulletEnabled val="1"/>
        </dgm:presLayoutVars>
      </dgm:prSet>
      <dgm:spPr/>
      <dgm:t>
        <a:bodyPr/>
        <a:lstStyle/>
        <a:p>
          <a:endParaRPr lang="en-US"/>
        </a:p>
      </dgm:t>
    </dgm:pt>
  </dgm:ptLst>
  <dgm:cxnLst>
    <dgm:cxn modelId="{CD1F894B-8EED-B148-A073-C0F251564E80}" type="presOf" srcId="{960C7624-AC4B-2848-B58D-0FE26939C0B9}" destId="{16CED63E-2734-2B42-ACC4-01FADC076608}" srcOrd="0" destOrd="0" presId="urn:microsoft.com/office/officeart/2005/8/layout/matrix3"/>
    <dgm:cxn modelId="{61DAAD5C-1380-4A4A-8EF9-CDC52E3E05DA}" srcId="{546B1C09-CFDB-4C4D-B98E-0099BA4A3C52}" destId="{E1C39220-7800-CC47-851E-32321CF38629}" srcOrd="0" destOrd="0" parTransId="{DE02B21C-3A4D-184C-B757-E496EA52205C}" sibTransId="{F9F4A56B-5990-8C4E-ABE9-118297D16993}"/>
    <dgm:cxn modelId="{3D1F0355-2A41-684E-851C-F56FDCE7EDC4}" type="presOf" srcId="{EDEAD220-125A-504C-8965-D317E00A3A42}" destId="{CF364512-DDC3-3D4A-8648-15FF835A748A}" srcOrd="0" destOrd="0" presId="urn:microsoft.com/office/officeart/2005/8/layout/matrix3"/>
    <dgm:cxn modelId="{6F7F2F0C-DC74-094D-AF75-3CBD40CAD334}" type="presOf" srcId="{BC02FF97-6FC4-3B49-B85D-800291BA4F6F}" destId="{FF9D6ABB-F3E9-0942-AA0D-DFA5439DF290}" srcOrd="0" destOrd="0" presId="urn:microsoft.com/office/officeart/2005/8/layout/matrix3"/>
    <dgm:cxn modelId="{FB14B8C8-7112-F443-B6FD-7BA331D19332}" srcId="{546B1C09-CFDB-4C4D-B98E-0099BA4A3C52}" destId="{960C7624-AC4B-2848-B58D-0FE26939C0B9}" srcOrd="3" destOrd="0" parTransId="{02D41257-9C0E-8C4B-A1E8-465C5977505A}" sibTransId="{6B783376-E902-1A42-A070-90FA2F3DAABB}"/>
    <dgm:cxn modelId="{CD52167B-0437-FA4C-9ECB-1F1EA8CB7728}" srcId="{546B1C09-CFDB-4C4D-B98E-0099BA4A3C52}" destId="{BC02FF97-6FC4-3B49-B85D-800291BA4F6F}" srcOrd="1" destOrd="0" parTransId="{DF06926F-FF50-E246-8A69-FEC9F49FD5B1}" sibTransId="{C1849DC3-6EFF-3742-AAEF-9A5390EA7EA4}"/>
    <dgm:cxn modelId="{F3D32CE2-D7D6-AF48-9D71-94AB963BE5D1}" type="presOf" srcId="{E1C39220-7800-CC47-851E-32321CF38629}" destId="{018CF047-2CFF-9149-AA71-540F22C5CBF8}" srcOrd="0" destOrd="0" presId="urn:microsoft.com/office/officeart/2005/8/layout/matrix3"/>
    <dgm:cxn modelId="{9F81EBF3-795C-CF4C-9EB0-F220D9447CA4}" type="presOf" srcId="{546B1C09-CFDB-4C4D-B98E-0099BA4A3C52}" destId="{C7D2417A-669E-874F-B967-EFA9D55CB332}" srcOrd="0" destOrd="0" presId="urn:microsoft.com/office/officeart/2005/8/layout/matrix3"/>
    <dgm:cxn modelId="{2EB6D77C-2DD2-594F-837B-47A39B7DF1CA}" srcId="{546B1C09-CFDB-4C4D-B98E-0099BA4A3C52}" destId="{EDEAD220-125A-504C-8965-D317E00A3A42}" srcOrd="2" destOrd="0" parTransId="{518A013E-354D-B349-ABA0-F0777CAAF11D}" sibTransId="{B027CE61-E1B3-B147-A80D-6BE025EE4738}"/>
    <dgm:cxn modelId="{743AE019-E942-5B4A-A7C5-C3BF48887DEB}" type="presParOf" srcId="{C7D2417A-669E-874F-B967-EFA9D55CB332}" destId="{341BFF47-3CAA-E244-8D73-A4BF94621678}" srcOrd="0" destOrd="0" presId="urn:microsoft.com/office/officeart/2005/8/layout/matrix3"/>
    <dgm:cxn modelId="{FE0E172D-CB54-5243-8799-2DD1FBACD8BA}" type="presParOf" srcId="{C7D2417A-669E-874F-B967-EFA9D55CB332}" destId="{018CF047-2CFF-9149-AA71-540F22C5CBF8}" srcOrd="1" destOrd="0" presId="urn:microsoft.com/office/officeart/2005/8/layout/matrix3"/>
    <dgm:cxn modelId="{3324B8E7-A5B8-AB4B-B75E-E86D266734CF}" type="presParOf" srcId="{C7D2417A-669E-874F-B967-EFA9D55CB332}" destId="{FF9D6ABB-F3E9-0942-AA0D-DFA5439DF290}" srcOrd="2" destOrd="0" presId="urn:microsoft.com/office/officeart/2005/8/layout/matrix3"/>
    <dgm:cxn modelId="{8277E591-5D77-CB48-B2CD-4777EBCD7BDC}" type="presParOf" srcId="{C7D2417A-669E-874F-B967-EFA9D55CB332}" destId="{CF364512-DDC3-3D4A-8648-15FF835A748A}" srcOrd="3" destOrd="0" presId="urn:microsoft.com/office/officeart/2005/8/layout/matrix3"/>
    <dgm:cxn modelId="{DDC6C240-ACBA-804D-99B0-3E467180B8B4}" type="presParOf" srcId="{C7D2417A-669E-874F-B967-EFA9D55CB332}" destId="{16CED63E-2734-2B42-ACC4-01FADC07660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46B1C09-CFDB-4C4D-B98E-0099BA4A3C52}"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E1C39220-7800-CC47-851E-32321CF38629}">
      <dgm:prSet/>
      <dgm:spPr/>
      <dgm:t>
        <a:bodyPr/>
        <a:lstStyle/>
        <a:p>
          <a:pPr rtl="0"/>
          <a:r>
            <a:rPr lang="en-US" dirty="0" smtClean="0"/>
            <a:t>Legal</a:t>
          </a:r>
          <a:endParaRPr lang="en-US" dirty="0"/>
        </a:p>
      </dgm:t>
    </dgm:pt>
    <dgm:pt modelId="{DE02B21C-3A4D-184C-B757-E496EA52205C}" type="parTrans" cxnId="{61DAAD5C-1380-4A4A-8EF9-CDC52E3E05DA}">
      <dgm:prSet/>
      <dgm:spPr/>
      <dgm:t>
        <a:bodyPr/>
        <a:lstStyle/>
        <a:p>
          <a:endParaRPr lang="en-US"/>
        </a:p>
      </dgm:t>
    </dgm:pt>
    <dgm:pt modelId="{F9F4A56B-5990-8C4E-ABE9-118297D16993}" type="sibTrans" cxnId="{61DAAD5C-1380-4A4A-8EF9-CDC52E3E05DA}">
      <dgm:prSet/>
      <dgm:spPr/>
      <dgm:t>
        <a:bodyPr/>
        <a:lstStyle/>
        <a:p>
          <a:endParaRPr lang="en-US"/>
        </a:p>
      </dgm:t>
    </dgm:pt>
    <dgm:pt modelId="{BC02FF97-6FC4-3B49-B85D-800291BA4F6F}">
      <dgm:prSet/>
      <dgm:spPr/>
      <dgm:t>
        <a:bodyPr/>
        <a:lstStyle/>
        <a:p>
          <a:pPr rtl="0"/>
          <a:r>
            <a:rPr lang="en-US" dirty="0" smtClean="0"/>
            <a:t>Advocate at Executive Level</a:t>
          </a:r>
          <a:endParaRPr lang="en-US" dirty="0"/>
        </a:p>
      </dgm:t>
    </dgm:pt>
    <dgm:pt modelId="{DF06926F-FF50-E246-8A69-FEC9F49FD5B1}" type="parTrans" cxnId="{CD52167B-0437-FA4C-9ECB-1F1EA8CB7728}">
      <dgm:prSet/>
      <dgm:spPr/>
      <dgm:t>
        <a:bodyPr/>
        <a:lstStyle/>
        <a:p>
          <a:endParaRPr lang="en-US"/>
        </a:p>
      </dgm:t>
    </dgm:pt>
    <dgm:pt modelId="{C1849DC3-6EFF-3742-AAEF-9A5390EA7EA4}" type="sibTrans" cxnId="{CD52167B-0437-FA4C-9ECB-1F1EA8CB7728}">
      <dgm:prSet/>
      <dgm:spPr/>
      <dgm:t>
        <a:bodyPr/>
        <a:lstStyle/>
        <a:p>
          <a:endParaRPr lang="en-US"/>
        </a:p>
      </dgm:t>
    </dgm:pt>
    <dgm:pt modelId="{EDEAD220-125A-504C-8965-D317E00A3A42}">
      <dgm:prSet/>
      <dgm:spPr/>
      <dgm:t>
        <a:bodyPr/>
        <a:lstStyle/>
        <a:p>
          <a:pPr rtl="0"/>
          <a:r>
            <a:rPr lang="en-US" dirty="0" smtClean="0"/>
            <a:t>10 </a:t>
          </a:r>
          <a:r>
            <a:rPr lang="en-US" dirty="0" smtClean="0"/>
            <a:t>EHRs</a:t>
          </a:r>
          <a:endParaRPr lang="en-US" dirty="0"/>
        </a:p>
      </dgm:t>
    </dgm:pt>
    <dgm:pt modelId="{518A013E-354D-B349-ABA0-F0777CAAF11D}" type="parTrans" cxnId="{2EB6D77C-2DD2-594F-837B-47A39B7DF1CA}">
      <dgm:prSet/>
      <dgm:spPr/>
      <dgm:t>
        <a:bodyPr/>
        <a:lstStyle/>
        <a:p>
          <a:endParaRPr lang="en-US"/>
        </a:p>
      </dgm:t>
    </dgm:pt>
    <dgm:pt modelId="{B027CE61-E1B3-B147-A80D-6BE025EE4738}" type="sibTrans" cxnId="{2EB6D77C-2DD2-594F-837B-47A39B7DF1CA}">
      <dgm:prSet/>
      <dgm:spPr/>
      <dgm:t>
        <a:bodyPr/>
        <a:lstStyle/>
        <a:p>
          <a:endParaRPr lang="en-US"/>
        </a:p>
      </dgm:t>
    </dgm:pt>
    <dgm:pt modelId="{960C7624-AC4B-2848-B58D-0FE26939C0B9}">
      <dgm:prSet/>
      <dgm:spPr/>
      <dgm:t>
        <a:bodyPr/>
        <a:lstStyle/>
        <a:p>
          <a:pPr rtl="0"/>
          <a:r>
            <a:rPr lang="en-US" dirty="0" smtClean="0"/>
            <a:t>General Fears</a:t>
          </a:r>
          <a:endParaRPr lang="en-US" dirty="0"/>
        </a:p>
      </dgm:t>
    </dgm:pt>
    <dgm:pt modelId="{02D41257-9C0E-8C4B-A1E8-465C5977505A}" type="parTrans" cxnId="{FB14B8C8-7112-F443-B6FD-7BA331D19332}">
      <dgm:prSet/>
      <dgm:spPr/>
      <dgm:t>
        <a:bodyPr/>
        <a:lstStyle/>
        <a:p>
          <a:endParaRPr lang="en-US"/>
        </a:p>
      </dgm:t>
    </dgm:pt>
    <dgm:pt modelId="{6B783376-E902-1A42-A070-90FA2F3DAABB}" type="sibTrans" cxnId="{FB14B8C8-7112-F443-B6FD-7BA331D19332}">
      <dgm:prSet/>
      <dgm:spPr/>
      <dgm:t>
        <a:bodyPr/>
        <a:lstStyle/>
        <a:p>
          <a:endParaRPr lang="en-US"/>
        </a:p>
      </dgm:t>
    </dgm:pt>
    <dgm:pt modelId="{C7D2417A-669E-874F-B967-EFA9D55CB332}" type="pres">
      <dgm:prSet presAssocID="{546B1C09-CFDB-4C4D-B98E-0099BA4A3C52}" presName="matrix" presStyleCnt="0">
        <dgm:presLayoutVars>
          <dgm:chMax val="1"/>
          <dgm:dir/>
          <dgm:resizeHandles val="exact"/>
        </dgm:presLayoutVars>
      </dgm:prSet>
      <dgm:spPr/>
      <dgm:t>
        <a:bodyPr/>
        <a:lstStyle/>
        <a:p>
          <a:endParaRPr lang="en-US"/>
        </a:p>
      </dgm:t>
    </dgm:pt>
    <dgm:pt modelId="{341BFF47-3CAA-E244-8D73-A4BF94621678}" type="pres">
      <dgm:prSet presAssocID="{546B1C09-CFDB-4C4D-B98E-0099BA4A3C52}" presName="diamond" presStyleLbl="bgShp" presStyleIdx="0" presStyleCnt="1"/>
      <dgm:spPr/>
    </dgm:pt>
    <dgm:pt modelId="{018CF047-2CFF-9149-AA71-540F22C5CBF8}" type="pres">
      <dgm:prSet presAssocID="{546B1C09-CFDB-4C4D-B98E-0099BA4A3C52}" presName="quad1" presStyleLbl="node1" presStyleIdx="0" presStyleCnt="4" custLinFactNeighborX="-2629" custLinFactNeighborY="1717">
        <dgm:presLayoutVars>
          <dgm:chMax val="0"/>
          <dgm:chPref val="0"/>
          <dgm:bulletEnabled val="1"/>
        </dgm:presLayoutVars>
      </dgm:prSet>
      <dgm:spPr/>
      <dgm:t>
        <a:bodyPr/>
        <a:lstStyle/>
        <a:p>
          <a:endParaRPr lang="en-US"/>
        </a:p>
      </dgm:t>
    </dgm:pt>
    <dgm:pt modelId="{FF9D6ABB-F3E9-0942-AA0D-DFA5439DF290}" type="pres">
      <dgm:prSet presAssocID="{546B1C09-CFDB-4C4D-B98E-0099BA4A3C52}" presName="quad2" presStyleLbl="node1" presStyleIdx="1" presStyleCnt="4">
        <dgm:presLayoutVars>
          <dgm:chMax val="0"/>
          <dgm:chPref val="0"/>
          <dgm:bulletEnabled val="1"/>
        </dgm:presLayoutVars>
      </dgm:prSet>
      <dgm:spPr/>
      <dgm:t>
        <a:bodyPr/>
        <a:lstStyle/>
        <a:p>
          <a:endParaRPr lang="en-US"/>
        </a:p>
      </dgm:t>
    </dgm:pt>
    <dgm:pt modelId="{CF364512-DDC3-3D4A-8648-15FF835A748A}" type="pres">
      <dgm:prSet presAssocID="{546B1C09-CFDB-4C4D-B98E-0099BA4A3C52}" presName="quad3" presStyleLbl="node1" presStyleIdx="2" presStyleCnt="4">
        <dgm:presLayoutVars>
          <dgm:chMax val="0"/>
          <dgm:chPref val="0"/>
          <dgm:bulletEnabled val="1"/>
        </dgm:presLayoutVars>
      </dgm:prSet>
      <dgm:spPr/>
      <dgm:t>
        <a:bodyPr/>
        <a:lstStyle/>
        <a:p>
          <a:endParaRPr lang="en-US"/>
        </a:p>
      </dgm:t>
    </dgm:pt>
    <dgm:pt modelId="{16CED63E-2734-2B42-ACC4-01FADC076608}" type="pres">
      <dgm:prSet presAssocID="{546B1C09-CFDB-4C4D-B98E-0099BA4A3C52}" presName="quad4" presStyleLbl="node1" presStyleIdx="3" presStyleCnt="4">
        <dgm:presLayoutVars>
          <dgm:chMax val="0"/>
          <dgm:chPref val="0"/>
          <dgm:bulletEnabled val="1"/>
        </dgm:presLayoutVars>
      </dgm:prSet>
      <dgm:spPr/>
      <dgm:t>
        <a:bodyPr/>
        <a:lstStyle/>
        <a:p>
          <a:endParaRPr lang="en-US"/>
        </a:p>
      </dgm:t>
    </dgm:pt>
  </dgm:ptLst>
  <dgm:cxnLst>
    <dgm:cxn modelId="{3C5BB7A6-54A0-2342-93AB-ED80D5A7AC5C}" type="presOf" srcId="{BC02FF97-6FC4-3B49-B85D-800291BA4F6F}" destId="{FF9D6ABB-F3E9-0942-AA0D-DFA5439DF290}" srcOrd="0" destOrd="0" presId="urn:microsoft.com/office/officeart/2005/8/layout/matrix3"/>
    <dgm:cxn modelId="{8B81EF23-A0BD-DF4F-85D4-669C7B286A65}" type="presOf" srcId="{546B1C09-CFDB-4C4D-B98E-0099BA4A3C52}" destId="{C7D2417A-669E-874F-B967-EFA9D55CB332}" srcOrd="0" destOrd="0" presId="urn:microsoft.com/office/officeart/2005/8/layout/matrix3"/>
    <dgm:cxn modelId="{61DAAD5C-1380-4A4A-8EF9-CDC52E3E05DA}" srcId="{546B1C09-CFDB-4C4D-B98E-0099BA4A3C52}" destId="{E1C39220-7800-CC47-851E-32321CF38629}" srcOrd="0" destOrd="0" parTransId="{DE02B21C-3A4D-184C-B757-E496EA52205C}" sibTransId="{F9F4A56B-5990-8C4E-ABE9-118297D16993}"/>
    <dgm:cxn modelId="{B3A317BB-AE15-2A47-B9C2-E3C835A483B0}" type="presOf" srcId="{960C7624-AC4B-2848-B58D-0FE26939C0B9}" destId="{16CED63E-2734-2B42-ACC4-01FADC076608}" srcOrd="0" destOrd="0" presId="urn:microsoft.com/office/officeart/2005/8/layout/matrix3"/>
    <dgm:cxn modelId="{FB14B8C8-7112-F443-B6FD-7BA331D19332}" srcId="{546B1C09-CFDB-4C4D-B98E-0099BA4A3C52}" destId="{960C7624-AC4B-2848-B58D-0FE26939C0B9}" srcOrd="3" destOrd="0" parTransId="{02D41257-9C0E-8C4B-A1E8-465C5977505A}" sibTransId="{6B783376-E902-1A42-A070-90FA2F3DAABB}"/>
    <dgm:cxn modelId="{CD52167B-0437-FA4C-9ECB-1F1EA8CB7728}" srcId="{546B1C09-CFDB-4C4D-B98E-0099BA4A3C52}" destId="{BC02FF97-6FC4-3B49-B85D-800291BA4F6F}" srcOrd="1" destOrd="0" parTransId="{DF06926F-FF50-E246-8A69-FEC9F49FD5B1}" sibTransId="{C1849DC3-6EFF-3742-AAEF-9A5390EA7EA4}"/>
    <dgm:cxn modelId="{5F214DC7-0FC2-D449-B24F-C90EAB77B963}" type="presOf" srcId="{E1C39220-7800-CC47-851E-32321CF38629}" destId="{018CF047-2CFF-9149-AA71-540F22C5CBF8}" srcOrd="0" destOrd="0" presId="urn:microsoft.com/office/officeart/2005/8/layout/matrix3"/>
    <dgm:cxn modelId="{EF01B353-24F7-F549-AEA5-A7720CFB3089}" type="presOf" srcId="{EDEAD220-125A-504C-8965-D317E00A3A42}" destId="{CF364512-DDC3-3D4A-8648-15FF835A748A}" srcOrd="0" destOrd="0" presId="urn:microsoft.com/office/officeart/2005/8/layout/matrix3"/>
    <dgm:cxn modelId="{2EB6D77C-2DD2-594F-837B-47A39B7DF1CA}" srcId="{546B1C09-CFDB-4C4D-B98E-0099BA4A3C52}" destId="{EDEAD220-125A-504C-8965-D317E00A3A42}" srcOrd="2" destOrd="0" parTransId="{518A013E-354D-B349-ABA0-F0777CAAF11D}" sibTransId="{B027CE61-E1B3-B147-A80D-6BE025EE4738}"/>
    <dgm:cxn modelId="{4C027900-4CC5-2248-8212-91C7D256CBBB}" type="presParOf" srcId="{C7D2417A-669E-874F-B967-EFA9D55CB332}" destId="{341BFF47-3CAA-E244-8D73-A4BF94621678}" srcOrd="0" destOrd="0" presId="urn:microsoft.com/office/officeart/2005/8/layout/matrix3"/>
    <dgm:cxn modelId="{80DA6524-2D49-AE44-A03D-F6133F0431A7}" type="presParOf" srcId="{C7D2417A-669E-874F-B967-EFA9D55CB332}" destId="{018CF047-2CFF-9149-AA71-540F22C5CBF8}" srcOrd="1" destOrd="0" presId="urn:microsoft.com/office/officeart/2005/8/layout/matrix3"/>
    <dgm:cxn modelId="{79CBC97B-7568-AA49-8443-6CF69BD3DAE4}" type="presParOf" srcId="{C7D2417A-669E-874F-B967-EFA9D55CB332}" destId="{FF9D6ABB-F3E9-0942-AA0D-DFA5439DF290}" srcOrd="2" destOrd="0" presId="urn:microsoft.com/office/officeart/2005/8/layout/matrix3"/>
    <dgm:cxn modelId="{FED0B7B5-9828-9B42-A7B4-506DF4073CDE}" type="presParOf" srcId="{C7D2417A-669E-874F-B967-EFA9D55CB332}" destId="{CF364512-DDC3-3D4A-8648-15FF835A748A}" srcOrd="3" destOrd="0" presId="urn:microsoft.com/office/officeart/2005/8/layout/matrix3"/>
    <dgm:cxn modelId="{99A62A06-01CB-8B4A-BE30-1B61CB023A97}" type="presParOf" srcId="{C7D2417A-669E-874F-B967-EFA9D55CB332}" destId="{16CED63E-2734-2B42-ACC4-01FADC07660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0872AC-D7BA-544C-B752-CDC963BBA613}"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13BEB126-5640-CE47-A84A-71843528F4EC}">
      <dgm:prSet custT="1"/>
      <dgm:spPr/>
      <dgm:t>
        <a:bodyPr/>
        <a:lstStyle/>
        <a:p>
          <a:pPr rtl="0"/>
          <a:r>
            <a:rPr lang="en-US" sz="1800" dirty="0" smtClean="0"/>
            <a:t>Assist members in achieving meaningful use and receiving incentive </a:t>
          </a:r>
          <a:r>
            <a:rPr lang="en-US" sz="1800" dirty="0" smtClean="0"/>
            <a:t>payments (AIU)</a:t>
          </a:r>
          <a:endParaRPr lang="en-US" sz="1800" dirty="0"/>
        </a:p>
      </dgm:t>
    </dgm:pt>
    <dgm:pt modelId="{6E437BB2-D8C6-B942-9F76-F7DFFAC714A7}" type="parTrans" cxnId="{02BFC686-AA67-EF47-AD03-B4C69511F02C}">
      <dgm:prSet/>
      <dgm:spPr/>
      <dgm:t>
        <a:bodyPr/>
        <a:lstStyle/>
        <a:p>
          <a:endParaRPr lang="en-US"/>
        </a:p>
      </dgm:t>
    </dgm:pt>
    <dgm:pt modelId="{BC17502C-BC18-8943-8E51-8C0FC1C89C5E}" type="sibTrans" cxnId="{02BFC686-AA67-EF47-AD03-B4C69511F02C}">
      <dgm:prSet/>
      <dgm:spPr/>
      <dgm:t>
        <a:bodyPr/>
        <a:lstStyle/>
        <a:p>
          <a:endParaRPr lang="en-US"/>
        </a:p>
      </dgm:t>
    </dgm:pt>
    <dgm:pt modelId="{ECF56D13-A309-A941-9E7B-5A7F6B180600}">
      <dgm:prSet custT="1"/>
      <dgm:spPr/>
      <dgm:t>
        <a:bodyPr/>
        <a:lstStyle/>
        <a:p>
          <a:pPr rtl="0"/>
          <a:r>
            <a:rPr lang="en-US" sz="1800" dirty="0" smtClean="0"/>
            <a:t>Assisted in EHR implementation</a:t>
          </a:r>
          <a:endParaRPr lang="en-US" sz="1800" dirty="0"/>
        </a:p>
      </dgm:t>
    </dgm:pt>
    <dgm:pt modelId="{04F580DA-58D2-1747-9BBF-1E5FAD4B68FB}" type="parTrans" cxnId="{8BD5BD5F-E035-2E42-BB2C-6FA2F4815558}">
      <dgm:prSet/>
      <dgm:spPr/>
      <dgm:t>
        <a:bodyPr/>
        <a:lstStyle/>
        <a:p>
          <a:endParaRPr lang="en-US"/>
        </a:p>
      </dgm:t>
    </dgm:pt>
    <dgm:pt modelId="{0AE15738-2A25-BE4E-B3B9-0357837C9748}" type="sibTrans" cxnId="{8BD5BD5F-E035-2E42-BB2C-6FA2F4815558}">
      <dgm:prSet/>
      <dgm:spPr/>
      <dgm:t>
        <a:bodyPr/>
        <a:lstStyle/>
        <a:p>
          <a:endParaRPr lang="en-US"/>
        </a:p>
      </dgm:t>
    </dgm:pt>
    <dgm:pt modelId="{863E220F-8EA4-8243-A797-02490685A5F8}">
      <dgm:prSet custT="1"/>
      <dgm:spPr/>
      <dgm:t>
        <a:bodyPr/>
        <a:lstStyle/>
        <a:p>
          <a:pPr rtl="0"/>
          <a:r>
            <a:rPr lang="en-US" sz="1800" dirty="0" smtClean="0"/>
            <a:t>Assisted in Purchase </a:t>
          </a:r>
          <a:r>
            <a:rPr lang="en-US" sz="1800" dirty="0" smtClean="0"/>
            <a:t>Practice Agreements</a:t>
          </a:r>
          <a:endParaRPr lang="en-US" sz="1800" dirty="0"/>
        </a:p>
      </dgm:t>
    </dgm:pt>
    <dgm:pt modelId="{5E3FF89F-2A12-EA4A-95BE-AE56AF3428DF}" type="parTrans" cxnId="{1DCE8F61-7D1F-9A4C-AC4A-74B08C3EA68C}">
      <dgm:prSet/>
      <dgm:spPr/>
      <dgm:t>
        <a:bodyPr/>
        <a:lstStyle/>
        <a:p>
          <a:endParaRPr lang="en-US"/>
        </a:p>
      </dgm:t>
    </dgm:pt>
    <dgm:pt modelId="{04D08DFE-9FF9-A94D-9530-3B12F17AE3B5}" type="sibTrans" cxnId="{1DCE8F61-7D1F-9A4C-AC4A-74B08C3EA68C}">
      <dgm:prSet/>
      <dgm:spPr/>
      <dgm:t>
        <a:bodyPr/>
        <a:lstStyle/>
        <a:p>
          <a:endParaRPr lang="en-US"/>
        </a:p>
      </dgm:t>
    </dgm:pt>
    <dgm:pt modelId="{C45718D1-4617-B14B-B6D1-B3B878C19010}">
      <dgm:prSet custT="1"/>
      <dgm:spPr/>
      <dgm:t>
        <a:bodyPr/>
        <a:lstStyle/>
        <a:p>
          <a:pPr rtl="0"/>
          <a:r>
            <a:rPr lang="en-US" sz="1800" dirty="0" smtClean="0"/>
            <a:t>Develop IT Support Services to meet the needs of network members (expanding with </a:t>
          </a:r>
          <a:r>
            <a:rPr lang="en-US" sz="1800" dirty="0" err="1" smtClean="0"/>
            <a:t>NeKY</a:t>
          </a:r>
          <a:r>
            <a:rPr lang="en-US" sz="1800" dirty="0" smtClean="0"/>
            <a:t> RHIO)</a:t>
          </a:r>
          <a:endParaRPr lang="en-US" sz="1800" dirty="0"/>
        </a:p>
      </dgm:t>
    </dgm:pt>
    <dgm:pt modelId="{673799FB-2C8F-9645-A048-0DC882B09707}" type="parTrans" cxnId="{25AE7054-36F0-A148-ADD6-EA12CED75227}">
      <dgm:prSet/>
      <dgm:spPr/>
      <dgm:t>
        <a:bodyPr/>
        <a:lstStyle/>
        <a:p>
          <a:endParaRPr lang="en-US"/>
        </a:p>
      </dgm:t>
    </dgm:pt>
    <dgm:pt modelId="{9C1AB096-7387-C442-9E0C-C98604A5D75B}" type="sibTrans" cxnId="{25AE7054-36F0-A148-ADD6-EA12CED75227}">
      <dgm:prSet/>
      <dgm:spPr/>
      <dgm:t>
        <a:bodyPr/>
        <a:lstStyle/>
        <a:p>
          <a:endParaRPr lang="en-US"/>
        </a:p>
      </dgm:t>
    </dgm:pt>
    <dgm:pt modelId="{70E02D6F-6DB6-074C-8F2C-B77A43337597}">
      <dgm:prSet custT="1"/>
      <dgm:spPr/>
      <dgm:t>
        <a:bodyPr/>
        <a:lstStyle/>
        <a:p>
          <a:pPr rtl="0"/>
          <a:r>
            <a:rPr lang="en-US" sz="1800" dirty="0" smtClean="0"/>
            <a:t>Assisted members in reporting for quality improvement and meaningful use</a:t>
          </a:r>
          <a:endParaRPr lang="en-US" sz="1800" dirty="0"/>
        </a:p>
      </dgm:t>
    </dgm:pt>
    <dgm:pt modelId="{B3C092FB-8514-5D4A-A79C-3838843D0B84}" type="parTrans" cxnId="{201B8B5F-63A6-0640-8125-1F40A8E10BDE}">
      <dgm:prSet/>
      <dgm:spPr/>
      <dgm:t>
        <a:bodyPr/>
        <a:lstStyle/>
        <a:p>
          <a:endParaRPr lang="en-US"/>
        </a:p>
      </dgm:t>
    </dgm:pt>
    <dgm:pt modelId="{000C8EDE-5F3E-F44B-986F-FC539429B7B8}" type="sibTrans" cxnId="{201B8B5F-63A6-0640-8125-1F40A8E10BDE}">
      <dgm:prSet/>
      <dgm:spPr/>
      <dgm:t>
        <a:bodyPr/>
        <a:lstStyle/>
        <a:p>
          <a:endParaRPr lang="en-US"/>
        </a:p>
      </dgm:t>
    </dgm:pt>
    <dgm:pt modelId="{93382946-6724-DC45-A953-2BC2AAEC85D6}" type="pres">
      <dgm:prSet presAssocID="{880872AC-D7BA-544C-B752-CDC963BBA613}" presName="Name0" presStyleCnt="0">
        <dgm:presLayoutVars>
          <dgm:dir/>
          <dgm:animLvl val="lvl"/>
          <dgm:resizeHandles val="exact"/>
        </dgm:presLayoutVars>
      </dgm:prSet>
      <dgm:spPr/>
      <dgm:t>
        <a:bodyPr/>
        <a:lstStyle/>
        <a:p>
          <a:endParaRPr lang="en-US"/>
        </a:p>
      </dgm:t>
    </dgm:pt>
    <dgm:pt modelId="{9EF3B334-BAEC-DA41-8D58-12EDADDDE3D5}" type="pres">
      <dgm:prSet presAssocID="{70E02D6F-6DB6-074C-8F2C-B77A43337597}" presName="boxAndChildren" presStyleCnt="0"/>
      <dgm:spPr/>
    </dgm:pt>
    <dgm:pt modelId="{2F3F3F5A-A5B7-9E41-89F4-7648D57506AD}" type="pres">
      <dgm:prSet presAssocID="{70E02D6F-6DB6-074C-8F2C-B77A43337597}" presName="parentTextBox" presStyleLbl="node1" presStyleIdx="0" presStyleCnt="5"/>
      <dgm:spPr/>
      <dgm:t>
        <a:bodyPr/>
        <a:lstStyle/>
        <a:p>
          <a:endParaRPr lang="en-US"/>
        </a:p>
      </dgm:t>
    </dgm:pt>
    <dgm:pt modelId="{028C89DF-59CB-634F-BB65-9021F6501DDE}" type="pres">
      <dgm:prSet presAssocID="{9C1AB096-7387-C442-9E0C-C98604A5D75B}" presName="sp" presStyleCnt="0"/>
      <dgm:spPr/>
    </dgm:pt>
    <dgm:pt modelId="{A969CBF7-5B8D-454C-8E53-497E78574503}" type="pres">
      <dgm:prSet presAssocID="{C45718D1-4617-B14B-B6D1-B3B878C19010}" presName="arrowAndChildren" presStyleCnt="0"/>
      <dgm:spPr/>
    </dgm:pt>
    <dgm:pt modelId="{E6968DD0-039C-4B47-A717-EA396490BFAC}" type="pres">
      <dgm:prSet presAssocID="{C45718D1-4617-B14B-B6D1-B3B878C19010}" presName="parentTextArrow" presStyleLbl="node1" presStyleIdx="1" presStyleCnt="5"/>
      <dgm:spPr/>
      <dgm:t>
        <a:bodyPr/>
        <a:lstStyle/>
        <a:p>
          <a:endParaRPr lang="en-US"/>
        </a:p>
      </dgm:t>
    </dgm:pt>
    <dgm:pt modelId="{6030B3C2-22E8-3448-BE2E-B23685EF88C2}" type="pres">
      <dgm:prSet presAssocID="{04D08DFE-9FF9-A94D-9530-3B12F17AE3B5}" presName="sp" presStyleCnt="0"/>
      <dgm:spPr/>
    </dgm:pt>
    <dgm:pt modelId="{1D3BC5EC-A901-C249-92CA-E873E88F38F1}" type="pres">
      <dgm:prSet presAssocID="{863E220F-8EA4-8243-A797-02490685A5F8}" presName="arrowAndChildren" presStyleCnt="0"/>
      <dgm:spPr/>
    </dgm:pt>
    <dgm:pt modelId="{6FE28E55-BD96-254D-8DDD-64E037D30F9D}" type="pres">
      <dgm:prSet presAssocID="{863E220F-8EA4-8243-A797-02490685A5F8}" presName="parentTextArrow" presStyleLbl="node1" presStyleIdx="2" presStyleCnt="5"/>
      <dgm:spPr/>
      <dgm:t>
        <a:bodyPr/>
        <a:lstStyle/>
        <a:p>
          <a:endParaRPr lang="en-US"/>
        </a:p>
      </dgm:t>
    </dgm:pt>
    <dgm:pt modelId="{E7157E22-A494-724A-A692-28BD027D6E66}" type="pres">
      <dgm:prSet presAssocID="{0AE15738-2A25-BE4E-B3B9-0357837C9748}" presName="sp" presStyleCnt="0"/>
      <dgm:spPr/>
    </dgm:pt>
    <dgm:pt modelId="{72880493-DB0A-1A48-AECF-6FB57F0C30D5}" type="pres">
      <dgm:prSet presAssocID="{ECF56D13-A309-A941-9E7B-5A7F6B180600}" presName="arrowAndChildren" presStyleCnt="0"/>
      <dgm:spPr/>
    </dgm:pt>
    <dgm:pt modelId="{20181639-72F4-EE43-8D9F-0D626D46D6D6}" type="pres">
      <dgm:prSet presAssocID="{ECF56D13-A309-A941-9E7B-5A7F6B180600}" presName="parentTextArrow" presStyleLbl="node1" presStyleIdx="3" presStyleCnt="5"/>
      <dgm:spPr/>
      <dgm:t>
        <a:bodyPr/>
        <a:lstStyle/>
        <a:p>
          <a:endParaRPr lang="en-US"/>
        </a:p>
      </dgm:t>
    </dgm:pt>
    <dgm:pt modelId="{6014F3CF-9779-754E-8B22-0947ADEC5EE1}" type="pres">
      <dgm:prSet presAssocID="{BC17502C-BC18-8943-8E51-8C0FC1C89C5E}" presName="sp" presStyleCnt="0"/>
      <dgm:spPr/>
    </dgm:pt>
    <dgm:pt modelId="{C52874CC-09E7-E845-8E52-54793B12EEA0}" type="pres">
      <dgm:prSet presAssocID="{13BEB126-5640-CE47-A84A-71843528F4EC}" presName="arrowAndChildren" presStyleCnt="0"/>
      <dgm:spPr/>
    </dgm:pt>
    <dgm:pt modelId="{5222D547-A317-6D42-AC17-1DB73742ECC2}" type="pres">
      <dgm:prSet presAssocID="{13BEB126-5640-CE47-A84A-71843528F4EC}" presName="parentTextArrow" presStyleLbl="node1" presStyleIdx="4" presStyleCnt="5"/>
      <dgm:spPr/>
      <dgm:t>
        <a:bodyPr/>
        <a:lstStyle/>
        <a:p>
          <a:endParaRPr lang="en-US"/>
        </a:p>
      </dgm:t>
    </dgm:pt>
  </dgm:ptLst>
  <dgm:cxnLst>
    <dgm:cxn modelId="{25AE7054-36F0-A148-ADD6-EA12CED75227}" srcId="{880872AC-D7BA-544C-B752-CDC963BBA613}" destId="{C45718D1-4617-B14B-B6D1-B3B878C19010}" srcOrd="3" destOrd="0" parTransId="{673799FB-2C8F-9645-A048-0DC882B09707}" sibTransId="{9C1AB096-7387-C442-9E0C-C98604A5D75B}"/>
    <dgm:cxn modelId="{C3895CAC-70E0-5A41-AEA0-9860BE260A03}" type="presOf" srcId="{70E02D6F-6DB6-074C-8F2C-B77A43337597}" destId="{2F3F3F5A-A5B7-9E41-89F4-7648D57506AD}" srcOrd="0" destOrd="0" presId="urn:microsoft.com/office/officeart/2005/8/layout/process4"/>
    <dgm:cxn modelId="{02BFC686-AA67-EF47-AD03-B4C69511F02C}" srcId="{880872AC-D7BA-544C-B752-CDC963BBA613}" destId="{13BEB126-5640-CE47-A84A-71843528F4EC}" srcOrd="0" destOrd="0" parTransId="{6E437BB2-D8C6-B942-9F76-F7DFFAC714A7}" sibTransId="{BC17502C-BC18-8943-8E51-8C0FC1C89C5E}"/>
    <dgm:cxn modelId="{201B8B5F-63A6-0640-8125-1F40A8E10BDE}" srcId="{880872AC-D7BA-544C-B752-CDC963BBA613}" destId="{70E02D6F-6DB6-074C-8F2C-B77A43337597}" srcOrd="4" destOrd="0" parTransId="{B3C092FB-8514-5D4A-A79C-3838843D0B84}" sibTransId="{000C8EDE-5F3E-F44B-986F-FC539429B7B8}"/>
    <dgm:cxn modelId="{8BD5BD5F-E035-2E42-BB2C-6FA2F4815558}" srcId="{880872AC-D7BA-544C-B752-CDC963BBA613}" destId="{ECF56D13-A309-A941-9E7B-5A7F6B180600}" srcOrd="1" destOrd="0" parTransId="{04F580DA-58D2-1747-9BBF-1E5FAD4B68FB}" sibTransId="{0AE15738-2A25-BE4E-B3B9-0357837C9748}"/>
    <dgm:cxn modelId="{11C9BD9C-B34D-DA4E-994A-720276A15932}" type="presOf" srcId="{880872AC-D7BA-544C-B752-CDC963BBA613}" destId="{93382946-6724-DC45-A953-2BC2AAEC85D6}" srcOrd="0" destOrd="0" presId="urn:microsoft.com/office/officeart/2005/8/layout/process4"/>
    <dgm:cxn modelId="{1DCE8F61-7D1F-9A4C-AC4A-74B08C3EA68C}" srcId="{880872AC-D7BA-544C-B752-CDC963BBA613}" destId="{863E220F-8EA4-8243-A797-02490685A5F8}" srcOrd="2" destOrd="0" parTransId="{5E3FF89F-2A12-EA4A-95BE-AE56AF3428DF}" sibTransId="{04D08DFE-9FF9-A94D-9530-3B12F17AE3B5}"/>
    <dgm:cxn modelId="{B81DE3FD-1B08-4D4E-B886-C827C183DD82}" type="presOf" srcId="{ECF56D13-A309-A941-9E7B-5A7F6B180600}" destId="{20181639-72F4-EE43-8D9F-0D626D46D6D6}" srcOrd="0" destOrd="0" presId="urn:microsoft.com/office/officeart/2005/8/layout/process4"/>
    <dgm:cxn modelId="{9E239C08-173E-1B4E-AD43-459D02C152B7}" type="presOf" srcId="{13BEB126-5640-CE47-A84A-71843528F4EC}" destId="{5222D547-A317-6D42-AC17-1DB73742ECC2}" srcOrd="0" destOrd="0" presId="urn:microsoft.com/office/officeart/2005/8/layout/process4"/>
    <dgm:cxn modelId="{DBBB7721-3D88-8C48-8BB2-CFC90AF638E6}" type="presOf" srcId="{863E220F-8EA4-8243-A797-02490685A5F8}" destId="{6FE28E55-BD96-254D-8DDD-64E037D30F9D}" srcOrd="0" destOrd="0" presId="urn:microsoft.com/office/officeart/2005/8/layout/process4"/>
    <dgm:cxn modelId="{D1BEB89F-DF3B-3C40-B2B3-97C754CD1E6E}" type="presOf" srcId="{C45718D1-4617-B14B-B6D1-B3B878C19010}" destId="{E6968DD0-039C-4B47-A717-EA396490BFAC}" srcOrd="0" destOrd="0" presId="urn:microsoft.com/office/officeart/2005/8/layout/process4"/>
    <dgm:cxn modelId="{37503F66-3814-CE4A-93EF-21BC601BCFE1}" type="presParOf" srcId="{93382946-6724-DC45-A953-2BC2AAEC85D6}" destId="{9EF3B334-BAEC-DA41-8D58-12EDADDDE3D5}" srcOrd="0" destOrd="0" presId="urn:microsoft.com/office/officeart/2005/8/layout/process4"/>
    <dgm:cxn modelId="{5044DE81-FBB1-0F4F-A92C-B4E65831B55A}" type="presParOf" srcId="{9EF3B334-BAEC-DA41-8D58-12EDADDDE3D5}" destId="{2F3F3F5A-A5B7-9E41-89F4-7648D57506AD}" srcOrd="0" destOrd="0" presId="urn:microsoft.com/office/officeart/2005/8/layout/process4"/>
    <dgm:cxn modelId="{55AEF53B-5769-B048-BC29-D7769ED0161E}" type="presParOf" srcId="{93382946-6724-DC45-A953-2BC2AAEC85D6}" destId="{028C89DF-59CB-634F-BB65-9021F6501DDE}" srcOrd="1" destOrd="0" presId="urn:microsoft.com/office/officeart/2005/8/layout/process4"/>
    <dgm:cxn modelId="{AB2C25BE-6BE0-FB49-83E2-2334971555E0}" type="presParOf" srcId="{93382946-6724-DC45-A953-2BC2AAEC85D6}" destId="{A969CBF7-5B8D-454C-8E53-497E78574503}" srcOrd="2" destOrd="0" presId="urn:microsoft.com/office/officeart/2005/8/layout/process4"/>
    <dgm:cxn modelId="{11B1074C-0996-8347-ACE2-8523DA8AD2B6}" type="presParOf" srcId="{A969CBF7-5B8D-454C-8E53-497E78574503}" destId="{E6968DD0-039C-4B47-A717-EA396490BFAC}" srcOrd="0" destOrd="0" presId="urn:microsoft.com/office/officeart/2005/8/layout/process4"/>
    <dgm:cxn modelId="{F0363746-ED30-084F-8067-FD7C41048AC4}" type="presParOf" srcId="{93382946-6724-DC45-A953-2BC2AAEC85D6}" destId="{6030B3C2-22E8-3448-BE2E-B23685EF88C2}" srcOrd="3" destOrd="0" presId="urn:microsoft.com/office/officeart/2005/8/layout/process4"/>
    <dgm:cxn modelId="{C4EE9219-E1EA-7046-81E8-D8F9221D77EF}" type="presParOf" srcId="{93382946-6724-DC45-A953-2BC2AAEC85D6}" destId="{1D3BC5EC-A901-C249-92CA-E873E88F38F1}" srcOrd="4" destOrd="0" presId="urn:microsoft.com/office/officeart/2005/8/layout/process4"/>
    <dgm:cxn modelId="{DC2372C7-F344-BF4C-B118-5AE219DC73F8}" type="presParOf" srcId="{1D3BC5EC-A901-C249-92CA-E873E88F38F1}" destId="{6FE28E55-BD96-254D-8DDD-64E037D30F9D}" srcOrd="0" destOrd="0" presId="urn:microsoft.com/office/officeart/2005/8/layout/process4"/>
    <dgm:cxn modelId="{454EB210-BDEC-6D47-A286-AB426BE33540}" type="presParOf" srcId="{93382946-6724-DC45-A953-2BC2AAEC85D6}" destId="{E7157E22-A494-724A-A692-28BD027D6E66}" srcOrd="5" destOrd="0" presId="urn:microsoft.com/office/officeart/2005/8/layout/process4"/>
    <dgm:cxn modelId="{88C4E197-9F00-6140-864D-23930884E12F}" type="presParOf" srcId="{93382946-6724-DC45-A953-2BC2AAEC85D6}" destId="{72880493-DB0A-1A48-AECF-6FB57F0C30D5}" srcOrd="6" destOrd="0" presId="urn:microsoft.com/office/officeart/2005/8/layout/process4"/>
    <dgm:cxn modelId="{5EA79A41-2572-454F-94EC-E049D06E529B}" type="presParOf" srcId="{72880493-DB0A-1A48-AECF-6FB57F0C30D5}" destId="{20181639-72F4-EE43-8D9F-0D626D46D6D6}" srcOrd="0" destOrd="0" presId="urn:microsoft.com/office/officeart/2005/8/layout/process4"/>
    <dgm:cxn modelId="{D2C90516-2CF3-B148-9AF8-248E33B9B12F}" type="presParOf" srcId="{93382946-6724-DC45-A953-2BC2AAEC85D6}" destId="{6014F3CF-9779-754E-8B22-0947ADEC5EE1}" srcOrd="7" destOrd="0" presId="urn:microsoft.com/office/officeart/2005/8/layout/process4"/>
    <dgm:cxn modelId="{AB070F0B-4DF9-6649-940E-DAC0BA78A9BB}" type="presParOf" srcId="{93382946-6724-DC45-A953-2BC2AAEC85D6}" destId="{C52874CC-09E7-E845-8E52-54793B12EEA0}" srcOrd="8" destOrd="0" presId="urn:microsoft.com/office/officeart/2005/8/layout/process4"/>
    <dgm:cxn modelId="{87CABB13-BF37-A74D-B662-09107792BC6E}" type="presParOf" srcId="{C52874CC-09E7-E845-8E52-54793B12EEA0}" destId="{5222D547-A317-6D42-AC17-1DB73742ECC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2BA241-35C5-2F48-AE96-D7F491540CBC}"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60956D34-2FEA-8E46-B7BD-74308E67B3A6}">
      <dgm:prSet/>
      <dgm:spPr/>
      <dgm:t>
        <a:bodyPr/>
        <a:lstStyle/>
        <a:p>
          <a:pPr rtl="0"/>
          <a:endParaRPr lang="en-US" dirty="0"/>
        </a:p>
      </dgm:t>
    </dgm:pt>
    <dgm:pt modelId="{14271E57-16C9-EB49-BA3B-463B8296E434}" type="parTrans" cxnId="{F48F98F2-91F8-B84A-AC1C-842DE49F3CB2}">
      <dgm:prSet/>
      <dgm:spPr/>
      <dgm:t>
        <a:bodyPr/>
        <a:lstStyle/>
        <a:p>
          <a:endParaRPr lang="en-US"/>
        </a:p>
      </dgm:t>
    </dgm:pt>
    <dgm:pt modelId="{05D97588-2836-644C-900F-B475CDA0D162}" type="sibTrans" cxnId="{F48F98F2-91F8-B84A-AC1C-842DE49F3CB2}">
      <dgm:prSet/>
      <dgm:spPr/>
      <dgm:t>
        <a:bodyPr/>
        <a:lstStyle/>
        <a:p>
          <a:endParaRPr lang="en-US"/>
        </a:p>
      </dgm:t>
    </dgm:pt>
    <dgm:pt modelId="{36357173-630A-6541-A168-BF4FD296024B}" type="pres">
      <dgm:prSet presAssocID="{642BA241-35C5-2F48-AE96-D7F491540CBC}" presName="Name0" presStyleCnt="0">
        <dgm:presLayoutVars>
          <dgm:chMax val="7"/>
          <dgm:chPref val="7"/>
          <dgm:dir/>
        </dgm:presLayoutVars>
      </dgm:prSet>
      <dgm:spPr/>
      <dgm:t>
        <a:bodyPr/>
        <a:lstStyle/>
        <a:p>
          <a:endParaRPr lang="en-US"/>
        </a:p>
      </dgm:t>
    </dgm:pt>
    <dgm:pt modelId="{20163EBC-2595-7740-A61D-E6AD97BF9527}" type="pres">
      <dgm:prSet presAssocID="{642BA241-35C5-2F48-AE96-D7F491540CBC}" presName="Name1" presStyleCnt="0"/>
      <dgm:spPr/>
    </dgm:pt>
    <dgm:pt modelId="{1122BA94-F64C-F145-B599-40FD50E6DC64}" type="pres">
      <dgm:prSet presAssocID="{642BA241-35C5-2F48-AE96-D7F491540CBC}" presName="cycle" presStyleCnt="0"/>
      <dgm:spPr/>
    </dgm:pt>
    <dgm:pt modelId="{E25F51B2-1104-6C4D-97D6-99EBF95B0AD4}" type="pres">
      <dgm:prSet presAssocID="{642BA241-35C5-2F48-AE96-D7F491540CBC}" presName="srcNode" presStyleLbl="node1" presStyleIdx="0" presStyleCnt="1"/>
      <dgm:spPr/>
    </dgm:pt>
    <dgm:pt modelId="{9262FC55-51C7-8249-BA67-792AFA04E028}" type="pres">
      <dgm:prSet presAssocID="{642BA241-35C5-2F48-AE96-D7F491540CBC}" presName="conn" presStyleLbl="parChTrans1D2" presStyleIdx="0" presStyleCnt="1"/>
      <dgm:spPr/>
      <dgm:t>
        <a:bodyPr/>
        <a:lstStyle/>
        <a:p>
          <a:endParaRPr lang="en-US"/>
        </a:p>
      </dgm:t>
    </dgm:pt>
    <dgm:pt modelId="{376AE4D9-6C07-9247-BCD7-1BDDDC49A8EC}" type="pres">
      <dgm:prSet presAssocID="{642BA241-35C5-2F48-AE96-D7F491540CBC}" presName="extraNode" presStyleLbl="node1" presStyleIdx="0" presStyleCnt="1"/>
      <dgm:spPr/>
    </dgm:pt>
    <dgm:pt modelId="{D0F91EB1-A63C-5D44-8532-EE5EC3A7314C}" type="pres">
      <dgm:prSet presAssocID="{642BA241-35C5-2F48-AE96-D7F491540CBC}" presName="dstNode" presStyleLbl="node1" presStyleIdx="0" presStyleCnt="1"/>
      <dgm:spPr/>
    </dgm:pt>
    <dgm:pt modelId="{EA920119-F11C-B14B-A346-FC1EF38F8F18}" type="pres">
      <dgm:prSet presAssocID="{60956D34-2FEA-8E46-B7BD-74308E67B3A6}" presName="text_1" presStyleLbl="node1" presStyleIdx="0" presStyleCnt="1" custFlipVert="1" custScaleY="123115">
        <dgm:presLayoutVars>
          <dgm:bulletEnabled val="1"/>
        </dgm:presLayoutVars>
      </dgm:prSet>
      <dgm:spPr/>
      <dgm:t>
        <a:bodyPr/>
        <a:lstStyle/>
        <a:p>
          <a:endParaRPr lang="en-US"/>
        </a:p>
      </dgm:t>
    </dgm:pt>
    <dgm:pt modelId="{4BEFABB2-8618-9A49-9225-D5209C2BA8E4}" type="pres">
      <dgm:prSet presAssocID="{60956D34-2FEA-8E46-B7BD-74308E67B3A6}" presName="accent_1" presStyleCnt="0"/>
      <dgm:spPr/>
    </dgm:pt>
    <dgm:pt modelId="{7EE60497-15D2-2B4A-9CFF-D1D7FBD47CD1}" type="pres">
      <dgm:prSet presAssocID="{60956D34-2FEA-8E46-B7BD-74308E67B3A6}" presName="accentRepeatNode" presStyleLbl="solidFgAcc1" presStyleIdx="0" presStyleCnt="1"/>
      <dgm:spPr/>
    </dgm:pt>
  </dgm:ptLst>
  <dgm:cxnLst>
    <dgm:cxn modelId="{E7DBD206-52E8-DF49-882C-855C8FAE3D42}" type="presOf" srcId="{642BA241-35C5-2F48-AE96-D7F491540CBC}" destId="{36357173-630A-6541-A168-BF4FD296024B}" srcOrd="0" destOrd="0" presId="urn:microsoft.com/office/officeart/2008/layout/VerticalCurvedList"/>
    <dgm:cxn modelId="{F48F98F2-91F8-B84A-AC1C-842DE49F3CB2}" srcId="{642BA241-35C5-2F48-AE96-D7F491540CBC}" destId="{60956D34-2FEA-8E46-B7BD-74308E67B3A6}" srcOrd="0" destOrd="0" parTransId="{14271E57-16C9-EB49-BA3B-463B8296E434}" sibTransId="{05D97588-2836-644C-900F-B475CDA0D162}"/>
    <dgm:cxn modelId="{199844B8-CE26-E34A-BFE5-41F9C8813734}" type="presOf" srcId="{05D97588-2836-644C-900F-B475CDA0D162}" destId="{9262FC55-51C7-8249-BA67-792AFA04E028}" srcOrd="0" destOrd="0" presId="urn:microsoft.com/office/officeart/2008/layout/VerticalCurvedList"/>
    <dgm:cxn modelId="{D4F2EA0C-3A35-2342-97B9-F8F3654F5918}" type="presOf" srcId="{60956D34-2FEA-8E46-B7BD-74308E67B3A6}" destId="{EA920119-F11C-B14B-A346-FC1EF38F8F18}" srcOrd="0" destOrd="0" presId="urn:microsoft.com/office/officeart/2008/layout/VerticalCurvedList"/>
    <dgm:cxn modelId="{FF9CC593-972F-7242-A933-F0797B32BE77}" type="presParOf" srcId="{36357173-630A-6541-A168-BF4FD296024B}" destId="{20163EBC-2595-7740-A61D-E6AD97BF9527}" srcOrd="0" destOrd="0" presId="urn:microsoft.com/office/officeart/2008/layout/VerticalCurvedList"/>
    <dgm:cxn modelId="{48974F97-04A9-AC4C-976C-57319E0465A9}" type="presParOf" srcId="{20163EBC-2595-7740-A61D-E6AD97BF9527}" destId="{1122BA94-F64C-F145-B599-40FD50E6DC64}" srcOrd="0" destOrd="0" presId="urn:microsoft.com/office/officeart/2008/layout/VerticalCurvedList"/>
    <dgm:cxn modelId="{73F834C6-DC22-B44F-AE5E-995655DCEF90}" type="presParOf" srcId="{1122BA94-F64C-F145-B599-40FD50E6DC64}" destId="{E25F51B2-1104-6C4D-97D6-99EBF95B0AD4}" srcOrd="0" destOrd="0" presId="urn:microsoft.com/office/officeart/2008/layout/VerticalCurvedList"/>
    <dgm:cxn modelId="{67ED67C6-09B0-D74E-A129-F51026EA7B88}" type="presParOf" srcId="{1122BA94-F64C-F145-B599-40FD50E6DC64}" destId="{9262FC55-51C7-8249-BA67-792AFA04E028}" srcOrd="1" destOrd="0" presId="urn:microsoft.com/office/officeart/2008/layout/VerticalCurvedList"/>
    <dgm:cxn modelId="{8A139595-379A-1C41-9E80-1F347DA86EC2}" type="presParOf" srcId="{1122BA94-F64C-F145-B599-40FD50E6DC64}" destId="{376AE4D9-6C07-9247-BCD7-1BDDDC49A8EC}" srcOrd="2" destOrd="0" presId="urn:microsoft.com/office/officeart/2008/layout/VerticalCurvedList"/>
    <dgm:cxn modelId="{741CBF15-1CE3-E048-A8F6-9A5E28D0EA86}" type="presParOf" srcId="{1122BA94-F64C-F145-B599-40FD50E6DC64}" destId="{D0F91EB1-A63C-5D44-8532-EE5EC3A7314C}" srcOrd="3" destOrd="0" presId="urn:microsoft.com/office/officeart/2008/layout/VerticalCurvedList"/>
    <dgm:cxn modelId="{0638004D-B82E-FB4D-B970-72A8BCB91C90}" type="presParOf" srcId="{20163EBC-2595-7740-A61D-E6AD97BF9527}" destId="{EA920119-F11C-B14B-A346-FC1EF38F8F18}" srcOrd="1" destOrd="0" presId="urn:microsoft.com/office/officeart/2008/layout/VerticalCurvedList"/>
    <dgm:cxn modelId="{CF2C0254-67E5-544E-81C5-AC32ECD9F980}" type="presParOf" srcId="{20163EBC-2595-7740-A61D-E6AD97BF9527}" destId="{4BEFABB2-8618-9A49-9225-D5209C2BA8E4}" srcOrd="2" destOrd="0" presId="urn:microsoft.com/office/officeart/2008/layout/VerticalCurvedList"/>
    <dgm:cxn modelId="{554901AC-A2F7-CD43-88F4-DB68C11D43C7}" type="presParOf" srcId="{4BEFABB2-8618-9A49-9225-D5209C2BA8E4}" destId="{7EE60497-15D2-2B4A-9CFF-D1D7FBD47C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AB2998-CEE8-7F4D-8376-E77400383BC6}" type="doc">
      <dgm:prSet loTypeId="urn:microsoft.com/office/officeart/2005/8/layout/arrow6" loCatId="" qsTypeId="urn:microsoft.com/office/officeart/2005/8/quickstyle/simple4" qsCatId="simple" csTypeId="urn:microsoft.com/office/officeart/2005/8/colors/accent1_2" csCatId="accent1" phldr="1"/>
      <dgm:spPr/>
      <dgm:t>
        <a:bodyPr/>
        <a:lstStyle/>
        <a:p>
          <a:endParaRPr lang="en-US"/>
        </a:p>
      </dgm:t>
    </dgm:pt>
    <dgm:pt modelId="{76393F3C-F343-E64C-9937-304F1AB22912}">
      <dgm:prSet custT="1"/>
      <dgm:spPr/>
      <dgm:t>
        <a:bodyPr/>
        <a:lstStyle/>
        <a:p>
          <a:pPr rtl="0"/>
          <a:r>
            <a:rPr lang="en-US" sz="1600" b="0" dirty="0" smtClean="0"/>
            <a:t>KRHIT and Northeast Kentucky RHIO to provide IT support services.</a:t>
          </a:r>
          <a:endParaRPr lang="en-US" sz="1600" b="0" dirty="0"/>
        </a:p>
      </dgm:t>
    </dgm:pt>
    <dgm:pt modelId="{6908BC89-DF45-A44C-ABB3-59AB9259BD45}" type="parTrans" cxnId="{575AE591-A80D-404A-A54B-667B16E033A9}">
      <dgm:prSet/>
      <dgm:spPr/>
      <dgm:t>
        <a:bodyPr/>
        <a:lstStyle/>
        <a:p>
          <a:endParaRPr lang="en-US" b="0"/>
        </a:p>
      </dgm:t>
    </dgm:pt>
    <dgm:pt modelId="{4E2E9C99-B607-6C41-8C4B-2B9BC6960016}" type="sibTrans" cxnId="{575AE591-A80D-404A-A54B-667B16E033A9}">
      <dgm:prSet/>
      <dgm:spPr/>
      <dgm:t>
        <a:bodyPr/>
        <a:lstStyle/>
        <a:p>
          <a:endParaRPr lang="en-US" b="0"/>
        </a:p>
      </dgm:t>
    </dgm:pt>
    <dgm:pt modelId="{A5033DEB-8CAE-3249-BAF0-52E8E2903BF9}">
      <dgm:prSet custT="1"/>
      <dgm:spPr/>
      <dgm:t>
        <a:bodyPr/>
        <a:lstStyle/>
        <a:p>
          <a:pPr rtl="0"/>
          <a:r>
            <a:rPr lang="en-US" sz="1400" b="0" dirty="0" smtClean="0"/>
            <a:t>Helps recruit membership and build sustainability</a:t>
          </a:r>
          <a:endParaRPr lang="en-US" sz="1400" b="0" dirty="0"/>
        </a:p>
      </dgm:t>
    </dgm:pt>
    <dgm:pt modelId="{2D060DCB-1B81-6144-A515-26E0D5796646}" type="parTrans" cxnId="{2CB0D9F9-74F7-5241-B678-E116FE4052A6}">
      <dgm:prSet/>
      <dgm:spPr/>
      <dgm:t>
        <a:bodyPr/>
        <a:lstStyle/>
        <a:p>
          <a:endParaRPr lang="en-US" b="0"/>
        </a:p>
      </dgm:t>
    </dgm:pt>
    <dgm:pt modelId="{BB6B5F44-1375-8F49-A21E-7655AC1D7702}" type="sibTrans" cxnId="{2CB0D9F9-74F7-5241-B678-E116FE4052A6}">
      <dgm:prSet/>
      <dgm:spPr/>
      <dgm:t>
        <a:bodyPr/>
        <a:lstStyle/>
        <a:p>
          <a:endParaRPr lang="en-US" b="0"/>
        </a:p>
      </dgm:t>
    </dgm:pt>
    <dgm:pt modelId="{2B602454-490E-8B45-B546-910E00BC16A8}">
      <dgm:prSet custT="1"/>
      <dgm:spPr/>
      <dgm:t>
        <a:bodyPr/>
        <a:lstStyle/>
        <a:p>
          <a:r>
            <a:rPr lang="en-US" sz="1400" b="0" dirty="0" smtClean="0"/>
            <a:t>The HCCN grant includes 22 FQHC’s in KY.</a:t>
          </a:r>
          <a:endParaRPr lang="en-US" sz="1400" b="0" dirty="0"/>
        </a:p>
      </dgm:t>
    </dgm:pt>
    <dgm:pt modelId="{7AE74269-10A5-5741-9805-68E60428E506}">
      <dgm:prSet custT="1"/>
      <dgm:spPr/>
      <dgm:t>
        <a:bodyPr/>
        <a:lstStyle/>
        <a:p>
          <a:pPr rtl="0"/>
          <a:r>
            <a:rPr lang="en-US" sz="1400" b="0" dirty="0" smtClean="0"/>
            <a:t>KRHIT will develop a database of clinical and financial measures. </a:t>
          </a:r>
          <a:endParaRPr lang="en-US" sz="1400" b="0" dirty="0"/>
        </a:p>
      </dgm:t>
    </dgm:pt>
    <dgm:pt modelId="{AB86E603-6DBD-6B4A-B02E-989E923733D5}">
      <dgm:prSet custT="1"/>
      <dgm:spPr/>
      <dgm:t>
        <a:bodyPr/>
        <a:lstStyle/>
        <a:p>
          <a:pPr rtl="0"/>
          <a:r>
            <a:rPr lang="en-US" sz="1400" b="0" dirty="0" smtClean="0"/>
            <a:t>KRHIT will provide CIO services to the HCCN for a fee.</a:t>
          </a:r>
          <a:endParaRPr lang="en-US" sz="1400" b="0" dirty="0"/>
        </a:p>
      </dgm:t>
    </dgm:pt>
    <dgm:pt modelId="{BE562D91-CFF1-064F-B0B2-89104A6C5C62}">
      <dgm:prSet/>
      <dgm:spPr/>
      <dgm:t>
        <a:bodyPr/>
        <a:lstStyle/>
        <a:p>
          <a:pPr rtl="0"/>
          <a:r>
            <a:rPr lang="en-US" sz="1600" b="0" dirty="0" smtClean="0"/>
            <a:t>KRHIT lead partner in a recently awarded Health Center Controlled Network Grant</a:t>
          </a:r>
          <a:endParaRPr lang="en-US" sz="1600" b="0" dirty="0"/>
        </a:p>
      </dgm:t>
    </dgm:pt>
    <dgm:pt modelId="{E1510703-6D24-F04A-A9ED-C1132DC4149C}" type="sibTrans" cxnId="{BBC42A09-D2B6-B345-8E25-4F3E61002BDE}">
      <dgm:prSet/>
      <dgm:spPr/>
      <dgm:t>
        <a:bodyPr/>
        <a:lstStyle/>
        <a:p>
          <a:endParaRPr lang="en-US" b="0"/>
        </a:p>
      </dgm:t>
    </dgm:pt>
    <dgm:pt modelId="{7EF39FB9-2F8C-FF4A-A4DF-9DD7FE8ED32C}" type="parTrans" cxnId="{BBC42A09-D2B6-B345-8E25-4F3E61002BDE}">
      <dgm:prSet/>
      <dgm:spPr/>
      <dgm:t>
        <a:bodyPr/>
        <a:lstStyle/>
        <a:p>
          <a:endParaRPr lang="en-US" b="0"/>
        </a:p>
      </dgm:t>
    </dgm:pt>
    <dgm:pt modelId="{A2D799F7-F45F-6A4B-A129-C9D291AE2F19}" type="sibTrans" cxnId="{4827B11F-3760-F148-96B5-CE61E91FAA56}">
      <dgm:prSet/>
      <dgm:spPr/>
      <dgm:t>
        <a:bodyPr/>
        <a:lstStyle/>
        <a:p>
          <a:endParaRPr lang="en-US" b="0"/>
        </a:p>
      </dgm:t>
    </dgm:pt>
    <dgm:pt modelId="{87BE7D0F-DCAD-A14C-8E50-3CD5CD4D8D92}" type="parTrans" cxnId="{4827B11F-3760-F148-96B5-CE61E91FAA56}">
      <dgm:prSet/>
      <dgm:spPr/>
      <dgm:t>
        <a:bodyPr/>
        <a:lstStyle/>
        <a:p>
          <a:endParaRPr lang="en-US" b="0"/>
        </a:p>
      </dgm:t>
    </dgm:pt>
    <dgm:pt modelId="{C23E15A0-E186-AB4C-9DD6-BEF39AC85AF3}" type="sibTrans" cxnId="{3D2368BE-E1FA-7344-A710-EF5C448594A7}">
      <dgm:prSet/>
      <dgm:spPr/>
      <dgm:t>
        <a:bodyPr/>
        <a:lstStyle/>
        <a:p>
          <a:endParaRPr lang="en-US" b="0"/>
        </a:p>
      </dgm:t>
    </dgm:pt>
    <dgm:pt modelId="{A4F63644-3E77-5744-AF2B-85651D36192D}" type="parTrans" cxnId="{3D2368BE-E1FA-7344-A710-EF5C448594A7}">
      <dgm:prSet/>
      <dgm:spPr/>
      <dgm:t>
        <a:bodyPr/>
        <a:lstStyle/>
        <a:p>
          <a:endParaRPr lang="en-US" b="0"/>
        </a:p>
      </dgm:t>
    </dgm:pt>
    <dgm:pt modelId="{4412C478-3799-2F4F-A06F-40C512209BA7}" type="sibTrans" cxnId="{54FAD97D-D6D4-F645-B7EB-D888A777C031}">
      <dgm:prSet/>
      <dgm:spPr/>
      <dgm:t>
        <a:bodyPr/>
        <a:lstStyle/>
        <a:p>
          <a:endParaRPr lang="en-US" b="0"/>
        </a:p>
      </dgm:t>
    </dgm:pt>
    <dgm:pt modelId="{B01CB86C-3AC0-C04C-AAC3-D89E10514753}" type="parTrans" cxnId="{54FAD97D-D6D4-F645-B7EB-D888A777C031}">
      <dgm:prSet/>
      <dgm:spPr/>
      <dgm:t>
        <a:bodyPr/>
        <a:lstStyle/>
        <a:p>
          <a:endParaRPr lang="en-US" b="0"/>
        </a:p>
      </dgm:t>
    </dgm:pt>
    <dgm:pt modelId="{AE346643-DCC2-2D4C-AA34-1D3D35E3E388}" type="pres">
      <dgm:prSet presAssocID="{38AB2998-CEE8-7F4D-8376-E77400383BC6}" presName="compositeShape" presStyleCnt="0">
        <dgm:presLayoutVars>
          <dgm:chMax val="2"/>
          <dgm:dir/>
          <dgm:resizeHandles val="exact"/>
        </dgm:presLayoutVars>
      </dgm:prSet>
      <dgm:spPr/>
      <dgm:t>
        <a:bodyPr/>
        <a:lstStyle/>
        <a:p>
          <a:endParaRPr lang="en-US"/>
        </a:p>
      </dgm:t>
    </dgm:pt>
    <dgm:pt modelId="{D4DC0CD5-8EBB-414E-A2CC-1E054317A43F}" type="pres">
      <dgm:prSet presAssocID="{38AB2998-CEE8-7F4D-8376-E77400383BC6}" presName="ribbon" presStyleLbl="node1" presStyleIdx="0" presStyleCnt="1"/>
      <dgm:spPr>
        <a:effectLst>
          <a:glow rad="101600">
            <a:schemeClr val="accent2">
              <a:satMod val="175000"/>
              <a:alpha val="40000"/>
            </a:schemeClr>
          </a:glow>
        </a:effectLst>
      </dgm:spPr>
    </dgm:pt>
    <dgm:pt modelId="{0E2E1B16-018F-2448-B5BF-F05391072474}" type="pres">
      <dgm:prSet presAssocID="{38AB2998-CEE8-7F4D-8376-E77400383BC6}" presName="leftArrowText" presStyleLbl="node1" presStyleIdx="0" presStyleCnt="1">
        <dgm:presLayoutVars>
          <dgm:chMax val="0"/>
          <dgm:bulletEnabled val="1"/>
        </dgm:presLayoutVars>
      </dgm:prSet>
      <dgm:spPr/>
      <dgm:t>
        <a:bodyPr/>
        <a:lstStyle/>
        <a:p>
          <a:endParaRPr lang="en-US"/>
        </a:p>
      </dgm:t>
    </dgm:pt>
    <dgm:pt modelId="{8235FA90-07C1-CC4E-A9C4-1C32D3933887}" type="pres">
      <dgm:prSet presAssocID="{38AB2998-CEE8-7F4D-8376-E77400383BC6}" presName="rightArrowText" presStyleLbl="node1" presStyleIdx="0" presStyleCnt="1" custScaleX="104774" custScaleY="108653">
        <dgm:presLayoutVars>
          <dgm:chMax val="0"/>
          <dgm:bulletEnabled val="1"/>
        </dgm:presLayoutVars>
      </dgm:prSet>
      <dgm:spPr/>
      <dgm:t>
        <a:bodyPr/>
        <a:lstStyle/>
        <a:p>
          <a:endParaRPr lang="en-US"/>
        </a:p>
      </dgm:t>
    </dgm:pt>
  </dgm:ptLst>
  <dgm:cxnLst>
    <dgm:cxn modelId="{BBC42A09-D2B6-B345-8E25-4F3E61002BDE}" srcId="{38AB2998-CEE8-7F4D-8376-E77400383BC6}" destId="{BE562D91-CFF1-064F-B0B2-89104A6C5C62}" srcOrd="1" destOrd="0" parTransId="{7EF39FB9-2F8C-FF4A-A4DF-9DD7FE8ED32C}" sibTransId="{E1510703-6D24-F04A-A9ED-C1132DC4149C}"/>
    <dgm:cxn modelId="{13595DB7-A4A8-FA4C-A0FD-48B3662C8E19}" type="presOf" srcId="{76393F3C-F343-E64C-9937-304F1AB22912}" destId="{0E2E1B16-018F-2448-B5BF-F05391072474}" srcOrd="0" destOrd="0" presId="urn:microsoft.com/office/officeart/2005/8/layout/arrow6"/>
    <dgm:cxn modelId="{575AE591-A80D-404A-A54B-667B16E033A9}" srcId="{38AB2998-CEE8-7F4D-8376-E77400383BC6}" destId="{76393F3C-F343-E64C-9937-304F1AB22912}" srcOrd="0" destOrd="0" parTransId="{6908BC89-DF45-A44C-ABB3-59AB9259BD45}" sibTransId="{4E2E9C99-B607-6C41-8C4B-2B9BC6960016}"/>
    <dgm:cxn modelId="{33A67AC8-ABE1-A843-8A18-A8FD2FDAF6D7}" type="presOf" srcId="{AB86E603-6DBD-6B4A-B02E-989E923733D5}" destId="{8235FA90-07C1-CC4E-A9C4-1C32D3933887}" srcOrd="0" destOrd="1" presId="urn:microsoft.com/office/officeart/2005/8/layout/arrow6"/>
    <dgm:cxn modelId="{2CB0D9F9-74F7-5241-B678-E116FE4052A6}" srcId="{76393F3C-F343-E64C-9937-304F1AB22912}" destId="{A5033DEB-8CAE-3249-BAF0-52E8E2903BF9}" srcOrd="0" destOrd="0" parTransId="{2D060DCB-1B81-6144-A515-26E0D5796646}" sibTransId="{BB6B5F44-1375-8F49-A21E-7655AC1D7702}"/>
    <dgm:cxn modelId="{54FAD97D-D6D4-F645-B7EB-D888A777C031}" srcId="{BE562D91-CFF1-064F-B0B2-89104A6C5C62}" destId="{AB86E603-6DBD-6B4A-B02E-989E923733D5}" srcOrd="0" destOrd="0" parTransId="{B01CB86C-3AC0-C04C-AAC3-D89E10514753}" sibTransId="{4412C478-3799-2F4F-A06F-40C512209BA7}"/>
    <dgm:cxn modelId="{84DC5714-C3D2-D74A-BDCE-982C60777E30}" type="presOf" srcId="{A5033DEB-8CAE-3249-BAF0-52E8E2903BF9}" destId="{0E2E1B16-018F-2448-B5BF-F05391072474}" srcOrd="0" destOrd="1" presId="urn:microsoft.com/office/officeart/2005/8/layout/arrow6"/>
    <dgm:cxn modelId="{A0516D93-FC5D-B344-A667-D7D8E1F2A53C}" type="presOf" srcId="{2B602454-490E-8B45-B546-910E00BC16A8}" destId="{8235FA90-07C1-CC4E-A9C4-1C32D3933887}" srcOrd="0" destOrd="3" presId="urn:microsoft.com/office/officeart/2005/8/layout/arrow6"/>
    <dgm:cxn modelId="{40232397-9DF2-0644-85AB-1F89104E058F}" type="presOf" srcId="{7AE74269-10A5-5741-9805-68E60428E506}" destId="{8235FA90-07C1-CC4E-A9C4-1C32D3933887}" srcOrd="0" destOrd="2" presId="urn:microsoft.com/office/officeart/2005/8/layout/arrow6"/>
    <dgm:cxn modelId="{7AEC9DD2-22B9-8D45-B4A9-EC4221DB69CC}" type="presOf" srcId="{BE562D91-CFF1-064F-B0B2-89104A6C5C62}" destId="{8235FA90-07C1-CC4E-A9C4-1C32D3933887}" srcOrd="0" destOrd="0" presId="urn:microsoft.com/office/officeart/2005/8/layout/arrow6"/>
    <dgm:cxn modelId="{4827B11F-3760-F148-96B5-CE61E91FAA56}" srcId="{BE562D91-CFF1-064F-B0B2-89104A6C5C62}" destId="{2B602454-490E-8B45-B546-910E00BC16A8}" srcOrd="2" destOrd="0" parTransId="{87BE7D0F-DCAD-A14C-8E50-3CD5CD4D8D92}" sibTransId="{A2D799F7-F45F-6A4B-A129-C9D291AE2F19}"/>
    <dgm:cxn modelId="{3D2368BE-E1FA-7344-A710-EF5C448594A7}" srcId="{BE562D91-CFF1-064F-B0B2-89104A6C5C62}" destId="{7AE74269-10A5-5741-9805-68E60428E506}" srcOrd="1" destOrd="0" parTransId="{A4F63644-3E77-5744-AF2B-85651D36192D}" sibTransId="{C23E15A0-E186-AB4C-9DD6-BEF39AC85AF3}"/>
    <dgm:cxn modelId="{DE7B85FD-98E1-F944-895A-53BF068791ED}" type="presOf" srcId="{38AB2998-CEE8-7F4D-8376-E77400383BC6}" destId="{AE346643-DCC2-2D4C-AA34-1D3D35E3E388}" srcOrd="0" destOrd="0" presId="urn:microsoft.com/office/officeart/2005/8/layout/arrow6"/>
    <dgm:cxn modelId="{B5D3E90E-EDCC-8B4C-8FB8-BE661D4B27FE}" type="presParOf" srcId="{AE346643-DCC2-2D4C-AA34-1D3D35E3E388}" destId="{D4DC0CD5-8EBB-414E-A2CC-1E054317A43F}" srcOrd="0" destOrd="0" presId="urn:microsoft.com/office/officeart/2005/8/layout/arrow6"/>
    <dgm:cxn modelId="{A00B3C7B-1B98-6940-B0E6-83EFD50BA3DB}" type="presParOf" srcId="{AE346643-DCC2-2D4C-AA34-1D3D35E3E388}" destId="{0E2E1B16-018F-2448-B5BF-F05391072474}" srcOrd="1" destOrd="0" presId="urn:microsoft.com/office/officeart/2005/8/layout/arrow6"/>
    <dgm:cxn modelId="{E1AEF0BA-2058-364E-9AE4-BBAA2E4EB46B}" type="presParOf" srcId="{AE346643-DCC2-2D4C-AA34-1D3D35E3E388}" destId="{8235FA90-07C1-CC4E-A9C4-1C32D393388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2BECE2-9C18-EC46-8F7C-F71F60217ADD}" type="doc">
      <dgm:prSet loTypeId="urn:microsoft.com/office/officeart/2005/8/layout/pyramid2" loCatId="" qsTypeId="urn:microsoft.com/office/officeart/2005/8/quickstyle/3D3" qsCatId="3D" csTypeId="urn:microsoft.com/office/officeart/2005/8/colors/accent1_2" csCatId="accent1" phldr="1"/>
      <dgm:spPr/>
      <dgm:t>
        <a:bodyPr/>
        <a:lstStyle/>
        <a:p>
          <a:endParaRPr lang="en-US"/>
        </a:p>
      </dgm:t>
    </dgm:pt>
    <dgm:pt modelId="{CD249F31-1C5A-C549-9EDD-9F92F410AC00}">
      <dgm:prSet/>
      <dgm:spPr/>
      <dgm:t>
        <a:bodyPr/>
        <a:lstStyle/>
        <a:p>
          <a:pPr rtl="0"/>
          <a:r>
            <a:rPr lang="en-US" dirty="0" smtClean="0"/>
            <a:t>Significant expansion of KRHIT membership</a:t>
          </a:r>
          <a:endParaRPr lang="en-US" dirty="0"/>
        </a:p>
      </dgm:t>
    </dgm:pt>
    <dgm:pt modelId="{972D7455-76D8-D440-8B53-173FD6C27269}" type="parTrans" cxnId="{BD6F4921-4F01-524F-8FBB-9306C5871C5B}">
      <dgm:prSet/>
      <dgm:spPr/>
      <dgm:t>
        <a:bodyPr/>
        <a:lstStyle/>
        <a:p>
          <a:endParaRPr lang="en-US"/>
        </a:p>
      </dgm:t>
    </dgm:pt>
    <dgm:pt modelId="{CE3F2F82-1133-D14C-BCC0-1A8B3F12753D}" type="sibTrans" cxnId="{BD6F4921-4F01-524F-8FBB-9306C5871C5B}">
      <dgm:prSet/>
      <dgm:spPr/>
      <dgm:t>
        <a:bodyPr/>
        <a:lstStyle/>
        <a:p>
          <a:endParaRPr lang="en-US"/>
        </a:p>
      </dgm:t>
    </dgm:pt>
    <dgm:pt modelId="{82D2FBC4-6FCE-FE4F-AEFC-D7222B2AAAD5}">
      <dgm:prSet/>
      <dgm:spPr/>
      <dgm:t>
        <a:bodyPr/>
        <a:lstStyle/>
        <a:p>
          <a:pPr rtl="0"/>
          <a:r>
            <a:rPr lang="en-US" smtClean="0"/>
            <a:t>Development of key partnerships</a:t>
          </a:r>
          <a:endParaRPr lang="en-US"/>
        </a:p>
      </dgm:t>
    </dgm:pt>
    <dgm:pt modelId="{71D5387C-47A6-BF42-8391-4D01389A1680}" type="parTrans" cxnId="{59429E0D-3DDF-BF48-95D2-A16E89D6868B}">
      <dgm:prSet/>
      <dgm:spPr/>
      <dgm:t>
        <a:bodyPr/>
        <a:lstStyle/>
        <a:p>
          <a:endParaRPr lang="en-US"/>
        </a:p>
      </dgm:t>
    </dgm:pt>
    <dgm:pt modelId="{A3DFC449-26E2-BF41-838D-84529B043950}" type="sibTrans" cxnId="{59429E0D-3DDF-BF48-95D2-A16E89D6868B}">
      <dgm:prSet/>
      <dgm:spPr/>
      <dgm:t>
        <a:bodyPr/>
        <a:lstStyle/>
        <a:p>
          <a:endParaRPr lang="en-US"/>
        </a:p>
      </dgm:t>
    </dgm:pt>
    <dgm:pt modelId="{DC889A5C-DC65-FB46-BF2B-0908FA2933A7}">
      <dgm:prSet/>
      <dgm:spPr/>
      <dgm:t>
        <a:bodyPr/>
        <a:lstStyle/>
        <a:p>
          <a:pPr rtl="0"/>
          <a:r>
            <a:rPr lang="en-US" dirty="0" smtClean="0"/>
            <a:t>Provision of equipment and technical assistance to members</a:t>
          </a:r>
          <a:endParaRPr lang="en-US" dirty="0"/>
        </a:p>
      </dgm:t>
    </dgm:pt>
    <dgm:pt modelId="{943293E5-900A-1949-8154-ECC4FD6E367D}" type="parTrans" cxnId="{59199CD7-718E-8647-A03D-3023BA8DBA22}">
      <dgm:prSet/>
      <dgm:spPr/>
      <dgm:t>
        <a:bodyPr/>
        <a:lstStyle/>
        <a:p>
          <a:endParaRPr lang="en-US"/>
        </a:p>
      </dgm:t>
    </dgm:pt>
    <dgm:pt modelId="{D4B67F95-FFAB-4648-B0D1-BBBB278D03EE}" type="sibTrans" cxnId="{59199CD7-718E-8647-A03D-3023BA8DBA22}">
      <dgm:prSet/>
      <dgm:spPr/>
      <dgm:t>
        <a:bodyPr/>
        <a:lstStyle/>
        <a:p>
          <a:endParaRPr lang="en-US"/>
        </a:p>
      </dgm:t>
    </dgm:pt>
    <dgm:pt modelId="{8A22BA4E-9AB3-434E-A2FF-7D57A3B16C5D}">
      <dgm:prSet/>
      <dgm:spPr/>
      <dgm:t>
        <a:bodyPr/>
        <a:lstStyle/>
        <a:p>
          <a:pPr rtl="0"/>
          <a:r>
            <a:rPr lang="en-US" dirty="0" smtClean="0"/>
            <a:t>Shared Understanding of the Significance of Data</a:t>
          </a:r>
          <a:endParaRPr lang="en-US" dirty="0"/>
        </a:p>
      </dgm:t>
    </dgm:pt>
    <dgm:pt modelId="{B571B45B-1162-F64E-8DF2-3988E922B301}" type="parTrans" cxnId="{C35D7343-826E-CC4C-B0CD-783F253FC5FD}">
      <dgm:prSet/>
      <dgm:spPr/>
      <dgm:t>
        <a:bodyPr/>
        <a:lstStyle/>
        <a:p>
          <a:endParaRPr lang="en-US"/>
        </a:p>
      </dgm:t>
    </dgm:pt>
    <dgm:pt modelId="{EE1E0290-B432-9248-A48C-63E44FE8E487}" type="sibTrans" cxnId="{C35D7343-826E-CC4C-B0CD-783F253FC5FD}">
      <dgm:prSet/>
      <dgm:spPr/>
      <dgm:t>
        <a:bodyPr/>
        <a:lstStyle/>
        <a:p>
          <a:endParaRPr lang="en-US"/>
        </a:p>
      </dgm:t>
    </dgm:pt>
    <dgm:pt modelId="{FAC653A9-D74A-8F4D-B535-CF2964A1F35A}" type="pres">
      <dgm:prSet presAssocID="{A82BECE2-9C18-EC46-8F7C-F71F60217ADD}" presName="compositeShape" presStyleCnt="0">
        <dgm:presLayoutVars>
          <dgm:dir/>
          <dgm:resizeHandles/>
        </dgm:presLayoutVars>
      </dgm:prSet>
      <dgm:spPr/>
      <dgm:t>
        <a:bodyPr/>
        <a:lstStyle/>
        <a:p>
          <a:endParaRPr lang="en-US"/>
        </a:p>
      </dgm:t>
    </dgm:pt>
    <dgm:pt modelId="{2E4868A8-3BCC-C943-AD2A-B5CCBC6F6D6B}" type="pres">
      <dgm:prSet presAssocID="{A82BECE2-9C18-EC46-8F7C-F71F60217ADD}" presName="pyramid" presStyleLbl="node1" presStyleIdx="0" presStyleCnt="1"/>
      <dgm:spPr/>
    </dgm:pt>
    <dgm:pt modelId="{BCC23C20-3B65-0340-A692-DB241F10A40B}" type="pres">
      <dgm:prSet presAssocID="{A82BECE2-9C18-EC46-8F7C-F71F60217ADD}" presName="theList" presStyleCnt="0"/>
      <dgm:spPr/>
    </dgm:pt>
    <dgm:pt modelId="{67419060-C0E5-F14D-BF1F-14E321CA4B8A}" type="pres">
      <dgm:prSet presAssocID="{CD249F31-1C5A-C549-9EDD-9F92F410AC00}" presName="aNode" presStyleLbl="fgAcc1" presStyleIdx="0" presStyleCnt="4">
        <dgm:presLayoutVars>
          <dgm:bulletEnabled val="1"/>
        </dgm:presLayoutVars>
      </dgm:prSet>
      <dgm:spPr/>
      <dgm:t>
        <a:bodyPr/>
        <a:lstStyle/>
        <a:p>
          <a:endParaRPr lang="en-US"/>
        </a:p>
      </dgm:t>
    </dgm:pt>
    <dgm:pt modelId="{15027D1C-3C1A-6C4F-B4F3-31D1954DCB10}" type="pres">
      <dgm:prSet presAssocID="{CD249F31-1C5A-C549-9EDD-9F92F410AC00}" presName="aSpace" presStyleCnt="0"/>
      <dgm:spPr/>
    </dgm:pt>
    <dgm:pt modelId="{C78919A3-9FE7-224A-BED6-B73024C28DED}" type="pres">
      <dgm:prSet presAssocID="{82D2FBC4-6FCE-FE4F-AEFC-D7222B2AAAD5}" presName="aNode" presStyleLbl="fgAcc1" presStyleIdx="1" presStyleCnt="4">
        <dgm:presLayoutVars>
          <dgm:bulletEnabled val="1"/>
        </dgm:presLayoutVars>
      </dgm:prSet>
      <dgm:spPr/>
      <dgm:t>
        <a:bodyPr/>
        <a:lstStyle/>
        <a:p>
          <a:endParaRPr lang="en-US"/>
        </a:p>
      </dgm:t>
    </dgm:pt>
    <dgm:pt modelId="{B33FA0C6-9F5D-ED43-B44D-C35F6FAA5B48}" type="pres">
      <dgm:prSet presAssocID="{82D2FBC4-6FCE-FE4F-AEFC-D7222B2AAAD5}" presName="aSpace" presStyleCnt="0"/>
      <dgm:spPr/>
    </dgm:pt>
    <dgm:pt modelId="{CDD2CE86-3D15-DD47-A2FD-0D94BBC00029}" type="pres">
      <dgm:prSet presAssocID="{DC889A5C-DC65-FB46-BF2B-0908FA2933A7}" presName="aNode" presStyleLbl="fgAcc1" presStyleIdx="2" presStyleCnt="4">
        <dgm:presLayoutVars>
          <dgm:bulletEnabled val="1"/>
        </dgm:presLayoutVars>
      </dgm:prSet>
      <dgm:spPr/>
      <dgm:t>
        <a:bodyPr/>
        <a:lstStyle/>
        <a:p>
          <a:endParaRPr lang="en-US"/>
        </a:p>
      </dgm:t>
    </dgm:pt>
    <dgm:pt modelId="{703E70FD-F216-534C-AD8D-B7CF3439F7EF}" type="pres">
      <dgm:prSet presAssocID="{DC889A5C-DC65-FB46-BF2B-0908FA2933A7}" presName="aSpace" presStyleCnt="0"/>
      <dgm:spPr/>
    </dgm:pt>
    <dgm:pt modelId="{154EF8FE-7768-E948-AAC3-ED606A0D0B80}" type="pres">
      <dgm:prSet presAssocID="{8A22BA4E-9AB3-434E-A2FF-7D57A3B16C5D}" presName="aNode" presStyleLbl="fgAcc1" presStyleIdx="3" presStyleCnt="4">
        <dgm:presLayoutVars>
          <dgm:bulletEnabled val="1"/>
        </dgm:presLayoutVars>
      </dgm:prSet>
      <dgm:spPr/>
      <dgm:t>
        <a:bodyPr/>
        <a:lstStyle/>
        <a:p>
          <a:endParaRPr lang="en-US"/>
        </a:p>
      </dgm:t>
    </dgm:pt>
    <dgm:pt modelId="{0292A25E-B1F8-6547-8405-9F22CFCCD22B}" type="pres">
      <dgm:prSet presAssocID="{8A22BA4E-9AB3-434E-A2FF-7D57A3B16C5D}" presName="aSpace" presStyleCnt="0"/>
      <dgm:spPr/>
    </dgm:pt>
  </dgm:ptLst>
  <dgm:cxnLst>
    <dgm:cxn modelId="{641DF997-851B-B642-BBAE-71B4A7A6A675}" type="presOf" srcId="{A82BECE2-9C18-EC46-8F7C-F71F60217ADD}" destId="{FAC653A9-D74A-8F4D-B535-CF2964A1F35A}" srcOrd="0" destOrd="0" presId="urn:microsoft.com/office/officeart/2005/8/layout/pyramid2"/>
    <dgm:cxn modelId="{71E727EE-1E3C-6247-8B1B-A268BE9DAD29}" type="presOf" srcId="{82D2FBC4-6FCE-FE4F-AEFC-D7222B2AAAD5}" destId="{C78919A3-9FE7-224A-BED6-B73024C28DED}" srcOrd="0" destOrd="0" presId="urn:microsoft.com/office/officeart/2005/8/layout/pyramid2"/>
    <dgm:cxn modelId="{4391F518-E48B-5049-904A-1C149E23B37A}" type="presOf" srcId="{8A22BA4E-9AB3-434E-A2FF-7D57A3B16C5D}" destId="{154EF8FE-7768-E948-AAC3-ED606A0D0B80}" srcOrd="0" destOrd="0" presId="urn:microsoft.com/office/officeart/2005/8/layout/pyramid2"/>
    <dgm:cxn modelId="{59199CD7-718E-8647-A03D-3023BA8DBA22}" srcId="{A82BECE2-9C18-EC46-8F7C-F71F60217ADD}" destId="{DC889A5C-DC65-FB46-BF2B-0908FA2933A7}" srcOrd="2" destOrd="0" parTransId="{943293E5-900A-1949-8154-ECC4FD6E367D}" sibTransId="{D4B67F95-FFAB-4648-B0D1-BBBB278D03EE}"/>
    <dgm:cxn modelId="{CC0D70EB-2D10-DA4B-B189-1DC2E226FA5C}" type="presOf" srcId="{CD249F31-1C5A-C549-9EDD-9F92F410AC00}" destId="{67419060-C0E5-F14D-BF1F-14E321CA4B8A}" srcOrd="0" destOrd="0" presId="urn:microsoft.com/office/officeart/2005/8/layout/pyramid2"/>
    <dgm:cxn modelId="{59429E0D-3DDF-BF48-95D2-A16E89D6868B}" srcId="{A82BECE2-9C18-EC46-8F7C-F71F60217ADD}" destId="{82D2FBC4-6FCE-FE4F-AEFC-D7222B2AAAD5}" srcOrd="1" destOrd="0" parTransId="{71D5387C-47A6-BF42-8391-4D01389A1680}" sibTransId="{A3DFC449-26E2-BF41-838D-84529B043950}"/>
    <dgm:cxn modelId="{BD6F4921-4F01-524F-8FBB-9306C5871C5B}" srcId="{A82BECE2-9C18-EC46-8F7C-F71F60217ADD}" destId="{CD249F31-1C5A-C549-9EDD-9F92F410AC00}" srcOrd="0" destOrd="0" parTransId="{972D7455-76D8-D440-8B53-173FD6C27269}" sibTransId="{CE3F2F82-1133-D14C-BCC0-1A8B3F12753D}"/>
    <dgm:cxn modelId="{C35D7343-826E-CC4C-B0CD-783F253FC5FD}" srcId="{A82BECE2-9C18-EC46-8F7C-F71F60217ADD}" destId="{8A22BA4E-9AB3-434E-A2FF-7D57A3B16C5D}" srcOrd="3" destOrd="0" parTransId="{B571B45B-1162-F64E-8DF2-3988E922B301}" sibTransId="{EE1E0290-B432-9248-A48C-63E44FE8E487}"/>
    <dgm:cxn modelId="{8B43CF25-18B9-C548-86E6-F033BC2DBFE3}" type="presOf" srcId="{DC889A5C-DC65-FB46-BF2B-0908FA2933A7}" destId="{CDD2CE86-3D15-DD47-A2FD-0D94BBC00029}" srcOrd="0" destOrd="0" presId="urn:microsoft.com/office/officeart/2005/8/layout/pyramid2"/>
    <dgm:cxn modelId="{9DFC4D9C-B7E9-3D4B-8857-7516B9B41907}" type="presParOf" srcId="{FAC653A9-D74A-8F4D-B535-CF2964A1F35A}" destId="{2E4868A8-3BCC-C943-AD2A-B5CCBC6F6D6B}" srcOrd="0" destOrd="0" presId="urn:microsoft.com/office/officeart/2005/8/layout/pyramid2"/>
    <dgm:cxn modelId="{4166612B-6EE9-4749-959C-8DA5857C0100}" type="presParOf" srcId="{FAC653A9-D74A-8F4D-B535-CF2964A1F35A}" destId="{BCC23C20-3B65-0340-A692-DB241F10A40B}" srcOrd="1" destOrd="0" presId="urn:microsoft.com/office/officeart/2005/8/layout/pyramid2"/>
    <dgm:cxn modelId="{6C24921B-49EC-704D-BCB7-905E3DB37EA8}" type="presParOf" srcId="{BCC23C20-3B65-0340-A692-DB241F10A40B}" destId="{67419060-C0E5-F14D-BF1F-14E321CA4B8A}" srcOrd="0" destOrd="0" presId="urn:microsoft.com/office/officeart/2005/8/layout/pyramid2"/>
    <dgm:cxn modelId="{AC641E48-9CD9-F045-AFD2-87FA1BA0405B}" type="presParOf" srcId="{BCC23C20-3B65-0340-A692-DB241F10A40B}" destId="{15027D1C-3C1A-6C4F-B4F3-31D1954DCB10}" srcOrd="1" destOrd="0" presId="urn:microsoft.com/office/officeart/2005/8/layout/pyramid2"/>
    <dgm:cxn modelId="{1A1409DC-5215-A64D-A5B3-7B8DB4299FEC}" type="presParOf" srcId="{BCC23C20-3B65-0340-A692-DB241F10A40B}" destId="{C78919A3-9FE7-224A-BED6-B73024C28DED}" srcOrd="2" destOrd="0" presId="urn:microsoft.com/office/officeart/2005/8/layout/pyramid2"/>
    <dgm:cxn modelId="{A6C5FB05-1940-9B4D-9981-5F5EECA4C58E}" type="presParOf" srcId="{BCC23C20-3B65-0340-A692-DB241F10A40B}" destId="{B33FA0C6-9F5D-ED43-B44D-C35F6FAA5B48}" srcOrd="3" destOrd="0" presId="urn:microsoft.com/office/officeart/2005/8/layout/pyramid2"/>
    <dgm:cxn modelId="{E1682D60-1A3D-D146-9501-AB4DCAD8DE93}" type="presParOf" srcId="{BCC23C20-3B65-0340-A692-DB241F10A40B}" destId="{CDD2CE86-3D15-DD47-A2FD-0D94BBC00029}" srcOrd="4" destOrd="0" presId="urn:microsoft.com/office/officeart/2005/8/layout/pyramid2"/>
    <dgm:cxn modelId="{191A346E-22D2-AA4B-A32D-0411A9AE324D}" type="presParOf" srcId="{BCC23C20-3B65-0340-A692-DB241F10A40B}" destId="{703E70FD-F216-534C-AD8D-B7CF3439F7EF}" srcOrd="5" destOrd="0" presId="urn:microsoft.com/office/officeart/2005/8/layout/pyramid2"/>
    <dgm:cxn modelId="{324037AE-A970-D340-976F-F144C74E6704}" type="presParOf" srcId="{BCC23C20-3B65-0340-A692-DB241F10A40B}" destId="{154EF8FE-7768-E948-AAC3-ED606A0D0B80}" srcOrd="6" destOrd="0" presId="urn:microsoft.com/office/officeart/2005/8/layout/pyramid2"/>
    <dgm:cxn modelId="{098419E9-33A4-8545-9095-FDF71F12DD17}" type="presParOf" srcId="{BCC23C20-3B65-0340-A692-DB241F10A40B}" destId="{0292A25E-B1F8-6547-8405-9F22CFCCD22B}"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90D600-54B3-2748-BC61-7805FB8731BF}" type="doc">
      <dgm:prSet loTypeId="urn:microsoft.com/office/officeart/2008/layout/VerticalCurvedList" loCatId="" qsTypeId="urn:microsoft.com/office/officeart/2005/8/quickstyle/simple4" qsCatId="simple" csTypeId="urn:microsoft.com/office/officeart/2005/8/colors/accent1_2" csCatId="accent1"/>
      <dgm:spPr/>
      <dgm:t>
        <a:bodyPr/>
        <a:lstStyle/>
        <a:p>
          <a:endParaRPr lang="en-US"/>
        </a:p>
      </dgm:t>
    </dgm:pt>
    <dgm:pt modelId="{63463BF0-E09E-D246-92A2-2F564A2E8823}">
      <dgm:prSet/>
      <dgm:spPr/>
      <dgm:t>
        <a:bodyPr/>
        <a:lstStyle/>
        <a:p>
          <a:pPr rtl="0"/>
          <a:r>
            <a:rPr lang="en-US" smtClean="0"/>
            <a:t>National Quality Strategy</a:t>
          </a:r>
          <a:endParaRPr lang="en-US"/>
        </a:p>
      </dgm:t>
    </dgm:pt>
    <dgm:pt modelId="{C5AFDAD7-B5DF-B440-A22E-B605291AEADC}" type="parTrans" cxnId="{D301032B-2B03-064F-93C0-4F32044FA6A3}">
      <dgm:prSet/>
      <dgm:spPr/>
      <dgm:t>
        <a:bodyPr/>
        <a:lstStyle/>
        <a:p>
          <a:endParaRPr lang="en-US"/>
        </a:p>
      </dgm:t>
    </dgm:pt>
    <dgm:pt modelId="{9E661530-6DB1-AC40-A972-356850C7644D}" type="sibTrans" cxnId="{D301032B-2B03-064F-93C0-4F32044FA6A3}">
      <dgm:prSet/>
      <dgm:spPr/>
      <dgm:t>
        <a:bodyPr/>
        <a:lstStyle/>
        <a:p>
          <a:endParaRPr lang="en-US"/>
        </a:p>
      </dgm:t>
    </dgm:pt>
    <dgm:pt modelId="{0D5A16E4-613C-4B45-89CF-DA841B30175F}">
      <dgm:prSet/>
      <dgm:spPr/>
      <dgm:t>
        <a:bodyPr/>
        <a:lstStyle/>
        <a:p>
          <a:pPr rtl="0"/>
          <a:r>
            <a:rPr lang="en-US" smtClean="0"/>
            <a:t>Affordable Care Act Initiatives</a:t>
          </a:r>
          <a:endParaRPr lang="en-US"/>
        </a:p>
      </dgm:t>
    </dgm:pt>
    <dgm:pt modelId="{AC294E80-A38D-F044-AA09-8B2BDAF1CF4C}" type="parTrans" cxnId="{AA417312-60B0-5146-8493-AC6C86623979}">
      <dgm:prSet/>
      <dgm:spPr/>
      <dgm:t>
        <a:bodyPr/>
        <a:lstStyle/>
        <a:p>
          <a:endParaRPr lang="en-US"/>
        </a:p>
      </dgm:t>
    </dgm:pt>
    <dgm:pt modelId="{55BBC921-DD23-6D49-BFCE-D990E1F0589C}" type="sibTrans" cxnId="{AA417312-60B0-5146-8493-AC6C86623979}">
      <dgm:prSet/>
      <dgm:spPr/>
      <dgm:t>
        <a:bodyPr/>
        <a:lstStyle/>
        <a:p>
          <a:endParaRPr lang="en-US"/>
        </a:p>
      </dgm:t>
    </dgm:pt>
    <dgm:pt modelId="{6A76DC07-0147-4943-A32C-C836B276CE9E}">
      <dgm:prSet/>
      <dgm:spPr/>
      <dgm:t>
        <a:bodyPr/>
        <a:lstStyle/>
        <a:p>
          <a:pPr rtl="0"/>
          <a:r>
            <a:rPr lang="en-US" smtClean="0"/>
            <a:t>PQRS</a:t>
          </a:r>
          <a:endParaRPr lang="en-US"/>
        </a:p>
      </dgm:t>
    </dgm:pt>
    <dgm:pt modelId="{2C75E9F7-6DD9-EE48-8F60-23852789971B}" type="parTrans" cxnId="{39A87F14-3B92-574D-9F29-1C2D96F6D160}">
      <dgm:prSet/>
      <dgm:spPr/>
      <dgm:t>
        <a:bodyPr/>
        <a:lstStyle/>
        <a:p>
          <a:endParaRPr lang="en-US"/>
        </a:p>
      </dgm:t>
    </dgm:pt>
    <dgm:pt modelId="{EBA573C7-5252-894C-AAE0-92DF9F2AFFB7}" type="sibTrans" cxnId="{39A87F14-3B92-574D-9F29-1C2D96F6D160}">
      <dgm:prSet/>
      <dgm:spPr/>
      <dgm:t>
        <a:bodyPr/>
        <a:lstStyle/>
        <a:p>
          <a:endParaRPr lang="en-US"/>
        </a:p>
      </dgm:t>
    </dgm:pt>
    <dgm:pt modelId="{4B989D6C-29B0-1C4B-A025-52C099088E6B}">
      <dgm:prSet/>
      <dgm:spPr/>
      <dgm:t>
        <a:bodyPr/>
        <a:lstStyle/>
        <a:p>
          <a:pPr rtl="0"/>
          <a:r>
            <a:rPr lang="en-US" smtClean="0"/>
            <a:t>PCMH</a:t>
          </a:r>
          <a:endParaRPr lang="en-US"/>
        </a:p>
      </dgm:t>
    </dgm:pt>
    <dgm:pt modelId="{55EF7CD1-4181-994D-B186-053D15FC5555}" type="parTrans" cxnId="{A7F727EE-85B2-C74E-AF6C-9E9C430D0FDC}">
      <dgm:prSet/>
      <dgm:spPr/>
      <dgm:t>
        <a:bodyPr/>
        <a:lstStyle/>
        <a:p>
          <a:endParaRPr lang="en-US"/>
        </a:p>
      </dgm:t>
    </dgm:pt>
    <dgm:pt modelId="{3ECD4C73-5301-DD47-B0E3-12222DA2096D}" type="sibTrans" cxnId="{A7F727EE-85B2-C74E-AF6C-9E9C430D0FDC}">
      <dgm:prSet/>
      <dgm:spPr/>
      <dgm:t>
        <a:bodyPr/>
        <a:lstStyle/>
        <a:p>
          <a:endParaRPr lang="en-US"/>
        </a:p>
      </dgm:t>
    </dgm:pt>
    <dgm:pt modelId="{DE5314A3-7944-7D40-8A7B-9DDE6F92F033}">
      <dgm:prSet/>
      <dgm:spPr/>
      <dgm:t>
        <a:bodyPr/>
        <a:lstStyle/>
        <a:p>
          <a:pPr rtl="0"/>
          <a:r>
            <a:rPr lang="en-US" smtClean="0"/>
            <a:t>ACO</a:t>
          </a:r>
          <a:endParaRPr lang="en-US"/>
        </a:p>
      </dgm:t>
    </dgm:pt>
    <dgm:pt modelId="{63E58DFD-8672-3840-975D-08DB72CFF093}" type="parTrans" cxnId="{6486AED8-5A9B-B548-BE8F-7EF196E68DE9}">
      <dgm:prSet/>
      <dgm:spPr/>
      <dgm:t>
        <a:bodyPr/>
        <a:lstStyle/>
        <a:p>
          <a:endParaRPr lang="en-US"/>
        </a:p>
      </dgm:t>
    </dgm:pt>
    <dgm:pt modelId="{34493F79-0247-884F-ACB2-6BADEABBBCA8}" type="sibTrans" cxnId="{6486AED8-5A9B-B548-BE8F-7EF196E68DE9}">
      <dgm:prSet/>
      <dgm:spPr/>
      <dgm:t>
        <a:bodyPr/>
        <a:lstStyle/>
        <a:p>
          <a:endParaRPr lang="en-US"/>
        </a:p>
      </dgm:t>
    </dgm:pt>
    <dgm:pt modelId="{8443F62D-1445-6C49-A867-70DCAB23BA3F}" type="pres">
      <dgm:prSet presAssocID="{5D90D600-54B3-2748-BC61-7805FB8731BF}" presName="Name0" presStyleCnt="0">
        <dgm:presLayoutVars>
          <dgm:chMax val="7"/>
          <dgm:chPref val="7"/>
          <dgm:dir/>
        </dgm:presLayoutVars>
      </dgm:prSet>
      <dgm:spPr/>
    </dgm:pt>
    <dgm:pt modelId="{6AEF697D-F91A-D842-91BC-ABA69E9BA5E6}" type="pres">
      <dgm:prSet presAssocID="{5D90D600-54B3-2748-BC61-7805FB8731BF}" presName="Name1" presStyleCnt="0"/>
      <dgm:spPr/>
    </dgm:pt>
    <dgm:pt modelId="{9087208E-FA1C-EF4B-913F-D853C572E381}" type="pres">
      <dgm:prSet presAssocID="{5D90D600-54B3-2748-BC61-7805FB8731BF}" presName="cycle" presStyleCnt="0"/>
      <dgm:spPr/>
    </dgm:pt>
    <dgm:pt modelId="{28D57473-577A-B346-BFCE-9B1D40E7F533}" type="pres">
      <dgm:prSet presAssocID="{5D90D600-54B3-2748-BC61-7805FB8731BF}" presName="srcNode" presStyleLbl="node1" presStyleIdx="0" presStyleCnt="5"/>
      <dgm:spPr/>
    </dgm:pt>
    <dgm:pt modelId="{A9948866-9809-664E-8A1F-47E2AB365BC8}" type="pres">
      <dgm:prSet presAssocID="{5D90D600-54B3-2748-BC61-7805FB8731BF}" presName="conn" presStyleLbl="parChTrans1D2" presStyleIdx="0" presStyleCnt="1"/>
      <dgm:spPr/>
    </dgm:pt>
    <dgm:pt modelId="{3DEBBF91-7261-3842-B0D4-2ED78605542A}" type="pres">
      <dgm:prSet presAssocID="{5D90D600-54B3-2748-BC61-7805FB8731BF}" presName="extraNode" presStyleLbl="node1" presStyleIdx="0" presStyleCnt="5"/>
      <dgm:spPr/>
    </dgm:pt>
    <dgm:pt modelId="{0E37FD14-1039-304D-B55B-B842C16F14A6}" type="pres">
      <dgm:prSet presAssocID="{5D90D600-54B3-2748-BC61-7805FB8731BF}" presName="dstNode" presStyleLbl="node1" presStyleIdx="0" presStyleCnt="5"/>
      <dgm:spPr/>
    </dgm:pt>
    <dgm:pt modelId="{36741E9F-D6F9-644A-A97C-3AAE1D8F6F75}" type="pres">
      <dgm:prSet presAssocID="{63463BF0-E09E-D246-92A2-2F564A2E8823}" presName="text_1" presStyleLbl="node1" presStyleIdx="0" presStyleCnt="5">
        <dgm:presLayoutVars>
          <dgm:bulletEnabled val="1"/>
        </dgm:presLayoutVars>
      </dgm:prSet>
      <dgm:spPr/>
    </dgm:pt>
    <dgm:pt modelId="{0685F0BE-4CD2-2743-A1F1-C17977AF478E}" type="pres">
      <dgm:prSet presAssocID="{63463BF0-E09E-D246-92A2-2F564A2E8823}" presName="accent_1" presStyleCnt="0"/>
      <dgm:spPr/>
    </dgm:pt>
    <dgm:pt modelId="{8554C580-9265-5549-AF0B-68FD6410DA45}" type="pres">
      <dgm:prSet presAssocID="{63463BF0-E09E-D246-92A2-2F564A2E8823}" presName="accentRepeatNode" presStyleLbl="solidFgAcc1" presStyleIdx="0" presStyleCnt="5"/>
      <dgm:spPr/>
    </dgm:pt>
    <dgm:pt modelId="{63DD0D8C-7F62-634F-B38F-49120E9E8EB6}" type="pres">
      <dgm:prSet presAssocID="{0D5A16E4-613C-4B45-89CF-DA841B30175F}" presName="text_2" presStyleLbl="node1" presStyleIdx="1" presStyleCnt="5">
        <dgm:presLayoutVars>
          <dgm:bulletEnabled val="1"/>
        </dgm:presLayoutVars>
      </dgm:prSet>
      <dgm:spPr/>
    </dgm:pt>
    <dgm:pt modelId="{6578B413-8655-5F44-ABAF-857525B84CE2}" type="pres">
      <dgm:prSet presAssocID="{0D5A16E4-613C-4B45-89CF-DA841B30175F}" presName="accent_2" presStyleCnt="0"/>
      <dgm:spPr/>
    </dgm:pt>
    <dgm:pt modelId="{7BA7036D-7280-5D43-A6BE-1D9F7FAAA38A}" type="pres">
      <dgm:prSet presAssocID="{0D5A16E4-613C-4B45-89CF-DA841B30175F}" presName="accentRepeatNode" presStyleLbl="solidFgAcc1" presStyleIdx="1" presStyleCnt="5"/>
      <dgm:spPr/>
    </dgm:pt>
    <dgm:pt modelId="{36C23A97-E34A-3541-B3A7-809501147D53}" type="pres">
      <dgm:prSet presAssocID="{6A76DC07-0147-4943-A32C-C836B276CE9E}" presName="text_3" presStyleLbl="node1" presStyleIdx="2" presStyleCnt="5">
        <dgm:presLayoutVars>
          <dgm:bulletEnabled val="1"/>
        </dgm:presLayoutVars>
      </dgm:prSet>
      <dgm:spPr/>
    </dgm:pt>
    <dgm:pt modelId="{0D14BF41-7468-284A-87AD-EF14A67D499D}" type="pres">
      <dgm:prSet presAssocID="{6A76DC07-0147-4943-A32C-C836B276CE9E}" presName="accent_3" presStyleCnt="0"/>
      <dgm:spPr/>
    </dgm:pt>
    <dgm:pt modelId="{5815EBAF-D4B3-D749-93EB-37BE79D89ECE}" type="pres">
      <dgm:prSet presAssocID="{6A76DC07-0147-4943-A32C-C836B276CE9E}" presName="accentRepeatNode" presStyleLbl="solidFgAcc1" presStyleIdx="2" presStyleCnt="5"/>
      <dgm:spPr/>
    </dgm:pt>
    <dgm:pt modelId="{A7884732-B5DD-254B-8462-191C3B2D6E3A}" type="pres">
      <dgm:prSet presAssocID="{4B989D6C-29B0-1C4B-A025-52C099088E6B}" presName="text_4" presStyleLbl="node1" presStyleIdx="3" presStyleCnt="5">
        <dgm:presLayoutVars>
          <dgm:bulletEnabled val="1"/>
        </dgm:presLayoutVars>
      </dgm:prSet>
      <dgm:spPr/>
    </dgm:pt>
    <dgm:pt modelId="{EAF446F9-B9B9-E048-B85F-7DF408726C65}" type="pres">
      <dgm:prSet presAssocID="{4B989D6C-29B0-1C4B-A025-52C099088E6B}" presName="accent_4" presStyleCnt="0"/>
      <dgm:spPr/>
    </dgm:pt>
    <dgm:pt modelId="{4F3FD8D6-8F3B-F84E-AFE0-276BA0C323B7}" type="pres">
      <dgm:prSet presAssocID="{4B989D6C-29B0-1C4B-A025-52C099088E6B}" presName="accentRepeatNode" presStyleLbl="solidFgAcc1" presStyleIdx="3" presStyleCnt="5"/>
      <dgm:spPr/>
    </dgm:pt>
    <dgm:pt modelId="{E7335F5A-16D4-624D-BB75-6583DF2C60A7}" type="pres">
      <dgm:prSet presAssocID="{DE5314A3-7944-7D40-8A7B-9DDE6F92F033}" presName="text_5" presStyleLbl="node1" presStyleIdx="4" presStyleCnt="5">
        <dgm:presLayoutVars>
          <dgm:bulletEnabled val="1"/>
        </dgm:presLayoutVars>
      </dgm:prSet>
      <dgm:spPr/>
    </dgm:pt>
    <dgm:pt modelId="{27895009-5884-D446-AAE7-12FD8D4F486A}" type="pres">
      <dgm:prSet presAssocID="{DE5314A3-7944-7D40-8A7B-9DDE6F92F033}" presName="accent_5" presStyleCnt="0"/>
      <dgm:spPr/>
    </dgm:pt>
    <dgm:pt modelId="{F36F6B46-FE54-BD41-981A-F898CF8846EF}" type="pres">
      <dgm:prSet presAssocID="{DE5314A3-7944-7D40-8A7B-9DDE6F92F033}" presName="accentRepeatNode" presStyleLbl="solidFgAcc1" presStyleIdx="4" presStyleCnt="5"/>
      <dgm:spPr/>
    </dgm:pt>
  </dgm:ptLst>
  <dgm:cxnLst>
    <dgm:cxn modelId="{24F9ACF4-4AF1-C24D-A3ED-03B97B8C0A11}" type="presOf" srcId="{6A76DC07-0147-4943-A32C-C836B276CE9E}" destId="{36C23A97-E34A-3541-B3A7-809501147D53}" srcOrd="0" destOrd="0" presId="urn:microsoft.com/office/officeart/2008/layout/VerticalCurvedList"/>
    <dgm:cxn modelId="{B1480922-45CC-784A-BF2B-412D5B45451C}" type="presOf" srcId="{DE5314A3-7944-7D40-8A7B-9DDE6F92F033}" destId="{E7335F5A-16D4-624D-BB75-6583DF2C60A7}" srcOrd="0" destOrd="0" presId="urn:microsoft.com/office/officeart/2008/layout/VerticalCurvedList"/>
    <dgm:cxn modelId="{4A8BC972-DDE7-9847-82D6-9F169FDBE7DD}" type="presOf" srcId="{5D90D600-54B3-2748-BC61-7805FB8731BF}" destId="{8443F62D-1445-6C49-A867-70DCAB23BA3F}" srcOrd="0" destOrd="0" presId="urn:microsoft.com/office/officeart/2008/layout/VerticalCurvedList"/>
    <dgm:cxn modelId="{AA417312-60B0-5146-8493-AC6C86623979}" srcId="{5D90D600-54B3-2748-BC61-7805FB8731BF}" destId="{0D5A16E4-613C-4B45-89CF-DA841B30175F}" srcOrd="1" destOrd="0" parTransId="{AC294E80-A38D-F044-AA09-8B2BDAF1CF4C}" sibTransId="{55BBC921-DD23-6D49-BFCE-D990E1F0589C}"/>
    <dgm:cxn modelId="{39A87F14-3B92-574D-9F29-1C2D96F6D160}" srcId="{5D90D600-54B3-2748-BC61-7805FB8731BF}" destId="{6A76DC07-0147-4943-A32C-C836B276CE9E}" srcOrd="2" destOrd="0" parTransId="{2C75E9F7-6DD9-EE48-8F60-23852789971B}" sibTransId="{EBA573C7-5252-894C-AAE0-92DF9F2AFFB7}"/>
    <dgm:cxn modelId="{A7F727EE-85B2-C74E-AF6C-9E9C430D0FDC}" srcId="{5D90D600-54B3-2748-BC61-7805FB8731BF}" destId="{4B989D6C-29B0-1C4B-A025-52C099088E6B}" srcOrd="3" destOrd="0" parTransId="{55EF7CD1-4181-994D-B186-053D15FC5555}" sibTransId="{3ECD4C73-5301-DD47-B0E3-12222DA2096D}"/>
    <dgm:cxn modelId="{DD57B8E2-20A8-E14B-BD7A-D4D19EAAC7BD}" type="presOf" srcId="{63463BF0-E09E-D246-92A2-2F564A2E8823}" destId="{36741E9F-D6F9-644A-A97C-3AAE1D8F6F75}" srcOrd="0" destOrd="0" presId="urn:microsoft.com/office/officeart/2008/layout/VerticalCurvedList"/>
    <dgm:cxn modelId="{D301032B-2B03-064F-93C0-4F32044FA6A3}" srcId="{5D90D600-54B3-2748-BC61-7805FB8731BF}" destId="{63463BF0-E09E-D246-92A2-2F564A2E8823}" srcOrd="0" destOrd="0" parTransId="{C5AFDAD7-B5DF-B440-A22E-B605291AEADC}" sibTransId="{9E661530-6DB1-AC40-A972-356850C7644D}"/>
    <dgm:cxn modelId="{C6933FA5-1E41-2B4B-9A9D-BF512F7E999A}" type="presOf" srcId="{4B989D6C-29B0-1C4B-A025-52C099088E6B}" destId="{A7884732-B5DD-254B-8462-191C3B2D6E3A}" srcOrd="0" destOrd="0" presId="urn:microsoft.com/office/officeart/2008/layout/VerticalCurvedList"/>
    <dgm:cxn modelId="{6486AED8-5A9B-B548-BE8F-7EF196E68DE9}" srcId="{5D90D600-54B3-2748-BC61-7805FB8731BF}" destId="{DE5314A3-7944-7D40-8A7B-9DDE6F92F033}" srcOrd="4" destOrd="0" parTransId="{63E58DFD-8672-3840-975D-08DB72CFF093}" sibTransId="{34493F79-0247-884F-ACB2-6BADEABBBCA8}"/>
    <dgm:cxn modelId="{E2EC22EF-612F-B549-8FD0-76D1159F6829}" type="presOf" srcId="{0D5A16E4-613C-4B45-89CF-DA841B30175F}" destId="{63DD0D8C-7F62-634F-B38F-49120E9E8EB6}" srcOrd="0" destOrd="0" presId="urn:microsoft.com/office/officeart/2008/layout/VerticalCurvedList"/>
    <dgm:cxn modelId="{374C2852-B3F1-6B42-9237-59D81DB11AC5}" type="presOf" srcId="{9E661530-6DB1-AC40-A972-356850C7644D}" destId="{A9948866-9809-664E-8A1F-47E2AB365BC8}" srcOrd="0" destOrd="0" presId="urn:microsoft.com/office/officeart/2008/layout/VerticalCurvedList"/>
    <dgm:cxn modelId="{115941F4-9F2C-884F-A9E0-9878AB9F94BC}" type="presParOf" srcId="{8443F62D-1445-6C49-A867-70DCAB23BA3F}" destId="{6AEF697D-F91A-D842-91BC-ABA69E9BA5E6}" srcOrd="0" destOrd="0" presId="urn:microsoft.com/office/officeart/2008/layout/VerticalCurvedList"/>
    <dgm:cxn modelId="{7A36FB99-71C3-FD4D-AF15-C13C76AD1E85}" type="presParOf" srcId="{6AEF697D-F91A-D842-91BC-ABA69E9BA5E6}" destId="{9087208E-FA1C-EF4B-913F-D853C572E381}" srcOrd="0" destOrd="0" presId="urn:microsoft.com/office/officeart/2008/layout/VerticalCurvedList"/>
    <dgm:cxn modelId="{0B472AF6-697B-964F-AD47-06FBD107FC11}" type="presParOf" srcId="{9087208E-FA1C-EF4B-913F-D853C572E381}" destId="{28D57473-577A-B346-BFCE-9B1D40E7F533}" srcOrd="0" destOrd="0" presId="urn:microsoft.com/office/officeart/2008/layout/VerticalCurvedList"/>
    <dgm:cxn modelId="{CFBB0912-3CCD-664B-B659-F08CC5978336}" type="presParOf" srcId="{9087208E-FA1C-EF4B-913F-D853C572E381}" destId="{A9948866-9809-664E-8A1F-47E2AB365BC8}" srcOrd="1" destOrd="0" presId="urn:microsoft.com/office/officeart/2008/layout/VerticalCurvedList"/>
    <dgm:cxn modelId="{3AB0E356-1588-124B-A500-CA4BD646F8FA}" type="presParOf" srcId="{9087208E-FA1C-EF4B-913F-D853C572E381}" destId="{3DEBBF91-7261-3842-B0D4-2ED78605542A}" srcOrd="2" destOrd="0" presId="urn:microsoft.com/office/officeart/2008/layout/VerticalCurvedList"/>
    <dgm:cxn modelId="{A46A2C89-FE87-9640-94CB-EAD750206BE5}" type="presParOf" srcId="{9087208E-FA1C-EF4B-913F-D853C572E381}" destId="{0E37FD14-1039-304D-B55B-B842C16F14A6}" srcOrd="3" destOrd="0" presId="urn:microsoft.com/office/officeart/2008/layout/VerticalCurvedList"/>
    <dgm:cxn modelId="{9A98CA74-9CBC-B54A-BB9A-C4415121D437}" type="presParOf" srcId="{6AEF697D-F91A-D842-91BC-ABA69E9BA5E6}" destId="{36741E9F-D6F9-644A-A97C-3AAE1D8F6F75}" srcOrd="1" destOrd="0" presId="urn:microsoft.com/office/officeart/2008/layout/VerticalCurvedList"/>
    <dgm:cxn modelId="{CBF5066D-2B2D-E741-A22D-83B53921A528}" type="presParOf" srcId="{6AEF697D-F91A-D842-91BC-ABA69E9BA5E6}" destId="{0685F0BE-4CD2-2743-A1F1-C17977AF478E}" srcOrd="2" destOrd="0" presId="urn:microsoft.com/office/officeart/2008/layout/VerticalCurvedList"/>
    <dgm:cxn modelId="{6E70A74E-EC3A-ED43-9B77-42A3BAA4A609}" type="presParOf" srcId="{0685F0BE-4CD2-2743-A1F1-C17977AF478E}" destId="{8554C580-9265-5549-AF0B-68FD6410DA45}" srcOrd="0" destOrd="0" presId="urn:microsoft.com/office/officeart/2008/layout/VerticalCurvedList"/>
    <dgm:cxn modelId="{6C183789-5A20-1442-99FE-C94830938DEA}" type="presParOf" srcId="{6AEF697D-F91A-D842-91BC-ABA69E9BA5E6}" destId="{63DD0D8C-7F62-634F-B38F-49120E9E8EB6}" srcOrd="3" destOrd="0" presId="urn:microsoft.com/office/officeart/2008/layout/VerticalCurvedList"/>
    <dgm:cxn modelId="{450EBDE6-C70F-3E41-9E99-905BF39A53CC}" type="presParOf" srcId="{6AEF697D-F91A-D842-91BC-ABA69E9BA5E6}" destId="{6578B413-8655-5F44-ABAF-857525B84CE2}" srcOrd="4" destOrd="0" presId="urn:microsoft.com/office/officeart/2008/layout/VerticalCurvedList"/>
    <dgm:cxn modelId="{DA88B439-82B4-D44E-86AA-0659349D29CF}" type="presParOf" srcId="{6578B413-8655-5F44-ABAF-857525B84CE2}" destId="{7BA7036D-7280-5D43-A6BE-1D9F7FAAA38A}" srcOrd="0" destOrd="0" presId="urn:microsoft.com/office/officeart/2008/layout/VerticalCurvedList"/>
    <dgm:cxn modelId="{3BBAE4D6-A998-0746-904B-7E237117D8A1}" type="presParOf" srcId="{6AEF697D-F91A-D842-91BC-ABA69E9BA5E6}" destId="{36C23A97-E34A-3541-B3A7-809501147D53}" srcOrd="5" destOrd="0" presId="urn:microsoft.com/office/officeart/2008/layout/VerticalCurvedList"/>
    <dgm:cxn modelId="{CD2AEFBC-1ECE-2148-93F3-B2A50AC1F5EA}" type="presParOf" srcId="{6AEF697D-F91A-D842-91BC-ABA69E9BA5E6}" destId="{0D14BF41-7468-284A-87AD-EF14A67D499D}" srcOrd="6" destOrd="0" presId="urn:microsoft.com/office/officeart/2008/layout/VerticalCurvedList"/>
    <dgm:cxn modelId="{78474356-AEDC-7C48-B1E1-6942F93D9237}" type="presParOf" srcId="{0D14BF41-7468-284A-87AD-EF14A67D499D}" destId="{5815EBAF-D4B3-D749-93EB-37BE79D89ECE}" srcOrd="0" destOrd="0" presId="urn:microsoft.com/office/officeart/2008/layout/VerticalCurvedList"/>
    <dgm:cxn modelId="{9544B79A-235B-6742-9E60-3AE11B1BB0AA}" type="presParOf" srcId="{6AEF697D-F91A-D842-91BC-ABA69E9BA5E6}" destId="{A7884732-B5DD-254B-8462-191C3B2D6E3A}" srcOrd="7" destOrd="0" presId="urn:microsoft.com/office/officeart/2008/layout/VerticalCurvedList"/>
    <dgm:cxn modelId="{FC9A5718-9CC4-494D-AA05-4FDA7E4E333E}" type="presParOf" srcId="{6AEF697D-F91A-D842-91BC-ABA69E9BA5E6}" destId="{EAF446F9-B9B9-E048-B85F-7DF408726C65}" srcOrd="8" destOrd="0" presId="urn:microsoft.com/office/officeart/2008/layout/VerticalCurvedList"/>
    <dgm:cxn modelId="{6E69BFF8-4091-5442-A6A4-9F2DD7D38D64}" type="presParOf" srcId="{EAF446F9-B9B9-E048-B85F-7DF408726C65}" destId="{4F3FD8D6-8F3B-F84E-AFE0-276BA0C323B7}" srcOrd="0" destOrd="0" presId="urn:microsoft.com/office/officeart/2008/layout/VerticalCurvedList"/>
    <dgm:cxn modelId="{3F8CB660-2730-064D-BA71-FBEA1AB12C7D}" type="presParOf" srcId="{6AEF697D-F91A-D842-91BC-ABA69E9BA5E6}" destId="{E7335F5A-16D4-624D-BB75-6583DF2C60A7}" srcOrd="9" destOrd="0" presId="urn:microsoft.com/office/officeart/2008/layout/VerticalCurvedList"/>
    <dgm:cxn modelId="{4426A6DD-D943-4345-B43D-D92354F64F4A}" type="presParOf" srcId="{6AEF697D-F91A-D842-91BC-ABA69E9BA5E6}" destId="{27895009-5884-D446-AAE7-12FD8D4F486A}" srcOrd="10" destOrd="0" presId="urn:microsoft.com/office/officeart/2008/layout/VerticalCurvedList"/>
    <dgm:cxn modelId="{1F9547D9-8F69-6545-BB22-9269CAB2696A}" type="presParOf" srcId="{27895009-5884-D446-AAE7-12FD8D4F486A}" destId="{F36F6B46-FE54-BD41-981A-F898CF8846E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C93969-B0D0-434F-991B-25C574C58C1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en-US"/>
        </a:p>
      </dgm:t>
    </dgm:pt>
    <dgm:pt modelId="{4F0C917F-C14A-C842-9FA9-D8DBB0462A02}">
      <dgm:prSet/>
      <dgm:spPr/>
      <dgm:t>
        <a:bodyPr/>
        <a:lstStyle/>
        <a:p>
          <a:pPr rtl="0"/>
          <a:r>
            <a:rPr lang="en-US" dirty="0" smtClean="0">
              <a:solidFill>
                <a:schemeClr val="tx1"/>
              </a:solidFill>
            </a:rPr>
            <a:t>Estimates of death from preventable medical errors range from 100,000 to 225,000 annually</a:t>
          </a:r>
          <a:endParaRPr lang="en-US" dirty="0">
            <a:solidFill>
              <a:schemeClr val="tx1"/>
            </a:solidFill>
          </a:endParaRPr>
        </a:p>
      </dgm:t>
    </dgm:pt>
    <dgm:pt modelId="{AF4F0588-1F06-D948-893C-5AC0686FF715}" type="parTrans" cxnId="{F579BBF7-81DE-F348-A717-8C5FBCBF7071}">
      <dgm:prSet/>
      <dgm:spPr/>
      <dgm:t>
        <a:bodyPr/>
        <a:lstStyle/>
        <a:p>
          <a:endParaRPr lang="en-US"/>
        </a:p>
      </dgm:t>
    </dgm:pt>
    <dgm:pt modelId="{B8E27EAC-CC54-7947-88D7-20FB528F1A19}" type="sibTrans" cxnId="{F579BBF7-81DE-F348-A717-8C5FBCBF7071}">
      <dgm:prSet/>
      <dgm:spPr/>
      <dgm:t>
        <a:bodyPr/>
        <a:lstStyle/>
        <a:p>
          <a:endParaRPr lang="en-US"/>
        </a:p>
      </dgm:t>
    </dgm:pt>
    <dgm:pt modelId="{8749B8F1-CBBB-8D45-8885-D72B77D1F97B}">
      <dgm:prSet/>
      <dgm:spPr/>
      <dgm:t>
        <a:bodyPr/>
        <a:lstStyle/>
        <a:p>
          <a:pPr rtl="0"/>
          <a:r>
            <a:rPr lang="en-US" dirty="0" smtClean="0">
              <a:solidFill>
                <a:schemeClr val="tx1"/>
              </a:solidFill>
            </a:rPr>
            <a:t>This equates to 250-550 Boeing 747-300 airliner catastrophic accidents annually. </a:t>
          </a:r>
          <a:endParaRPr lang="en-US" dirty="0">
            <a:solidFill>
              <a:schemeClr val="tx1"/>
            </a:solidFill>
          </a:endParaRPr>
        </a:p>
      </dgm:t>
    </dgm:pt>
    <dgm:pt modelId="{6C5C2DA4-DADF-B345-9F0C-C53778BF06C5}" type="parTrans" cxnId="{213EEC40-A9DD-954C-B75C-9D24E0BEFBB2}">
      <dgm:prSet/>
      <dgm:spPr/>
      <dgm:t>
        <a:bodyPr/>
        <a:lstStyle/>
        <a:p>
          <a:endParaRPr lang="en-US"/>
        </a:p>
      </dgm:t>
    </dgm:pt>
    <dgm:pt modelId="{8DF29973-EA6E-9E42-AD0C-120199E46D2E}" type="sibTrans" cxnId="{213EEC40-A9DD-954C-B75C-9D24E0BEFBB2}">
      <dgm:prSet/>
      <dgm:spPr/>
      <dgm:t>
        <a:bodyPr/>
        <a:lstStyle/>
        <a:p>
          <a:endParaRPr lang="en-US"/>
        </a:p>
      </dgm:t>
    </dgm:pt>
    <dgm:pt modelId="{A43EBF32-5BD2-6E47-9DAD-F218A0B67AFD}" type="pres">
      <dgm:prSet presAssocID="{45C93969-B0D0-434F-991B-25C574C58C1F}" presName="Name0" presStyleCnt="0">
        <dgm:presLayoutVars>
          <dgm:dir/>
          <dgm:animLvl val="lvl"/>
          <dgm:resizeHandles val="exact"/>
        </dgm:presLayoutVars>
      </dgm:prSet>
      <dgm:spPr/>
      <dgm:t>
        <a:bodyPr/>
        <a:lstStyle/>
        <a:p>
          <a:endParaRPr lang="en-US"/>
        </a:p>
      </dgm:t>
    </dgm:pt>
    <dgm:pt modelId="{AEFA7140-E233-0F4E-B512-37D49AE400CA}" type="pres">
      <dgm:prSet presAssocID="{8749B8F1-CBBB-8D45-8885-D72B77D1F97B}" presName="boxAndChildren" presStyleCnt="0"/>
      <dgm:spPr/>
    </dgm:pt>
    <dgm:pt modelId="{717341E6-E648-C748-9D54-40902E418F38}" type="pres">
      <dgm:prSet presAssocID="{8749B8F1-CBBB-8D45-8885-D72B77D1F97B}" presName="parentTextBox" presStyleLbl="node1" presStyleIdx="0" presStyleCnt="2"/>
      <dgm:spPr/>
      <dgm:t>
        <a:bodyPr/>
        <a:lstStyle/>
        <a:p>
          <a:endParaRPr lang="en-US"/>
        </a:p>
      </dgm:t>
    </dgm:pt>
    <dgm:pt modelId="{1FECF086-DC81-5446-A526-7559751357E0}" type="pres">
      <dgm:prSet presAssocID="{B8E27EAC-CC54-7947-88D7-20FB528F1A19}" presName="sp" presStyleCnt="0"/>
      <dgm:spPr/>
    </dgm:pt>
    <dgm:pt modelId="{0DB9B6B7-14B3-CB42-82A6-56B1070EE14A}" type="pres">
      <dgm:prSet presAssocID="{4F0C917F-C14A-C842-9FA9-D8DBB0462A02}" presName="arrowAndChildren" presStyleCnt="0"/>
      <dgm:spPr/>
    </dgm:pt>
    <dgm:pt modelId="{B10149C3-BD96-8242-820F-6BE961CDB355}" type="pres">
      <dgm:prSet presAssocID="{4F0C917F-C14A-C842-9FA9-D8DBB0462A02}" presName="parentTextArrow" presStyleLbl="node1" presStyleIdx="1" presStyleCnt="2"/>
      <dgm:spPr/>
      <dgm:t>
        <a:bodyPr/>
        <a:lstStyle/>
        <a:p>
          <a:endParaRPr lang="en-US"/>
        </a:p>
      </dgm:t>
    </dgm:pt>
  </dgm:ptLst>
  <dgm:cxnLst>
    <dgm:cxn modelId="{476E506E-46B0-B043-9824-3ED4238532E3}" type="presOf" srcId="{45C93969-B0D0-434F-991B-25C574C58C1F}" destId="{A43EBF32-5BD2-6E47-9DAD-F218A0B67AFD}" srcOrd="0" destOrd="0" presId="urn:microsoft.com/office/officeart/2005/8/layout/process4"/>
    <dgm:cxn modelId="{69088C9A-BFCA-5940-89ED-16CD51489A32}" type="presOf" srcId="{8749B8F1-CBBB-8D45-8885-D72B77D1F97B}" destId="{717341E6-E648-C748-9D54-40902E418F38}" srcOrd="0" destOrd="0" presId="urn:microsoft.com/office/officeart/2005/8/layout/process4"/>
    <dgm:cxn modelId="{213EEC40-A9DD-954C-B75C-9D24E0BEFBB2}" srcId="{45C93969-B0D0-434F-991B-25C574C58C1F}" destId="{8749B8F1-CBBB-8D45-8885-D72B77D1F97B}" srcOrd="1" destOrd="0" parTransId="{6C5C2DA4-DADF-B345-9F0C-C53778BF06C5}" sibTransId="{8DF29973-EA6E-9E42-AD0C-120199E46D2E}"/>
    <dgm:cxn modelId="{F579BBF7-81DE-F348-A717-8C5FBCBF7071}" srcId="{45C93969-B0D0-434F-991B-25C574C58C1F}" destId="{4F0C917F-C14A-C842-9FA9-D8DBB0462A02}" srcOrd="0" destOrd="0" parTransId="{AF4F0588-1F06-D948-893C-5AC0686FF715}" sibTransId="{B8E27EAC-CC54-7947-88D7-20FB528F1A19}"/>
    <dgm:cxn modelId="{5E325908-0E9C-5D46-B7DA-DF63E146EC83}" type="presOf" srcId="{4F0C917F-C14A-C842-9FA9-D8DBB0462A02}" destId="{B10149C3-BD96-8242-820F-6BE961CDB355}" srcOrd="0" destOrd="0" presId="urn:microsoft.com/office/officeart/2005/8/layout/process4"/>
    <dgm:cxn modelId="{144C9460-7E21-D245-B946-27C3B60DD968}" type="presParOf" srcId="{A43EBF32-5BD2-6E47-9DAD-F218A0B67AFD}" destId="{AEFA7140-E233-0F4E-B512-37D49AE400CA}" srcOrd="0" destOrd="0" presId="urn:microsoft.com/office/officeart/2005/8/layout/process4"/>
    <dgm:cxn modelId="{0D90BD57-E564-194C-823D-AA060567807F}" type="presParOf" srcId="{AEFA7140-E233-0F4E-B512-37D49AE400CA}" destId="{717341E6-E648-C748-9D54-40902E418F38}" srcOrd="0" destOrd="0" presId="urn:microsoft.com/office/officeart/2005/8/layout/process4"/>
    <dgm:cxn modelId="{EB1C151A-F8DD-FB49-AAF1-EFAE5A6BF6D3}" type="presParOf" srcId="{A43EBF32-5BD2-6E47-9DAD-F218A0B67AFD}" destId="{1FECF086-DC81-5446-A526-7559751357E0}" srcOrd="1" destOrd="0" presId="urn:microsoft.com/office/officeart/2005/8/layout/process4"/>
    <dgm:cxn modelId="{90CEE343-5E57-DF4F-9B69-84FF16CA3AE4}" type="presParOf" srcId="{A43EBF32-5BD2-6E47-9DAD-F218A0B67AFD}" destId="{0DB9B6B7-14B3-CB42-82A6-56B1070EE14A}" srcOrd="2" destOrd="0" presId="urn:microsoft.com/office/officeart/2005/8/layout/process4"/>
    <dgm:cxn modelId="{33FA01C1-7113-EF4E-AAC7-BC87A8A39CC8}" type="presParOf" srcId="{0DB9B6B7-14B3-CB42-82A6-56B1070EE14A}" destId="{B10149C3-BD96-8242-820F-6BE961CDB35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413104B-3C3F-AC4B-AB87-8B4A02B28FD9}" type="doc">
      <dgm:prSet loTypeId="urn:microsoft.com/office/officeart/2005/8/layout/list1" loCatId="" qsTypeId="urn:microsoft.com/office/officeart/2005/8/quickstyle/simple4" qsCatId="simple" csTypeId="urn:microsoft.com/office/officeart/2005/8/colors/accent1_2" csCatId="accent1"/>
      <dgm:spPr/>
      <dgm:t>
        <a:bodyPr/>
        <a:lstStyle/>
        <a:p>
          <a:endParaRPr lang="en-US"/>
        </a:p>
      </dgm:t>
    </dgm:pt>
    <dgm:pt modelId="{895A9BE9-4CB1-8640-A1FB-DC8EDC9C0A0F}">
      <dgm:prSet/>
      <dgm:spPr/>
      <dgm:t>
        <a:bodyPr/>
        <a:lstStyle/>
        <a:p>
          <a:pPr rtl="0"/>
          <a:r>
            <a:rPr lang="en-US" smtClean="0"/>
            <a:t>Patient Centered Medical Home</a:t>
          </a:r>
          <a:endParaRPr lang="en-US"/>
        </a:p>
      </dgm:t>
    </dgm:pt>
    <dgm:pt modelId="{FB253A89-B5AD-8044-82D6-F7C5C74DB4B2}" type="parTrans" cxnId="{69724581-1506-8844-8DC2-14825C1C839D}">
      <dgm:prSet/>
      <dgm:spPr/>
      <dgm:t>
        <a:bodyPr/>
        <a:lstStyle/>
        <a:p>
          <a:endParaRPr lang="en-US"/>
        </a:p>
      </dgm:t>
    </dgm:pt>
    <dgm:pt modelId="{97ABFCC8-3A04-734E-9F78-CABB0025E986}" type="sibTrans" cxnId="{69724581-1506-8844-8DC2-14825C1C839D}">
      <dgm:prSet/>
      <dgm:spPr/>
      <dgm:t>
        <a:bodyPr/>
        <a:lstStyle/>
        <a:p>
          <a:endParaRPr lang="en-US"/>
        </a:p>
      </dgm:t>
    </dgm:pt>
    <dgm:pt modelId="{D37296E7-D2FB-5A44-8A77-B93DD7E6359F}">
      <dgm:prSet/>
      <dgm:spPr/>
      <dgm:t>
        <a:bodyPr/>
        <a:lstStyle/>
        <a:p>
          <a:pPr rtl="0"/>
          <a:r>
            <a:rPr lang="en-US" smtClean="0"/>
            <a:t>Organizing Primary Care that emphasizes care coordination and communication to transform it into “what patients want it to be”.</a:t>
          </a:r>
          <a:endParaRPr lang="en-US"/>
        </a:p>
      </dgm:t>
    </dgm:pt>
    <dgm:pt modelId="{17023E17-4236-0C4B-8691-266C16EC7A3A}" type="parTrans" cxnId="{1A366F1E-0BDC-1A42-B214-38C7EC9A2A14}">
      <dgm:prSet/>
      <dgm:spPr/>
      <dgm:t>
        <a:bodyPr/>
        <a:lstStyle/>
        <a:p>
          <a:endParaRPr lang="en-US"/>
        </a:p>
      </dgm:t>
    </dgm:pt>
    <dgm:pt modelId="{F7674A24-EBC9-8E41-879E-757517F3BD1B}" type="sibTrans" cxnId="{1A366F1E-0BDC-1A42-B214-38C7EC9A2A14}">
      <dgm:prSet/>
      <dgm:spPr/>
      <dgm:t>
        <a:bodyPr/>
        <a:lstStyle/>
        <a:p>
          <a:endParaRPr lang="en-US"/>
        </a:p>
      </dgm:t>
    </dgm:pt>
    <dgm:pt modelId="{C2FD10E7-9896-094E-BCBE-C30B2D3D69EE}">
      <dgm:prSet/>
      <dgm:spPr/>
      <dgm:t>
        <a:bodyPr/>
        <a:lstStyle/>
        <a:p>
          <a:pPr rtl="0"/>
          <a:r>
            <a:rPr lang="en-US" smtClean="0"/>
            <a:t>Do you and your staff foster a culture of improvement?</a:t>
          </a:r>
          <a:endParaRPr lang="en-US"/>
        </a:p>
      </dgm:t>
    </dgm:pt>
    <dgm:pt modelId="{D7357E96-53A2-4743-B415-14260420148F}" type="parTrans" cxnId="{CDDD3E6B-FF46-C54E-B719-C40486E8562C}">
      <dgm:prSet/>
      <dgm:spPr/>
      <dgm:t>
        <a:bodyPr/>
        <a:lstStyle/>
        <a:p>
          <a:endParaRPr lang="en-US"/>
        </a:p>
      </dgm:t>
    </dgm:pt>
    <dgm:pt modelId="{99613A03-E69D-8747-BDAD-AA8209EB0C6E}" type="sibTrans" cxnId="{CDDD3E6B-FF46-C54E-B719-C40486E8562C}">
      <dgm:prSet/>
      <dgm:spPr/>
      <dgm:t>
        <a:bodyPr/>
        <a:lstStyle/>
        <a:p>
          <a:endParaRPr lang="en-US"/>
        </a:p>
      </dgm:t>
    </dgm:pt>
    <dgm:pt modelId="{9B99AA55-BCEE-E546-B851-0ED33EDB0483}">
      <dgm:prSet/>
      <dgm:spPr/>
      <dgm:t>
        <a:bodyPr/>
        <a:lstStyle/>
        <a:p>
          <a:pPr rtl="0"/>
          <a:r>
            <a:rPr lang="en-US" smtClean="0"/>
            <a:t>Incorporate quality improvement into daily work</a:t>
          </a:r>
          <a:endParaRPr lang="en-US"/>
        </a:p>
      </dgm:t>
    </dgm:pt>
    <dgm:pt modelId="{054C4E56-A195-4D4B-A97A-05EBB4EEB12D}" type="parTrans" cxnId="{0D002C4C-A0B5-D34C-A0DF-7E83577817BA}">
      <dgm:prSet/>
      <dgm:spPr/>
      <dgm:t>
        <a:bodyPr/>
        <a:lstStyle/>
        <a:p>
          <a:endParaRPr lang="en-US"/>
        </a:p>
      </dgm:t>
    </dgm:pt>
    <dgm:pt modelId="{46BA3B99-7751-B640-BD68-E49A6DC46838}" type="sibTrans" cxnId="{0D002C4C-A0B5-D34C-A0DF-7E83577817BA}">
      <dgm:prSet/>
      <dgm:spPr/>
      <dgm:t>
        <a:bodyPr/>
        <a:lstStyle/>
        <a:p>
          <a:endParaRPr lang="en-US"/>
        </a:p>
      </dgm:t>
    </dgm:pt>
    <dgm:pt modelId="{4CCDBECD-7D4A-D346-8E45-0EEE50D492E6}">
      <dgm:prSet/>
      <dgm:spPr/>
      <dgm:t>
        <a:bodyPr/>
        <a:lstStyle/>
        <a:p>
          <a:pPr rtl="0"/>
          <a:r>
            <a:rPr lang="en-US" smtClean="0"/>
            <a:t>Establish core performance measures</a:t>
          </a:r>
          <a:endParaRPr lang="en-US"/>
        </a:p>
      </dgm:t>
    </dgm:pt>
    <dgm:pt modelId="{4F7411B1-83AF-314E-B61E-6E3A0796108D}" type="parTrans" cxnId="{1C13E5F5-FF12-8943-87BE-E80078034658}">
      <dgm:prSet/>
      <dgm:spPr/>
      <dgm:t>
        <a:bodyPr/>
        <a:lstStyle/>
        <a:p>
          <a:endParaRPr lang="en-US"/>
        </a:p>
      </dgm:t>
    </dgm:pt>
    <dgm:pt modelId="{6D921814-76A9-D84C-928C-25E025AE1D1F}" type="sibTrans" cxnId="{1C13E5F5-FF12-8943-87BE-E80078034658}">
      <dgm:prSet/>
      <dgm:spPr/>
      <dgm:t>
        <a:bodyPr/>
        <a:lstStyle/>
        <a:p>
          <a:endParaRPr lang="en-US"/>
        </a:p>
      </dgm:t>
    </dgm:pt>
    <dgm:pt modelId="{408910A7-73E2-D345-B532-F361EEFD8D14}">
      <dgm:prSet/>
      <dgm:spPr/>
      <dgm:t>
        <a:bodyPr/>
        <a:lstStyle/>
        <a:p>
          <a:pPr rtl="0"/>
          <a:r>
            <a:rPr lang="en-US" smtClean="0"/>
            <a:t>Collect and analyze data for better clinical management</a:t>
          </a:r>
          <a:endParaRPr lang="en-US"/>
        </a:p>
      </dgm:t>
    </dgm:pt>
    <dgm:pt modelId="{343206B4-536A-2D4F-BFA6-53E35BCDC196}" type="parTrans" cxnId="{42C35943-0ED6-5645-9104-4DA073F4EEAA}">
      <dgm:prSet/>
      <dgm:spPr/>
      <dgm:t>
        <a:bodyPr/>
        <a:lstStyle/>
        <a:p>
          <a:endParaRPr lang="en-US"/>
        </a:p>
      </dgm:t>
    </dgm:pt>
    <dgm:pt modelId="{B2E2F5B9-3E34-034C-B9C0-64C4A8CC4044}" type="sibTrans" cxnId="{42C35943-0ED6-5645-9104-4DA073F4EEAA}">
      <dgm:prSet/>
      <dgm:spPr/>
      <dgm:t>
        <a:bodyPr/>
        <a:lstStyle/>
        <a:p>
          <a:endParaRPr lang="en-US"/>
        </a:p>
      </dgm:t>
    </dgm:pt>
    <dgm:pt modelId="{CD8B8E00-9D28-0540-824C-BB5721FB54DE}">
      <dgm:prSet/>
      <dgm:spPr/>
      <dgm:t>
        <a:bodyPr/>
        <a:lstStyle/>
        <a:p>
          <a:pPr rtl="0"/>
          <a:r>
            <a:rPr lang="en-US" smtClean="0"/>
            <a:t>Discuss best practices and ways to improve</a:t>
          </a:r>
          <a:endParaRPr lang="en-US"/>
        </a:p>
      </dgm:t>
    </dgm:pt>
    <dgm:pt modelId="{C24A24DC-50C8-F240-9B84-D7D9B385B002}" type="parTrans" cxnId="{A3C41417-8CE3-DF47-9FFE-203FB7FEC5B7}">
      <dgm:prSet/>
      <dgm:spPr/>
      <dgm:t>
        <a:bodyPr/>
        <a:lstStyle/>
        <a:p>
          <a:endParaRPr lang="en-US"/>
        </a:p>
      </dgm:t>
    </dgm:pt>
    <dgm:pt modelId="{974312DC-4C0F-7E43-B9E9-2DECB4197D93}" type="sibTrans" cxnId="{A3C41417-8CE3-DF47-9FFE-203FB7FEC5B7}">
      <dgm:prSet/>
      <dgm:spPr/>
      <dgm:t>
        <a:bodyPr/>
        <a:lstStyle/>
        <a:p>
          <a:endParaRPr lang="en-US"/>
        </a:p>
      </dgm:t>
    </dgm:pt>
    <dgm:pt modelId="{0523F11B-495C-C84B-99A5-47C86F1DEE72}" type="pres">
      <dgm:prSet presAssocID="{C413104B-3C3F-AC4B-AB87-8B4A02B28FD9}" presName="linear" presStyleCnt="0">
        <dgm:presLayoutVars>
          <dgm:dir/>
          <dgm:animLvl val="lvl"/>
          <dgm:resizeHandles val="exact"/>
        </dgm:presLayoutVars>
      </dgm:prSet>
      <dgm:spPr/>
      <dgm:t>
        <a:bodyPr/>
        <a:lstStyle/>
        <a:p>
          <a:endParaRPr lang="en-US"/>
        </a:p>
      </dgm:t>
    </dgm:pt>
    <dgm:pt modelId="{6C76BE72-78F2-7C4C-962A-F6B7D36004CC}" type="pres">
      <dgm:prSet presAssocID="{895A9BE9-4CB1-8640-A1FB-DC8EDC9C0A0F}" presName="parentLin" presStyleCnt="0"/>
      <dgm:spPr/>
    </dgm:pt>
    <dgm:pt modelId="{23E9162C-1C20-234D-9FA1-CCEA0BE3BB95}" type="pres">
      <dgm:prSet presAssocID="{895A9BE9-4CB1-8640-A1FB-DC8EDC9C0A0F}" presName="parentLeftMargin" presStyleLbl="node1" presStyleIdx="0" presStyleCnt="2"/>
      <dgm:spPr/>
      <dgm:t>
        <a:bodyPr/>
        <a:lstStyle/>
        <a:p>
          <a:endParaRPr lang="en-US"/>
        </a:p>
      </dgm:t>
    </dgm:pt>
    <dgm:pt modelId="{677EFCDF-46D6-9F42-9707-A3F7C38CBF29}" type="pres">
      <dgm:prSet presAssocID="{895A9BE9-4CB1-8640-A1FB-DC8EDC9C0A0F}" presName="parentText" presStyleLbl="node1" presStyleIdx="0" presStyleCnt="2">
        <dgm:presLayoutVars>
          <dgm:chMax val="0"/>
          <dgm:bulletEnabled val="1"/>
        </dgm:presLayoutVars>
      </dgm:prSet>
      <dgm:spPr/>
      <dgm:t>
        <a:bodyPr/>
        <a:lstStyle/>
        <a:p>
          <a:endParaRPr lang="en-US"/>
        </a:p>
      </dgm:t>
    </dgm:pt>
    <dgm:pt modelId="{DE72EF8E-3559-5249-8143-9D164189DA6A}" type="pres">
      <dgm:prSet presAssocID="{895A9BE9-4CB1-8640-A1FB-DC8EDC9C0A0F}" presName="negativeSpace" presStyleCnt="0"/>
      <dgm:spPr/>
    </dgm:pt>
    <dgm:pt modelId="{8C16A003-AA00-9849-A191-91C23E9F540D}" type="pres">
      <dgm:prSet presAssocID="{895A9BE9-4CB1-8640-A1FB-DC8EDC9C0A0F}" presName="childText" presStyleLbl="conFgAcc1" presStyleIdx="0" presStyleCnt="2">
        <dgm:presLayoutVars>
          <dgm:bulletEnabled val="1"/>
        </dgm:presLayoutVars>
      </dgm:prSet>
      <dgm:spPr/>
      <dgm:t>
        <a:bodyPr/>
        <a:lstStyle/>
        <a:p>
          <a:endParaRPr lang="en-US"/>
        </a:p>
      </dgm:t>
    </dgm:pt>
    <dgm:pt modelId="{1D19042A-A319-5642-9B26-4540FB7474C4}" type="pres">
      <dgm:prSet presAssocID="{97ABFCC8-3A04-734E-9F78-CABB0025E986}" presName="spaceBetweenRectangles" presStyleCnt="0"/>
      <dgm:spPr/>
    </dgm:pt>
    <dgm:pt modelId="{BAAA111F-9436-B048-BD64-66B0429C0D6C}" type="pres">
      <dgm:prSet presAssocID="{C2FD10E7-9896-094E-BCBE-C30B2D3D69EE}" presName="parentLin" presStyleCnt="0"/>
      <dgm:spPr/>
    </dgm:pt>
    <dgm:pt modelId="{149DD9B8-B4DD-6045-8B68-5848837F7B55}" type="pres">
      <dgm:prSet presAssocID="{C2FD10E7-9896-094E-BCBE-C30B2D3D69EE}" presName="parentLeftMargin" presStyleLbl="node1" presStyleIdx="0" presStyleCnt="2"/>
      <dgm:spPr/>
      <dgm:t>
        <a:bodyPr/>
        <a:lstStyle/>
        <a:p>
          <a:endParaRPr lang="en-US"/>
        </a:p>
      </dgm:t>
    </dgm:pt>
    <dgm:pt modelId="{A4ECA62B-DDDA-164B-B4E6-382B8E5E3EC8}" type="pres">
      <dgm:prSet presAssocID="{C2FD10E7-9896-094E-BCBE-C30B2D3D69EE}" presName="parentText" presStyleLbl="node1" presStyleIdx="1" presStyleCnt="2">
        <dgm:presLayoutVars>
          <dgm:chMax val="0"/>
          <dgm:bulletEnabled val="1"/>
        </dgm:presLayoutVars>
      </dgm:prSet>
      <dgm:spPr/>
      <dgm:t>
        <a:bodyPr/>
        <a:lstStyle/>
        <a:p>
          <a:endParaRPr lang="en-US"/>
        </a:p>
      </dgm:t>
    </dgm:pt>
    <dgm:pt modelId="{5D1EE3EC-9170-734F-A2F8-4EE237D103E6}" type="pres">
      <dgm:prSet presAssocID="{C2FD10E7-9896-094E-BCBE-C30B2D3D69EE}" presName="negativeSpace" presStyleCnt="0"/>
      <dgm:spPr/>
    </dgm:pt>
    <dgm:pt modelId="{9AE42D09-35A6-C347-ADB5-4A287E63B187}" type="pres">
      <dgm:prSet presAssocID="{C2FD10E7-9896-094E-BCBE-C30B2D3D69EE}" presName="childText" presStyleLbl="conFgAcc1" presStyleIdx="1" presStyleCnt="2">
        <dgm:presLayoutVars>
          <dgm:bulletEnabled val="1"/>
        </dgm:presLayoutVars>
      </dgm:prSet>
      <dgm:spPr/>
      <dgm:t>
        <a:bodyPr/>
        <a:lstStyle/>
        <a:p>
          <a:endParaRPr lang="en-US"/>
        </a:p>
      </dgm:t>
    </dgm:pt>
  </dgm:ptLst>
  <dgm:cxnLst>
    <dgm:cxn modelId="{47F977AC-C12A-E048-B4C9-067517576A5E}" type="presOf" srcId="{408910A7-73E2-D345-B532-F361EEFD8D14}" destId="{9AE42D09-35A6-C347-ADB5-4A287E63B187}" srcOrd="0" destOrd="2" presId="urn:microsoft.com/office/officeart/2005/8/layout/list1"/>
    <dgm:cxn modelId="{62773EF5-9AB7-F844-B72B-C61AF4C2F56E}" type="presOf" srcId="{4CCDBECD-7D4A-D346-8E45-0EEE50D492E6}" destId="{9AE42D09-35A6-C347-ADB5-4A287E63B187}" srcOrd="0" destOrd="1" presId="urn:microsoft.com/office/officeart/2005/8/layout/list1"/>
    <dgm:cxn modelId="{5E93B854-A654-4849-9673-0EC037B1DB17}" type="presOf" srcId="{C413104B-3C3F-AC4B-AB87-8B4A02B28FD9}" destId="{0523F11B-495C-C84B-99A5-47C86F1DEE72}" srcOrd="0" destOrd="0" presId="urn:microsoft.com/office/officeart/2005/8/layout/list1"/>
    <dgm:cxn modelId="{4CDB4CF6-498B-9C48-BFC9-1A3BA486521A}" type="presOf" srcId="{9B99AA55-BCEE-E546-B851-0ED33EDB0483}" destId="{9AE42D09-35A6-C347-ADB5-4A287E63B187}" srcOrd="0" destOrd="0" presId="urn:microsoft.com/office/officeart/2005/8/layout/list1"/>
    <dgm:cxn modelId="{04ADE556-D0F2-674A-BE55-D2F7EDDCB417}" type="presOf" srcId="{895A9BE9-4CB1-8640-A1FB-DC8EDC9C0A0F}" destId="{677EFCDF-46D6-9F42-9707-A3F7C38CBF29}" srcOrd="1" destOrd="0" presId="urn:microsoft.com/office/officeart/2005/8/layout/list1"/>
    <dgm:cxn modelId="{0D002C4C-A0B5-D34C-A0DF-7E83577817BA}" srcId="{C2FD10E7-9896-094E-BCBE-C30B2D3D69EE}" destId="{9B99AA55-BCEE-E546-B851-0ED33EDB0483}" srcOrd="0" destOrd="0" parTransId="{054C4E56-A195-4D4B-A97A-05EBB4EEB12D}" sibTransId="{46BA3B99-7751-B640-BD68-E49A6DC46838}"/>
    <dgm:cxn modelId="{42C35943-0ED6-5645-9104-4DA073F4EEAA}" srcId="{C2FD10E7-9896-094E-BCBE-C30B2D3D69EE}" destId="{408910A7-73E2-D345-B532-F361EEFD8D14}" srcOrd="2" destOrd="0" parTransId="{343206B4-536A-2D4F-BFA6-53E35BCDC196}" sibTransId="{B2E2F5B9-3E34-034C-B9C0-64C4A8CC4044}"/>
    <dgm:cxn modelId="{CDDD3E6B-FF46-C54E-B719-C40486E8562C}" srcId="{C413104B-3C3F-AC4B-AB87-8B4A02B28FD9}" destId="{C2FD10E7-9896-094E-BCBE-C30B2D3D69EE}" srcOrd="1" destOrd="0" parTransId="{D7357E96-53A2-4743-B415-14260420148F}" sibTransId="{99613A03-E69D-8747-BDAD-AA8209EB0C6E}"/>
    <dgm:cxn modelId="{A7F9C33D-6DAC-6241-BB42-38B926C7412C}" type="presOf" srcId="{C2FD10E7-9896-094E-BCBE-C30B2D3D69EE}" destId="{A4ECA62B-DDDA-164B-B4E6-382B8E5E3EC8}" srcOrd="1" destOrd="0" presId="urn:microsoft.com/office/officeart/2005/8/layout/list1"/>
    <dgm:cxn modelId="{A3C41417-8CE3-DF47-9FFE-203FB7FEC5B7}" srcId="{C2FD10E7-9896-094E-BCBE-C30B2D3D69EE}" destId="{CD8B8E00-9D28-0540-824C-BB5721FB54DE}" srcOrd="3" destOrd="0" parTransId="{C24A24DC-50C8-F240-9B84-D7D9B385B002}" sibTransId="{974312DC-4C0F-7E43-B9E9-2DECB4197D93}"/>
    <dgm:cxn modelId="{1A366F1E-0BDC-1A42-B214-38C7EC9A2A14}" srcId="{895A9BE9-4CB1-8640-A1FB-DC8EDC9C0A0F}" destId="{D37296E7-D2FB-5A44-8A77-B93DD7E6359F}" srcOrd="0" destOrd="0" parTransId="{17023E17-4236-0C4B-8691-266C16EC7A3A}" sibTransId="{F7674A24-EBC9-8E41-879E-757517F3BD1B}"/>
    <dgm:cxn modelId="{1C13E5F5-FF12-8943-87BE-E80078034658}" srcId="{C2FD10E7-9896-094E-BCBE-C30B2D3D69EE}" destId="{4CCDBECD-7D4A-D346-8E45-0EEE50D492E6}" srcOrd="1" destOrd="0" parTransId="{4F7411B1-83AF-314E-B61E-6E3A0796108D}" sibTransId="{6D921814-76A9-D84C-928C-25E025AE1D1F}"/>
    <dgm:cxn modelId="{8A7E44C8-C98D-CE46-8B82-21AACC24B12C}" type="presOf" srcId="{CD8B8E00-9D28-0540-824C-BB5721FB54DE}" destId="{9AE42D09-35A6-C347-ADB5-4A287E63B187}" srcOrd="0" destOrd="3" presId="urn:microsoft.com/office/officeart/2005/8/layout/list1"/>
    <dgm:cxn modelId="{7883B631-38BD-E343-855C-0A13DF5E212E}" type="presOf" srcId="{C2FD10E7-9896-094E-BCBE-C30B2D3D69EE}" destId="{149DD9B8-B4DD-6045-8B68-5848837F7B55}" srcOrd="0" destOrd="0" presId="urn:microsoft.com/office/officeart/2005/8/layout/list1"/>
    <dgm:cxn modelId="{69724581-1506-8844-8DC2-14825C1C839D}" srcId="{C413104B-3C3F-AC4B-AB87-8B4A02B28FD9}" destId="{895A9BE9-4CB1-8640-A1FB-DC8EDC9C0A0F}" srcOrd="0" destOrd="0" parTransId="{FB253A89-B5AD-8044-82D6-F7C5C74DB4B2}" sibTransId="{97ABFCC8-3A04-734E-9F78-CABB0025E986}"/>
    <dgm:cxn modelId="{E7A20BEE-7119-6A48-957B-49851789D6C0}" type="presOf" srcId="{895A9BE9-4CB1-8640-A1FB-DC8EDC9C0A0F}" destId="{23E9162C-1C20-234D-9FA1-CCEA0BE3BB95}" srcOrd="0" destOrd="0" presId="urn:microsoft.com/office/officeart/2005/8/layout/list1"/>
    <dgm:cxn modelId="{26DA05E1-0D28-FC42-A300-0894D5C6009A}" type="presOf" srcId="{D37296E7-D2FB-5A44-8A77-B93DD7E6359F}" destId="{8C16A003-AA00-9849-A191-91C23E9F540D}" srcOrd="0" destOrd="0" presId="urn:microsoft.com/office/officeart/2005/8/layout/list1"/>
    <dgm:cxn modelId="{268855B0-0B0D-6144-8502-DAABDEB05501}" type="presParOf" srcId="{0523F11B-495C-C84B-99A5-47C86F1DEE72}" destId="{6C76BE72-78F2-7C4C-962A-F6B7D36004CC}" srcOrd="0" destOrd="0" presId="urn:microsoft.com/office/officeart/2005/8/layout/list1"/>
    <dgm:cxn modelId="{C5EB515A-BA08-5F4B-B98E-00684DDFE08B}" type="presParOf" srcId="{6C76BE72-78F2-7C4C-962A-F6B7D36004CC}" destId="{23E9162C-1C20-234D-9FA1-CCEA0BE3BB95}" srcOrd="0" destOrd="0" presId="urn:microsoft.com/office/officeart/2005/8/layout/list1"/>
    <dgm:cxn modelId="{FD4751FB-37B2-FF41-8092-E2D70437FE57}" type="presParOf" srcId="{6C76BE72-78F2-7C4C-962A-F6B7D36004CC}" destId="{677EFCDF-46D6-9F42-9707-A3F7C38CBF29}" srcOrd="1" destOrd="0" presId="urn:microsoft.com/office/officeart/2005/8/layout/list1"/>
    <dgm:cxn modelId="{43565CB4-D496-7543-9ED6-62C5B5C137DE}" type="presParOf" srcId="{0523F11B-495C-C84B-99A5-47C86F1DEE72}" destId="{DE72EF8E-3559-5249-8143-9D164189DA6A}" srcOrd="1" destOrd="0" presId="urn:microsoft.com/office/officeart/2005/8/layout/list1"/>
    <dgm:cxn modelId="{90CEA524-9764-FA41-A045-40EEB886D6B2}" type="presParOf" srcId="{0523F11B-495C-C84B-99A5-47C86F1DEE72}" destId="{8C16A003-AA00-9849-A191-91C23E9F540D}" srcOrd="2" destOrd="0" presId="urn:microsoft.com/office/officeart/2005/8/layout/list1"/>
    <dgm:cxn modelId="{968BDFD8-8156-8843-9A30-FAE1515A84F8}" type="presParOf" srcId="{0523F11B-495C-C84B-99A5-47C86F1DEE72}" destId="{1D19042A-A319-5642-9B26-4540FB7474C4}" srcOrd="3" destOrd="0" presId="urn:microsoft.com/office/officeart/2005/8/layout/list1"/>
    <dgm:cxn modelId="{B6A1FFEC-34AA-7947-B3DB-43E78D272C93}" type="presParOf" srcId="{0523F11B-495C-C84B-99A5-47C86F1DEE72}" destId="{BAAA111F-9436-B048-BD64-66B0429C0D6C}" srcOrd="4" destOrd="0" presId="urn:microsoft.com/office/officeart/2005/8/layout/list1"/>
    <dgm:cxn modelId="{7C92B7E0-7BF9-5F41-B3EE-F42DF9E2AB32}" type="presParOf" srcId="{BAAA111F-9436-B048-BD64-66B0429C0D6C}" destId="{149DD9B8-B4DD-6045-8B68-5848837F7B55}" srcOrd="0" destOrd="0" presId="urn:microsoft.com/office/officeart/2005/8/layout/list1"/>
    <dgm:cxn modelId="{2305ED9B-674E-0D46-ACD8-670C795599EF}" type="presParOf" srcId="{BAAA111F-9436-B048-BD64-66B0429C0D6C}" destId="{A4ECA62B-DDDA-164B-B4E6-382B8E5E3EC8}" srcOrd="1" destOrd="0" presId="urn:microsoft.com/office/officeart/2005/8/layout/list1"/>
    <dgm:cxn modelId="{705B835C-B310-414C-BFEB-C4B4DC63C7D0}" type="presParOf" srcId="{0523F11B-495C-C84B-99A5-47C86F1DEE72}" destId="{5D1EE3EC-9170-734F-A2F8-4EE237D103E6}" srcOrd="5" destOrd="0" presId="urn:microsoft.com/office/officeart/2005/8/layout/list1"/>
    <dgm:cxn modelId="{29473D0B-E980-EA47-B512-CA0E8E83A2CF}" type="presParOf" srcId="{0523F11B-495C-C84B-99A5-47C86F1DEE72}" destId="{9AE42D09-35A6-C347-ADB5-4A287E63B187}"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02106-96D5-9740-8A4D-3D41ED8FA0A1}">
      <dsp:nvSpPr>
        <dsp:cNvPr id="0" name=""/>
        <dsp:cNvSpPr/>
      </dsp:nvSpPr>
      <dsp:spPr>
        <a:xfrm>
          <a:off x="1381264" y="186"/>
          <a:ext cx="1650875" cy="82543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smtClean="0"/>
            <a:t>Members Include:</a:t>
          </a:r>
          <a:endParaRPr lang="en-US" sz="2500" kern="1200"/>
        </a:p>
      </dsp:txBody>
      <dsp:txXfrm>
        <a:off x="1405440" y="24362"/>
        <a:ext cx="1602523" cy="777085"/>
      </dsp:txXfrm>
    </dsp:sp>
    <dsp:sp modelId="{116D0420-39C1-A74A-A965-5786F3689189}">
      <dsp:nvSpPr>
        <dsp:cNvPr id="0" name=""/>
        <dsp:cNvSpPr/>
      </dsp:nvSpPr>
      <dsp:spPr>
        <a:xfrm>
          <a:off x="1546352" y="825624"/>
          <a:ext cx="165087" cy="619078"/>
        </a:xfrm>
        <a:custGeom>
          <a:avLst/>
          <a:gdLst/>
          <a:ahLst/>
          <a:cxnLst/>
          <a:rect l="0" t="0" r="0" b="0"/>
          <a:pathLst>
            <a:path>
              <a:moveTo>
                <a:pt x="0" y="0"/>
              </a:moveTo>
              <a:lnTo>
                <a:pt x="0" y="619078"/>
              </a:lnTo>
              <a:lnTo>
                <a:pt x="165087" y="61907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1D790D4-3364-A849-A6DF-261149DA691A}">
      <dsp:nvSpPr>
        <dsp:cNvPr id="0" name=""/>
        <dsp:cNvSpPr/>
      </dsp:nvSpPr>
      <dsp:spPr>
        <a:xfrm>
          <a:off x="1711439" y="1031983"/>
          <a:ext cx="1320700" cy="82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i="1" kern="1200" dirty="0" smtClean="0"/>
            <a:t>Private Practices</a:t>
          </a:r>
          <a:endParaRPr lang="en-US" sz="1600" kern="1200" dirty="0"/>
        </a:p>
      </dsp:txBody>
      <dsp:txXfrm>
        <a:off x="1735615" y="1056159"/>
        <a:ext cx="1272348" cy="777085"/>
      </dsp:txXfrm>
    </dsp:sp>
    <dsp:sp modelId="{A39C1507-BB53-254E-8278-E9FE1C8F1686}">
      <dsp:nvSpPr>
        <dsp:cNvPr id="0" name=""/>
        <dsp:cNvSpPr/>
      </dsp:nvSpPr>
      <dsp:spPr>
        <a:xfrm>
          <a:off x="1546352" y="825624"/>
          <a:ext cx="165087" cy="1650875"/>
        </a:xfrm>
        <a:custGeom>
          <a:avLst/>
          <a:gdLst/>
          <a:ahLst/>
          <a:cxnLst/>
          <a:rect l="0" t="0" r="0" b="0"/>
          <a:pathLst>
            <a:path>
              <a:moveTo>
                <a:pt x="0" y="0"/>
              </a:moveTo>
              <a:lnTo>
                <a:pt x="0" y="1650875"/>
              </a:lnTo>
              <a:lnTo>
                <a:pt x="165087" y="165087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AA1891A-A47A-CB47-84AF-007C2207066B}">
      <dsp:nvSpPr>
        <dsp:cNvPr id="0" name=""/>
        <dsp:cNvSpPr/>
      </dsp:nvSpPr>
      <dsp:spPr>
        <a:xfrm>
          <a:off x="1711439" y="2063781"/>
          <a:ext cx="1320700" cy="82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i="1" kern="1200" dirty="0" smtClean="0"/>
            <a:t>FQHCs</a:t>
          </a:r>
          <a:endParaRPr lang="en-US" sz="1600" kern="1200" dirty="0"/>
        </a:p>
      </dsp:txBody>
      <dsp:txXfrm>
        <a:off x="1735615" y="2087957"/>
        <a:ext cx="1272348" cy="777085"/>
      </dsp:txXfrm>
    </dsp:sp>
    <dsp:sp modelId="{1748BFBC-97A2-7046-92B6-A9513A43E081}">
      <dsp:nvSpPr>
        <dsp:cNvPr id="0" name=""/>
        <dsp:cNvSpPr/>
      </dsp:nvSpPr>
      <dsp:spPr>
        <a:xfrm>
          <a:off x="1546352" y="825624"/>
          <a:ext cx="165087" cy="2682673"/>
        </a:xfrm>
        <a:custGeom>
          <a:avLst/>
          <a:gdLst/>
          <a:ahLst/>
          <a:cxnLst/>
          <a:rect l="0" t="0" r="0" b="0"/>
          <a:pathLst>
            <a:path>
              <a:moveTo>
                <a:pt x="0" y="0"/>
              </a:moveTo>
              <a:lnTo>
                <a:pt x="0" y="2682673"/>
              </a:lnTo>
              <a:lnTo>
                <a:pt x="165087" y="268267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1639D37-CE83-574E-ACD7-CF97C9C60F20}">
      <dsp:nvSpPr>
        <dsp:cNvPr id="0" name=""/>
        <dsp:cNvSpPr/>
      </dsp:nvSpPr>
      <dsp:spPr>
        <a:xfrm>
          <a:off x="1711439" y="3095578"/>
          <a:ext cx="1320700" cy="82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i="1" kern="1200" dirty="0" smtClean="0"/>
            <a:t>Critical  Access &amp; Rural Hospitals</a:t>
          </a:r>
          <a:endParaRPr lang="en-US" sz="1600" kern="1200" dirty="0"/>
        </a:p>
      </dsp:txBody>
      <dsp:txXfrm>
        <a:off x="1735615" y="3119754"/>
        <a:ext cx="1272348" cy="777085"/>
      </dsp:txXfrm>
    </dsp:sp>
    <dsp:sp modelId="{CABE3149-59FD-F84D-8A7E-79FB1A01CC6F}">
      <dsp:nvSpPr>
        <dsp:cNvPr id="0" name=""/>
        <dsp:cNvSpPr/>
      </dsp:nvSpPr>
      <dsp:spPr>
        <a:xfrm>
          <a:off x="1546352" y="825624"/>
          <a:ext cx="165087" cy="3714470"/>
        </a:xfrm>
        <a:custGeom>
          <a:avLst/>
          <a:gdLst/>
          <a:ahLst/>
          <a:cxnLst/>
          <a:rect l="0" t="0" r="0" b="0"/>
          <a:pathLst>
            <a:path>
              <a:moveTo>
                <a:pt x="0" y="0"/>
              </a:moveTo>
              <a:lnTo>
                <a:pt x="0" y="3714470"/>
              </a:lnTo>
              <a:lnTo>
                <a:pt x="165087" y="371447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8D5995-E17C-F14F-8933-DCAC709702FB}">
      <dsp:nvSpPr>
        <dsp:cNvPr id="0" name=""/>
        <dsp:cNvSpPr/>
      </dsp:nvSpPr>
      <dsp:spPr>
        <a:xfrm>
          <a:off x="1711439" y="4127375"/>
          <a:ext cx="1320700" cy="82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i="1" kern="1200" dirty="0" smtClean="0"/>
            <a:t>RHCs</a:t>
          </a:r>
          <a:endParaRPr lang="en-US" sz="1600" kern="1200" dirty="0"/>
        </a:p>
      </dsp:txBody>
      <dsp:txXfrm>
        <a:off x="1735615" y="4151551"/>
        <a:ext cx="1272348" cy="777085"/>
      </dsp:txXfrm>
    </dsp:sp>
    <dsp:sp modelId="{C4923ABD-5944-8449-8A1B-1FD91E37B821}">
      <dsp:nvSpPr>
        <dsp:cNvPr id="0" name=""/>
        <dsp:cNvSpPr/>
      </dsp:nvSpPr>
      <dsp:spPr>
        <a:xfrm>
          <a:off x="3444859" y="186"/>
          <a:ext cx="1650875" cy="825437"/>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Services provided:</a:t>
          </a:r>
          <a:endParaRPr lang="en-US" sz="2500" kern="1200" dirty="0"/>
        </a:p>
      </dsp:txBody>
      <dsp:txXfrm>
        <a:off x="3469035" y="24362"/>
        <a:ext cx="1602523" cy="777085"/>
      </dsp:txXfrm>
    </dsp:sp>
    <dsp:sp modelId="{37DF42C5-1520-FC4A-B563-80FBDE0D0312}">
      <dsp:nvSpPr>
        <dsp:cNvPr id="0" name=""/>
        <dsp:cNvSpPr/>
      </dsp:nvSpPr>
      <dsp:spPr>
        <a:xfrm>
          <a:off x="3609947" y="825624"/>
          <a:ext cx="165087" cy="619078"/>
        </a:xfrm>
        <a:custGeom>
          <a:avLst/>
          <a:gdLst/>
          <a:ahLst/>
          <a:cxnLst/>
          <a:rect l="0" t="0" r="0" b="0"/>
          <a:pathLst>
            <a:path>
              <a:moveTo>
                <a:pt x="0" y="0"/>
              </a:moveTo>
              <a:lnTo>
                <a:pt x="0" y="619078"/>
              </a:lnTo>
              <a:lnTo>
                <a:pt x="165087" y="619078"/>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0458A7B-AB2A-8049-9AC4-2C6D59D1005F}">
      <dsp:nvSpPr>
        <dsp:cNvPr id="0" name=""/>
        <dsp:cNvSpPr/>
      </dsp:nvSpPr>
      <dsp:spPr>
        <a:xfrm>
          <a:off x="3775034" y="1031983"/>
          <a:ext cx="1320700" cy="82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i="1" kern="1200" dirty="0" smtClean="0"/>
            <a:t>Assistance in EHR selection and implementation</a:t>
          </a:r>
          <a:endParaRPr lang="en-US" sz="1400" kern="1200" dirty="0"/>
        </a:p>
      </dsp:txBody>
      <dsp:txXfrm>
        <a:off x="3799210" y="1056159"/>
        <a:ext cx="1272348" cy="777085"/>
      </dsp:txXfrm>
    </dsp:sp>
    <dsp:sp modelId="{9B157F62-122E-734E-A2B0-F173946F3725}">
      <dsp:nvSpPr>
        <dsp:cNvPr id="0" name=""/>
        <dsp:cNvSpPr/>
      </dsp:nvSpPr>
      <dsp:spPr>
        <a:xfrm>
          <a:off x="3609947" y="825624"/>
          <a:ext cx="165087" cy="1650875"/>
        </a:xfrm>
        <a:custGeom>
          <a:avLst/>
          <a:gdLst/>
          <a:ahLst/>
          <a:cxnLst/>
          <a:rect l="0" t="0" r="0" b="0"/>
          <a:pathLst>
            <a:path>
              <a:moveTo>
                <a:pt x="0" y="0"/>
              </a:moveTo>
              <a:lnTo>
                <a:pt x="0" y="1650875"/>
              </a:lnTo>
              <a:lnTo>
                <a:pt x="165087" y="1650875"/>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8C04A7A-F7DC-BA4E-9766-FE21E6C1E8CB}">
      <dsp:nvSpPr>
        <dsp:cNvPr id="0" name=""/>
        <dsp:cNvSpPr/>
      </dsp:nvSpPr>
      <dsp:spPr>
        <a:xfrm>
          <a:off x="3775034" y="2063781"/>
          <a:ext cx="1320700" cy="82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i="1" kern="1200" dirty="0" smtClean="0"/>
            <a:t>Quality Reporting</a:t>
          </a:r>
          <a:endParaRPr lang="en-US" sz="1600" kern="1200" dirty="0"/>
        </a:p>
      </dsp:txBody>
      <dsp:txXfrm>
        <a:off x="3799210" y="2087957"/>
        <a:ext cx="1272348" cy="777085"/>
      </dsp:txXfrm>
    </dsp:sp>
    <dsp:sp modelId="{6629FD19-7923-AF42-94AD-F8078630B8C8}">
      <dsp:nvSpPr>
        <dsp:cNvPr id="0" name=""/>
        <dsp:cNvSpPr/>
      </dsp:nvSpPr>
      <dsp:spPr>
        <a:xfrm>
          <a:off x="3609947" y="825624"/>
          <a:ext cx="165087" cy="2682673"/>
        </a:xfrm>
        <a:custGeom>
          <a:avLst/>
          <a:gdLst/>
          <a:ahLst/>
          <a:cxnLst/>
          <a:rect l="0" t="0" r="0" b="0"/>
          <a:pathLst>
            <a:path>
              <a:moveTo>
                <a:pt x="0" y="0"/>
              </a:moveTo>
              <a:lnTo>
                <a:pt x="0" y="2682673"/>
              </a:lnTo>
              <a:lnTo>
                <a:pt x="165087" y="2682673"/>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40DD025-C156-6646-AD6C-3B5C74A5C1AE}">
      <dsp:nvSpPr>
        <dsp:cNvPr id="0" name=""/>
        <dsp:cNvSpPr/>
      </dsp:nvSpPr>
      <dsp:spPr>
        <a:xfrm>
          <a:off x="3775034" y="3095578"/>
          <a:ext cx="1320700" cy="82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i="1" kern="1200" dirty="0" smtClean="0"/>
            <a:t>Data Analysis</a:t>
          </a:r>
          <a:endParaRPr lang="en-US" sz="1600" kern="1200" dirty="0"/>
        </a:p>
      </dsp:txBody>
      <dsp:txXfrm>
        <a:off x="3799210" y="3119754"/>
        <a:ext cx="1272348" cy="777085"/>
      </dsp:txXfrm>
    </dsp:sp>
    <dsp:sp modelId="{D7961BB5-A650-A843-8E7A-40F190DFED91}">
      <dsp:nvSpPr>
        <dsp:cNvPr id="0" name=""/>
        <dsp:cNvSpPr/>
      </dsp:nvSpPr>
      <dsp:spPr>
        <a:xfrm>
          <a:off x="3609947" y="825624"/>
          <a:ext cx="165087" cy="3714470"/>
        </a:xfrm>
        <a:custGeom>
          <a:avLst/>
          <a:gdLst/>
          <a:ahLst/>
          <a:cxnLst/>
          <a:rect l="0" t="0" r="0" b="0"/>
          <a:pathLst>
            <a:path>
              <a:moveTo>
                <a:pt x="0" y="0"/>
              </a:moveTo>
              <a:lnTo>
                <a:pt x="0" y="3714470"/>
              </a:lnTo>
              <a:lnTo>
                <a:pt x="165087" y="371447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CB4A83C-931D-6745-B19F-54D29A3484DF}">
      <dsp:nvSpPr>
        <dsp:cNvPr id="0" name=""/>
        <dsp:cNvSpPr/>
      </dsp:nvSpPr>
      <dsp:spPr>
        <a:xfrm>
          <a:off x="3775034" y="4127375"/>
          <a:ext cx="1320700" cy="82543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dirty="0" smtClean="0"/>
            <a:t>Business Valuation Information</a:t>
          </a:r>
          <a:endParaRPr lang="en-US" sz="1600" kern="1200" dirty="0"/>
        </a:p>
      </dsp:txBody>
      <dsp:txXfrm>
        <a:off x="3799210" y="4151551"/>
        <a:ext cx="1272348" cy="7770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47D46-40DB-8846-A5B2-636381806DEB}">
      <dsp:nvSpPr>
        <dsp:cNvPr id="0" name=""/>
        <dsp:cNvSpPr/>
      </dsp:nvSpPr>
      <dsp:spPr>
        <a:xfrm>
          <a:off x="-5427711" y="-831103"/>
          <a:ext cx="6462806" cy="6462806"/>
        </a:xfrm>
        <a:prstGeom prst="blockArc">
          <a:avLst>
            <a:gd name="adj1" fmla="val 18900000"/>
            <a:gd name="adj2" fmla="val 2700000"/>
            <a:gd name="adj3" fmla="val 33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CFCA5B-CF23-E949-89A6-F56579673CE6}">
      <dsp:nvSpPr>
        <dsp:cNvPr id="0" name=""/>
        <dsp:cNvSpPr/>
      </dsp:nvSpPr>
      <dsp:spPr>
        <a:xfrm>
          <a:off x="541895" y="369070"/>
          <a:ext cx="8087608" cy="7385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204" tIns="55880" rIns="55880" bIns="55880" numCol="1" spcCol="1270" anchor="ctr" anchorCtr="0">
          <a:noAutofit/>
        </a:bodyPr>
        <a:lstStyle/>
        <a:p>
          <a:pPr lvl="0" algn="l" defTabSz="977900" rtl="0">
            <a:lnSpc>
              <a:spcPct val="90000"/>
            </a:lnSpc>
            <a:spcBef>
              <a:spcPct val="0"/>
            </a:spcBef>
            <a:spcAft>
              <a:spcPct val="35000"/>
            </a:spcAft>
          </a:pPr>
          <a:r>
            <a:rPr lang="en-US" sz="2200" kern="1200" dirty="0" smtClean="0"/>
            <a:t>Staff are still trying to learn how to operate their EMR.</a:t>
          </a:r>
          <a:endParaRPr lang="en-US" sz="2200" kern="1200" dirty="0"/>
        </a:p>
      </dsp:txBody>
      <dsp:txXfrm>
        <a:off x="541895" y="369070"/>
        <a:ext cx="8087608" cy="738524"/>
      </dsp:txXfrm>
    </dsp:sp>
    <dsp:sp modelId="{B0E6BA87-6EAC-E04E-9CED-2369ADEFF135}">
      <dsp:nvSpPr>
        <dsp:cNvPr id="0" name=""/>
        <dsp:cNvSpPr/>
      </dsp:nvSpPr>
      <dsp:spPr>
        <a:xfrm>
          <a:off x="80318" y="276754"/>
          <a:ext cx="923155" cy="923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B5F238-18C4-9B43-8DC6-3E6D4486BDAD}">
      <dsp:nvSpPr>
        <dsp:cNvPr id="0" name=""/>
        <dsp:cNvSpPr/>
      </dsp:nvSpPr>
      <dsp:spPr>
        <a:xfrm>
          <a:off x="965308" y="1477048"/>
          <a:ext cx="7664196" cy="7385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204" tIns="55880" rIns="55880" bIns="55880" numCol="1" spcCol="1270" anchor="ctr" anchorCtr="0">
          <a:noAutofit/>
        </a:bodyPr>
        <a:lstStyle/>
        <a:p>
          <a:pPr lvl="0" algn="l" defTabSz="977900" rtl="0">
            <a:lnSpc>
              <a:spcPct val="90000"/>
            </a:lnSpc>
            <a:spcBef>
              <a:spcPct val="0"/>
            </a:spcBef>
            <a:spcAft>
              <a:spcPct val="35000"/>
            </a:spcAft>
          </a:pPr>
          <a:r>
            <a:rPr lang="en-US" sz="2200" kern="1200" smtClean="0"/>
            <a:t>Identify, understand, and implement clinical workflows</a:t>
          </a:r>
          <a:endParaRPr lang="en-US" sz="2200" kern="1200"/>
        </a:p>
      </dsp:txBody>
      <dsp:txXfrm>
        <a:off x="965308" y="1477048"/>
        <a:ext cx="7664196" cy="738524"/>
      </dsp:txXfrm>
    </dsp:sp>
    <dsp:sp modelId="{6EDB62E7-5AD1-EA4A-9238-3349CAA7C6B2}">
      <dsp:nvSpPr>
        <dsp:cNvPr id="0" name=""/>
        <dsp:cNvSpPr/>
      </dsp:nvSpPr>
      <dsp:spPr>
        <a:xfrm>
          <a:off x="503730" y="1384733"/>
          <a:ext cx="923155" cy="923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0B1EEAF-990E-3B4D-BC90-2C5D68687399}">
      <dsp:nvSpPr>
        <dsp:cNvPr id="0" name=""/>
        <dsp:cNvSpPr/>
      </dsp:nvSpPr>
      <dsp:spPr>
        <a:xfrm>
          <a:off x="965308" y="2585027"/>
          <a:ext cx="7664196" cy="7385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204" tIns="55880" rIns="55880" bIns="55880" numCol="1" spcCol="1270" anchor="ctr" anchorCtr="0">
          <a:noAutofit/>
        </a:bodyPr>
        <a:lstStyle/>
        <a:p>
          <a:pPr lvl="0" algn="l" defTabSz="977900" rtl="0">
            <a:lnSpc>
              <a:spcPct val="90000"/>
            </a:lnSpc>
            <a:spcBef>
              <a:spcPct val="0"/>
            </a:spcBef>
            <a:spcAft>
              <a:spcPct val="35000"/>
            </a:spcAft>
          </a:pPr>
          <a:r>
            <a:rPr lang="en-US" sz="2200" kern="1200" smtClean="0"/>
            <a:t>Struggle with understanding their EHR reporting systems/formats</a:t>
          </a:r>
          <a:endParaRPr lang="en-US" sz="2200" kern="1200"/>
        </a:p>
      </dsp:txBody>
      <dsp:txXfrm>
        <a:off x="965308" y="2585027"/>
        <a:ext cx="7664196" cy="738524"/>
      </dsp:txXfrm>
    </dsp:sp>
    <dsp:sp modelId="{982A4F85-448A-9C40-B1B6-16D8A5CD1D5A}">
      <dsp:nvSpPr>
        <dsp:cNvPr id="0" name=""/>
        <dsp:cNvSpPr/>
      </dsp:nvSpPr>
      <dsp:spPr>
        <a:xfrm>
          <a:off x="503730" y="2492711"/>
          <a:ext cx="923155" cy="923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2BBE0CB-F512-624A-A38D-5F7D17A4871A}">
      <dsp:nvSpPr>
        <dsp:cNvPr id="0" name=""/>
        <dsp:cNvSpPr/>
      </dsp:nvSpPr>
      <dsp:spPr>
        <a:xfrm>
          <a:off x="541895" y="3693005"/>
          <a:ext cx="8087608" cy="73852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204" tIns="55880" rIns="55880" bIns="55880" numCol="1" spcCol="1270" anchor="ctr" anchorCtr="0">
          <a:noAutofit/>
        </a:bodyPr>
        <a:lstStyle/>
        <a:p>
          <a:pPr lvl="0" algn="l" defTabSz="977900" rtl="0">
            <a:lnSpc>
              <a:spcPct val="90000"/>
            </a:lnSpc>
            <a:spcBef>
              <a:spcPct val="0"/>
            </a:spcBef>
            <a:spcAft>
              <a:spcPct val="35000"/>
            </a:spcAft>
          </a:pPr>
          <a:r>
            <a:rPr lang="en-US" sz="2200" kern="1200" smtClean="0"/>
            <a:t>Organizations don’t have IT staff to grasp databases</a:t>
          </a:r>
          <a:endParaRPr lang="en-US" sz="2200" kern="1200"/>
        </a:p>
      </dsp:txBody>
      <dsp:txXfrm>
        <a:off x="541895" y="3693005"/>
        <a:ext cx="8087608" cy="738524"/>
      </dsp:txXfrm>
    </dsp:sp>
    <dsp:sp modelId="{09D2C0D2-8F9F-1041-91CE-B76AD057C756}">
      <dsp:nvSpPr>
        <dsp:cNvPr id="0" name=""/>
        <dsp:cNvSpPr/>
      </dsp:nvSpPr>
      <dsp:spPr>
        <a:xfrm>
          <a:off x="80318" y="3600690"/>
          <a:ext cx="923155" cy="923155"/>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E7DBC-9E42-4949-864F-C121408EB521}">
      <dsp:nvSpPr>
        <dsp:cNvPr id="0" name=""/>
        <dsp:cNvSpPr/>
      </dsp:nvSpPr>
      <dsp:spPr>
        <a:xfrm>
          <a:off x="166028" y="1859"/>
          <a:ext cx="3982984" cy="23897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smtClean="0"/>
            <a:t>Clinical Quality Data</a:t>
          </a:r>
          <a:endParaRPr lang="en-US" sz="3400" kern="1200"/>
        </a:p>
        <a:p>
          <a:pPr marL="228600" lvl="1" indent="-228600" algn="l" defTabSz="1200150" rtl="0">
            <a:lnSpc>
              <a:spcPct val="90000"/>
            </a:lnSpc>
            <a:spcBef>
              <a:spcPct val="0"/>
            </a:spcBef>
            <a:spcAft>
              <a:spcPct val="15000"/>
            </a:spcAft>
            <a:buChar char="••"/>
          </a:pPr>
          <a:r>
            <a:rPr lang="en-US" sz="2700" kern="1200" smtClean="0"/>
            <a:t>UDS</a:t>
          </a:r>
          <a:endParaRPr lang="en-US" sz="2700" kern="1200"/>
        </a:p>
        <a:p>
          <a:pPr marL="228600" lvl="1" indent="-228600" algn="l" defTabSz="1200150" rtl="0">
            <a:lnSpc>
              <a:spcPct val="90000"/>
            </a:lnSpc>
            <a:spcBef>
              <a:spcPct val="0"/>
            </a:spcBef>
            <a:spcAft>
              <a:spcPct val="15000"/>
            </a:spcAft>
            <a:buChar char="••"/>
          </a:pPr>
          <a:r>
            <a:rPr lang="en-US" sz="2700" kern="1200" smtClean="0"/>
            <a:t>MU</a:t>
          </a:r>
          <a:endParaRPr lang="en-US" sz="2700" kern="1200"/>
        </a:p>
        <a:p>
          <a:pPr marL="228600" lvl="1" indent="-228600" algn="l" defTabSz="1200150" rtl="0">
            <a:lnSpc>
              <a:spcPct val="90000"/>
            </a:lnSpc>
            <a:spcBef>
              <a:spcPct val="0"/>
            </a:spcBef>
            <a:spcAft>
              <a:spcPct val="15000"/>
            </a:spcAft>
            <a:buChar char="••"/>
          </a:pPr>
          <a:r>
            <a:rPr lang="en-US" sz="2700" kern="1200" smtClean="0"/>
            <a:t>340B</a:t>
          </a:r>
          <a:endParaRPr lang="en-US" sz="2700" kern="1200"/>
        </a:p>
      </dsp:txBody>
      <dsp:txXfrm>
        <a:off x="166028" y="1859"/>
        <a:ext cx="3982984" cy="2389790"/>
      </dsp:txXfrm>
    </dsp:sp>
    <dsp:sp modelId="{11ADB49E-AA7D-2B4D-BEA1-E4D5BC541DE4}">
      <dsp:nvSpPr>
        <dsp:cNvPr id="0" name=""/>
        <dsp:cNvSpPr/>
      </dsp:nvSpPr>
      <dsp:spPr>
        <a:xfrm>
          <a:off x="4547311" y="1859"/>
          <a:ext cx="3982984" cy="23897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smtClean="0"/>
            <a:t>Operational Data</a:t>
          </a:r>
          <a:endParaRPr lang="en-US" sz="3400" kern="1200"/>
        </a:p>
        <a:p>
          <a:pPr marL="228600" lvl="1" indent="-228600" algn="l" defTabSz="1200150" rtl="0">
            <a:lnSpc>
              <a:spcPct val="90000"/>
            </a:lnSpc>
            <a:spcBef>
              <a:spcPct val="0"/>
            </a:spcBef>
            <a:spcAft>
              <a:spcPct val="15000"/>
            </a:spcAft>
            <a:buChar char="••"/>
          </a:pPr>
          <a:r>
            <a:rPr lang="en-US" sz="2700" kern="1200" smtClean="0"/>
            <a:t>Encounter Rates</a:t>
          </a:r>
          <a:endParaRPr lang="en-US" sz="2700" kern="1200"/>
        </a:p>
        <a:p>
          <a:pPr marL="228600" lvl="1" indent="-228600" algn="l" defTabSz="1200150" rtl="0">
            <a:lnSpc>
              <a:spcPct val="90000"/>
            </a:lnSpc>
            <a:spcBef>
              <a:spcPct val="0"/>
            </a:spcBef>
            <a:spcAft>
              <a:spcPct val="15000"/>
            </a:spcAft>
            <a:buChar char="••"/>
          </a:pPr>
          <a:r>
            <a:rPr lang="en-US" sz="2700" kern="1200" smtClean="0"/>
            <a:t>No Show Rates</a:t>
          </a:r>
          <a:endParaRPr lang="en-US" sz="2700" kern="1200"/>
        </a:p>
        <a:p>
          <a:pPr marL="228600" lvl="1" indent="-228600" algn="l" defTabSz="1200150" rtl="0">
            <a:lnSpc>
              <a:spcPct val="90000"/>
            </a:lnSpc>
            <a:spcBef>
              <a:spcPct val="0"/>
            </a:spcBef>
            <a:spcAft>
              <a:spcPct val="15000"/>
            </a:spcAft>
            <a:buChar char="••"/>
          </a:pPr>
          <a:r>
            <a:rPr lang="en-US" sz="2700" kern="1200" smtClean="0"/>
            <a:t>Provider Production</a:t>
          </a:r>
          <a:endParaRPr lang="en-US" sz="2700" kern="1200"/>
        </a:p>
      </dsp:txBody>
      <dsp:txXfrm>
        <a:off x="4547311" y="1859"/>
        <a:ext cx="3982984" cy="2389790"/>
      </dsp:txXfrm>
    </dsp:sp>
    <dsp:sp modelId="{1A1A1D97-2D03-0A4B-8C35-BB01A0D97A2C}">
      <dsp:nvSpPr>
        <dsp:cNvPr id="0" name=""/>
        <dsp:cNvSpPr/>
      </dsp:nvSpPr>
      <dsp:spPr>
        <a:xfrm>
          <a:off x="2356670" y="2789949"/>
          <a:ext cx="3982984" cy="23897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kern="1200" smtClean="0"/>
            <a:t>Financial Data</a:t>
          </a:r>
          <a:endParaRPr lang="en-US" sz="3400" kern="1200"/>
        </a:p>
        <a:p>
          <a:pPr marL="228600" lvl="1" indent="-228600" algn="l" defTabSz="1200150" rtl="0">
            <a:lnSpc>
              <a:spcPct val="90000"/>
            </a:lnSpc>
            <a:spcBef>
              <a:spcPct val="0"/>
            </a:spcBef>
            <a:spcAft>
              <a:spcPct val="15000"/>
            </a:spcAft>
            <a:buChar char="••"/>
          </a:pPr>
          <a:r>
            <a:rPr lang="en-US" sz="2700" kern="1200" smtClean="0"/>
            <a:t>Budget Information</a:t>
          </a:r>
          <a:endParaRPr lang="en-US" sz="2700" kern="1200"/>
        </a:p>
        <a:p>
          <a:pPr marL="228600" lvl="1" indent="-228600" algn="l" defTabSz="1200150" rtl="0">
            <a:lnSpc>
              <a:spcPct val="90000"/>
            </a:lnSpc>
            <a:spcBef>
              <a:spcPct val="0"/>
            </a:spcBef>
            <a:spcAft>
              <a:spcPct val="15000"/>
            </a:spcAft>
            <a:buChar char="••"/>
          </a:pPr>
          <a:r>
            <a:rPr lang="en-US" sz="2700" kern="1200" smtClean="0"/>
            <a:t>Billing Information</a:t>
          </a:r>
          <a:endParaRPr lang="en-US" sz="2700" kern="1200"/>
        </a:p>
      </dsp:txBody>
      <dsp:txXfrm>
        <a:off x="2356670" y="2789949"/>
        <a:ext cx="3982984" cy="23897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2B62BB-BD5B-AA4E-99A2-FDAFD6ECC4EE}">
      <dsp:nvSpPr>
        <dsp:cNvPr id="0" name=""/>
        <dsp:cNvSpPr/>
      </dsp:nvSpPr>
      <dsp:spPr>
        <a:xfrm>
          <a:off x="2574" y="999911"/>
          <a:ext cx="4139425" cy="280077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smtClean="0"/>
            <a:t>Uniform Data System</a:t>
          </a:r>
          <a:endParaRPr lang="en-US" sz="2200" kern="1200"/>
        </a:p>
        <a:p>
          <a:pPr marL="171450" lvl="1" indent="-171450" algn="l" defTabSz="755650" rtl="0">
            <a:lnSpc>
              <a:spcPct val="90000"/>
            </a:lnSpc>
            <a:spcBef>
              <a:spcPct val="0"/>
            </a:spcBef>
            <a:spcAft>
              <a:spcPct val="15000"/>
            </a:spcAft>
            <a:buChar char="••"/>
          </a:pPr>
          <a:r>
            <a:rPr lang="en-US" sz="1700" kern="1200" dirty="0" smtClean="0"/>
            <a:t>Core set of information appropriate for reviewing the operation and performance of health centers.</a:t>
          </a:r>
          <a:endParaRPr lang="en-US" sz="1700" kern="1200" dirty="0"/>
        </a:p>
      </dsp:txBody>
      <dsp:txXfrm>
        <a:off x="608779" y="1410075"/>
        <a:ext cx="2927015" cy="1980449"/>
      </dsp:txXfrm>
    </dsp:sp>
    <dsp:sp modelId="{EFDAC09C-7C27-9748-8DE5-5C8585FDA913}">
      <dsp:nvSpPr>
        <dsp:cNvPr id="0" name=""/>
        <dsp:cNvSpPr/>
      </dsp:nvSpPr>
      <dsp:spPr>
        <a:xfrm>
          <a:off x="4510574" y="1066796"/>
          <a:ext cx="4183175" cy="2667006"/>
        </a:xfrm>
        <a:prstGeom prst="round2Same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rtl="0">
            <a:lnSpc>
              <a:spcPct val="90000"/>
            </a:lnSpc>
            <a:spcBef>
              <a:spcPct val="0"/>
            </a:spcBef>
            <a:spcAft>
              <a:spcPct val="35000"/>
            </a:spcAft>
          </a:pPr>
          <a:r>
            <a:rPr lang="en-US" sz="2200" kern="1200" dirty="0" smtClean="0"/>
            <a:t>What Data are Collected?</a:t>
          </a:r>
          <a:endParaRPr lang="en-US" sz="2200" kern="1200" dirty="0"/>
        </a:p>
        <a:p>
          <a:pPr marL="171450" lvl="1" indent="-171450" algn="l" defTabSz="755650" rtl="0">
            <a:lnSpc>
              <a:spcPct val="90000"/>
            </a:lnSpc>
            <a:spcBef>
              <a:spcPct val="0"/>
            </a:spcBef>
            <a:spcAft>
              <a:spcPct val="15000"/>
            </a:spcAft>
            <a:buChar char="••"/>
          </a:pPr>
          <a:r>
            <a:rPr lang="en-US" sz="1700" kern="1200" smtClean="0"/>
            <a:t>Patient demographics</a:t>
          </a:r>
          <a:endParaRPr lang="en-US" sz="1700" kern="1200"/>
        </a:p>
        <a:p>
          <a:pPr marL="171450" lvl="1" indent="-171450" algn="l" defTabSz="755650" rtl="0">
            <a:lnSpc>
              <a:spcPct val="90000"/>
            </a:lnSpc>
            <a:spcBef>
              <a:spcPct val="0"/>
            </a:spcBef>
            <a:spcAft>
              <a:spcPct val="15000"/>
            </a:spcAft>
            <a:buChar char="••"/>
          </a:pPr>
          <a:r>
            <a:rPr lang="en-US" sz="1700" kern="1200" smtClean="0"/>
            <a:t>Services provided</a:t>
          </a:r>
          <a:endParaRPr lang="en-US" sz="1700" kern="1200"/>
        </a:p>
        <a:p>
          <a:pPr marL="171450" lvl="1" indent="-171450" algn="l" defTabSz="755650" rtl="0">
            <a:lnSpc>
              <a:spcPct val="90000"/>
            </a:lnSpc>
            <a:spcBef>
              <a:spcPct val="0"/>
            </a:spcBef>
            <a:spcAft>
              <a:spcPct val="15000"/>
            </a:spcAft>
            <a:buChar char="••"/>
          </a:pPr>
          <a:r>
            <a:rPr lang="en-US" sz="1700" kern="1200" dirty="0" smtClean="0"/>
            <a:t>Staffing</a:t>
          </a:r>
          <a:endParaRPr lang="en-US" sz="1700" kern="1200" dirty="0"/>
        </a:p>
        <a:p>
          <a:pPr marL="171450" lvl="1" indent="-171450" algn="l" defTabSz="755650" rtl="0">
            <a:lnSpc>
              <a:spcPct val="90000"/>
            </a:lnSpc>
            <a:spcBef>
              <a:spcPct val="0"/>
            </a:spcBef>
            <a:spcAft>
              <a:spcPct val="15000"/>
            </a:spcAft>
            <a:buChar char="••"/>
          </a:pPr>
          <a:r>
            <a:rPr lang="en-US" sz="1700" kern="1200" smtClean="0"/>
            <a:t>Clinical indicators</a:t>
          </a:r>
          <a:endParaRPr lang="en-US" sz="1700" kern="1200"/>
        </a:p>
        <a:p>
          <a:pPr marL="171450" lvl="1" indent="-171450" algn="l" defTabSz="755650" rtl="0">
            <a:lnSpc>
              <a:spcPct val="90000"/>
            </a:lnSpc>
            <a:spcBef>
              <a:spcPct val="0"/>
            </a:spcBef>
            <a:spcAft>
              <a:spcPct val="15000"/>
            </a:spcAft>
            <a:buChar char="••"/>
          </a:pPr>
          <a:r>
            <a:rPr lang="en-US" sz="1700" kern="1200" smtClean="0"/>
            <a:t>Utilization rates</a:t>
          </a:r>
          <a:endParaRPr lang="en-US" sz="1700" kern="1200"/>
        </a:p>
        <a:p>
          <a:pPr marL="171450" lvl="1" indent="-171450" algn="l" defTabSz="755650" rtl="0">
            <a:lnSpc>
              <a:spcPct val="90000"/>
            </a:lnSpc>
            <a:spcBef>
              <a:spcPct val="0"/>
            </a:spcBef>
            <a:spcAft>
              <a:spcPct val="15000"/>
            </a:spcAft>
            <a:buChar char="••"/>
          </a:pPr>
          <a:r>
            <a:rPr lang="en-US" sz="1700" kern="1200" smtClean="0"/>
            <a:t>Costs</a:t>
          </a:r>
          <a:endParaRPr lang="en-US" sz="1700" kern="1200"/>
        </a:p>
        <a:p>
          <a:pPr marL="171450" lvl="1" indent="-171450" algn="l" defTabSz="755650" rtl="0">
            <a:lnSpc>
              <a:spcPct val="90000"/>
            </a:lnSpc>
            <a:spcBef>
              <a:spcPct val="0"/>
            </a:spcBef>
            <a:spcAft>
              <a:spcPct val="15000"/>
            </a:spcAft>
            <a:buChar char="••"/>
          </a:pPr>
          <a:r>
            <a:rPr lang="en-US" sz="1700" kern="1200" smtClean="0"/>
            <a:t>Revenues</a:t>
          </a:r>
          <a:endParaRPr lang="en-US" sz="1700" kern="1200"/>
        </a:p>
      </dsp:txBody>
      <dsp:txXfrm>
        <a:off x="4640767" y="1196989"/>
        <a:ext cx="3922789" cy="253681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D1F81-7382-8F4C-B1C7-F97363389651}">
      <dsp:nvSpPr>
        <dsp:cNvPr id="0" name=""/>
        <dsp:cNvSpPr/>
      </dsp:nvSpPr>
      <dsp:spPr>
        <a:xfrm>
          <a:off x="0" y="3937532"/>
          <a:ext cx="8696325" cy="86143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KRHIT Introduces a Data Warehouse Proposal</a:t>
          </a:r>
          <a:endParaRPr lang="en-US" sz="2000" kern="1200"/>
        </a:p>
      </dsp:txBody>
      <dsp:txXfrm>
        <a:off x="0" y="3937532"/>
        <a:ext cx="8696325" cy="861435"/>
      </dsp:txXfrm>
    </dsp:sp>
    <dsp:sp modelId="{73081A0D-0601-D64B-B2AC-42FADE4FE65E}">
      <dsp:nvSpPr>
        <dsp:cNvPr id="0" name=""/>
        <dsp:cNvSpPr/>
      </dsp:nvSpPr>
      <dsp:spPr>
        <a:xfrm rot="10800000">
          <a:off x="0" y="2625565"/>
          <a:ext cx="8696325" cy="132488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HCCN HIT Grant helps FQHCs Understand Importance of Data, Protocols, and Best Practices</a:t>
          </a:r>
          <a:endParaRPr lang="en-US" sz="2000" kern="1200"/>
        </a:p>
      </dsp:txBody>
      <dsp:txXfrm rot="10800000">
        <a:off x="0" y="2625565"/>
        <a:ext cx="8696325" cy="860872"/>
      </dsp:txXfrm>
    </dsp:sp>
    <dsp:sp modelId="{EA80A052-1D5B-7745-B8C7-DA00E22F0295}">
      <dsp:nvSpPr>
        <dsp:cNvPr id="0" name=""/>
        <dsp:cNvSpPr/>
      </dsp:nvSpPr>
      <dsp:spPr>
        <a:xfrm rot="10800000">
          <a:off x="0" y="1313598"/>
          <a:ext cx="8696325" cy="132488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22 FQHC Organizations with over 500,000 Encounters and 10 Different EMR Programs</a:t>
          </a:r>
          <a:endParaRPr lang="en-US" sz="2000" kern="1200"/>
        </a:p>
      </dsp:txBody>
      <dsp:txXfrm rot="10800000">
        <a:off x="0" y="1313598"/>
        <a:ext cx="8696325" cy="860872"/>
      </dsp:txXfrm>
    </dsp:sp>
    <dsp:sp modelId="{60CE4FA0-EFB7-9345-B5FB-2FD67B43D07D}">
      <dsp:nvSpPr>
        <dsp:cNvPr id="0" name=""/>
        <dsp:cNvSpPr/>
      </dsp:nvSpPr>
      <dsp:spPr>
        <a:xfrm rot="10800000">
          <a:off x="0" y="1632"/>
          <a:ext cx="8696325" cy="132488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Help Kentucky Create First Health Center Controlled Network</a:t>
          </a:r>
          <a:endParaRPr lang="en-US" sz="2000" kern="1200"/>
        </a:p>
      </dsp:txBody>
      <dsp:txXfrm rot="10800000">
        <a:off x="0" y="1632"/>
        <a:ext cx="8696325" cy="8608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89F1B-1A1A-7140-B7EA-52239C41D993}">
      <dsp:nvSpPr>
        <dsp:cNvPr id="0" name=""/>
        <dsp:cNvSpPr/>
      </dsp:nvSpPr>
      <dsp:spPr>
        <a:xfrm>
          <a:off x="0" y="1440179"/>
          <a:ext cx="8696325" cy="1920240"/>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1718564-0A9D-5C4F-B64A-4BD18FFF8A7E}">
      <dsp:nvSpPr>
        <dsp:cNvPr id="0" name=""/>
        <dsp:cNvSpPr/>
      </dsp:nvSpPr>
      <dsp:spPr>
        <a:xfrm>
          <a:off x="3917" y="0"/>
          <a:ext cx="1884062"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lvl="0" algn="ctr" defTabSz="1111250" rtl="0">
            <a:lnSpc>
              <a:spcPct val="90000"/>
            </a:lnSpc>
            <a:spcBef>
              <a:spcPct val="0"/>
            </a:spcBef>
            <a:spcAft>
              <a:spcPct val="35000"/>
            </a:spcAft>
          </a:pPr>
          <a:r>
            <a:rPr lang="en-US" sz="2500" kern="1200" smtClean="0"/>
            <a:t>Data</a:t>
          </a:r>
          <a:endParaRPr lang="en-US" sz="2500" kern="1200"/>
        </a:p>
      </dsp:txBody>
      <dsp:txXfrm>
        <a:off x="3917" y="0"/>
        <a:ext cx="1884062" cy="1920240"/>
      </dsp:txXfrm>
    </dsp:sp>
    <dsp:sp modelId="{6E0BA0E0-D1A2-4A45-A68F-F6DB5F4416AE}">
      <dsp:nvSpPr>
        <dsp:cNvPr id="0" name=""/>
        <dsp:cNvSpPr/>
      </dsp:nvSpPr>
      <dsp:spPr>
        <a:xfrm>
          <a:off x="705918" y="2160269"/>
          <a:ext cx="480060" cy="4800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EAC248-64F4-8E46-ACF3-8FAC6C1AB23D}">
      <dsp:nvSpPr>
        <dsp:cNvPr id="0" name=""/>
        <dsp:cNvSpPr/>
      </dsp:nvSpPr>
      <dsp:spPr>
        <a:xfrm>
          <a:off x="1982182" y="2880359"/>
          <a:ext cx="1884062"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lvl="0" algn="ctr" defTabSz="1111250" rtl="0">
            <a:lnSpc>
              <a:spcPct val="90000"/>
            </a:lnSpc>
            <a:spcBef>
              <a:spcPct val="0"/>
            </a:spcBef>
            <a:spcAft>
              <a:spcPct val="35000"/>
            </a:spcAft>
          </a:pPr>
          <a:r>
            <a:rPr lang="en-US" sz="2500" kern="1200" smtClean="0"/>
            <a:t>Information</a:t>
          </a:r>
          <a:endParaRPr lang="en-US" sz="2500" kern="1200"/>
        </a:p>
      </dsp:txBody>
      <dsp:txXfrm>
        <a:off x="1982182" y="2880359"/>
        <a:ext cx="1884062" cy="1920240"/>
      </dsp:txXfrm>
    </dsp:sp>
    <dsp:sp modelId="{EBFCDADA-9E02-FA45-9AC1-C8FCF6749283}">
      <dsp:nvSpPr>
        <dsp:cNvPr id="0" name=""/>
        <dsp:cNvSpPr/>
      </dsp:nvSpPr>
      <dsp:spPr>
        <a:xfrm>
          <a:off x="2684183" y="2160269"/>
          <a:ext cx="480060" cy="4800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3A4DD4-A189-2B4A-BC5C-3A96CAD1C763}">
      <dsp:nvSpPr>
        <dsp:cNvPr id="0" name=""/>
        <dsp:cNvSpPr/>
      </dsp:nvSpPr>
      <dsp:spPr>
        <a:xfrm>
          <a:off x="3960447" y="0"/>
          <a:ext cx="1884062"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lvl="0" algn="ctr" defTabSz="1111250" rtl="0">
            <a:lnSpc>
              <a:spcPct val="90000"/>
            </a:lnSpc>
            <a:spcBef>
              <a:spcPct val="0"/>
            </a:spcBef>
            <a:spcAft>
              <a:spcPct val="35000"/>
            </a:spcAft>
          </a:pPr>
          <a:r>
            <a:rPr lang="en-US" sz="2500" kern="1200" smtClean="0"/>
            <a:t>Knowledge </a:t>
          </a:r>
          <a:endParaRPr lang="en-US" sz="2500" kern="1200"/>
        </a:p>
      </dsp:txBody>
      <dsp:txXfrm>
        <a:off x="3960447" y="0"/>
        <a:ext cx="1884062" cy="1920240"/>
      </dsp:txXfrm>
    </dsp:sp>
    <dsp:sp modelId="{9B90B3B2-4C66-D345-AA51-3598E26625B0}">
      <dsp:nvSpPr>
        <dsp:cNvPr id="0" name=""/>
        <dsp:cNvSpPr/>
      </dsp:nvSpPr>
      <dsp:spPr>
        <a:xfrm>
          <a:off x="4662448" y="2160269"/>
          <a:ext cx="480060" cy="4800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630EE4D-95C9-214A-9227-16BD2932F749}">
      <dsp:nvSpPr>
        <dsp:cNvPr id="0" name=""/>
        <dsp:cNvSpPr/>
      </dsp:nvSpPr>
      <dsp:spPr>
        <a:xfrm>
          <a:off x="5938713" y="2880359"/>
          <a:ext cx="1884062"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lvl="0" algn="ctr" defTabSz="1111250" rtl="0">
            <a:lnSpc>
              <a:spcPct val="90000"/>
            </a:lnSpc>
            <a:spcBef>
              <a:spcPct val="0"/>
            </a:spcBef>
            <a:spcAft>
              <a:spcPct val="35000"/>
            </a:spcAft>
          </a:pPr>
          <a:r>
            <a:rPr lang="en-US" sz="2500" kern="1200" smtClean="0"/>
            <a:t>Action</a:t>
          </a:r>
          <a:endParaRPr lang="en-US" sz="2500" kern="1200"/>
        </a:p>
      </dsp:txBody>
      <dsp:txXfrm>
        <a:off x="5938713" y="2880359"/>
        <a:ext cx="1884062" cy="1920240"/>
      </dsp:txXfrm>
    </dsp:sp>
    <dsp:sp modelId="{AD45A528-C8CC-A14D-B5EE-FE3119C0CB10}">
      <dsp:nvSpPr>
        <dsp:cNvPr id="0" name=""/>
        <dsp:cNvSpPr/>
      </dsp:nvSpPr>
      <dsp:spPr>
        <a:xfrm>
          <a:off x="6640714" y="2160269"/>
          <a:ext cx="480060" cy="48006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841D1-7481-3A4B-9EC2-282685EF4615}">
      <dsp:nvSpPr>
        <dsp:cNvPr id="0" name=""/>
        <dsp:cNvSpPr/>
      </dsp:nvSpPr>
      <dsp:spPr>
        <a:xfrm>
          <a:off x="446281" y="1713"/>
          <a:ext cx="7803762" cy="70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rtl="0">
            <a:lnSpc>
              <a:spcPct val="90000"/>
            </a:lnSpc>
            <a:spcBef>
              <a:spcPct val="0"/>
            </a:spcBef>
            <a:spcAft>
              <a:spcPct val="35000"/>
            </a:spcAft>
          </a:pPr>
          <a:r>
            <a:rPr lang="en-US" sz="2000" kern="1200" smtClean="0"/>
            <a:t>Kentucky among poorest and least healthy states.</a:t>
          </a:r>
          <a:endParaRPr lang="en-US" sz="2000" kern="1200"/>
        </a:p>
      </dsp:txBody>
      <dsp:txXfrm>
        <a:off x="446281" y="1713"/>
        <a:ext cx="7803762" cy="709432"/>
      </dsp:txXfrm>
    </dsp:sp>
    <dsp:sp modelId="{D071A8AC-00F3-9744-B4F9-A36371C71E6B}">
      <dsp:nvSpPr>
        <dsp:cNvPr id="0" name=""/>
        <dsp:cNvSpPr/>
      </dsp:nvSpPr>
      <dsp:spPr>
        <a:xfrm>
          <a:off x="446281" y="711146"/>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F528ABA-E853-0A48-BAC2-567A77A9870F}">
      <dsp:nvSpPr>
        <dsp:cNvPr id="0" name=""/>
        <dsp:cNvSpPr/>
      </dsp:nvSpPr>
      <dsp:spPr>
        <a:xfrm>
          <a:off x="1547478" y="711146"/>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0EF83FE-75D7-C146-A5B2-D534EF676D26}">
      <dsp:nvSpPr>
        <dsp:cNvPr id="0" name=""/>
        <dsp:cNvSpPr/>
      </dsp:nvSpPr>
      <dsp:spPr>
        <a:xfrm>
          <a:off x="2648676" y="711146"/>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A4DB729-C2F6-8948-AA5F-6F0D1AB63497}">
      <dsp:nvSpPr>
        <dsp:cNvPr id="0" name=""/>
        <dsp:cNvSpPr/>
      </dsp:nvSpPr>
      <dsp:spPr>
        <a:xfrm>
          <a:off x="3749874" y="711146"/>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8E2CF14-4D66-8348-BD5D-61487C889AF1}">
      <dsp:nvSpPr>
        <dsp:cNvPr id="0" name=""/>
        <dsp:cNvSpPr/>
      </dsp:nvSpPr>
      <dsp:spPr>
        <a:xfrm>
          <a:off x="4851071" y="711146"/>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97A2004-3A89-7E41-B418-D65DB5079826}">
      <dsp:nvSpPr>
        <dsp:cNvPr id="0" name=""/>
        <dsp:cNvSpPr/>
      </dsp:nvSpPr>
      <dsp:spPr>
        <a:xfrm>
          <a:off x="5952269" y="711146"/>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F5C040A-B77C-104B-A8ED-2D3FA89CFA17}">
      <dsp:nvSpPr>
        <dsp:cNvPr id="0" name=""/>
        <dsp:cNvSpPr/>
      </dsp:nvSpPr>
      <dsp:spPr>
        <a:xfrm>
          <a:off x="7053466" y="711146"/>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49E6E9-5046-A24C-AF71-75337A32DC9B}">
      <dsp:nvSpPr>
        <dsp:cNvPr id="0" name=""/>
        <dsp:cNvSpPr/>
      </dsp:nvSpPr>
      <dsp:spPr>
        <a:xfrm>
          <a:off x="446281" y="980294"/>
          <a:ext cx="7803762" cy="70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rtl="0">
            <a:lnSpc>
              <a:spcPct val="90000"/>
            </a:lnSpc>
            <a:spcBef>
              <a:spcPct val="0"/>
            </a:spcBef>
            <a:spcAft>
              <a:spcPct val="35000"/>
            </a:spcAft>
          </a:pPr>
          <a:r>
            <a:rPr lang="en-US" sz="2000" kern="1200" smtClean="0"/>
            <a:t>Participating health centers served 443,482 patients last year.</a:t>
          </a:r>
          <a:endParaRPr lang="en-US" sz="2000" kern="1200"/>
        </a:p>
      </dsp:txBody>
      <dsp:txXfrm>
        <a:off x="446281" y="980294"/>
        <a:ext cx="7803762" cy="709432"/>
      </dsp:txXfrm>
    </dsp:sp>
    <dsp:sp modelId="{7C04ABF1-885B-4D48-B23C-315A379CB048}">
      <dsp:nvSpPr>
        <dsp:cNvPr id="0" name=""/>
        <dsp:cNvSpPr/>
      </dsp:nvSpPr>
      <dsp:spPr>
        <a:xfrm>
          <a:off x="446281" y="1689727"/>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4D7C7D1-7D1E-B543-A229-CF8CB3B77D98}">
      <dsp:nvSpPr>
        <dsp:cNvPr id="0" name=""/>
        <dsp:cNvSpPr/>
      </dsp:nvSpPr>
      <dsp:spPr>
        <a:xfrm>
          <a:off x="1547478" y="1689727"/>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301FD35-2349-934C-AF68-71A10C3B2F2C}">
      <dsp:nvSpPr>
        <dsp:cNvPr id="0" name=""/>
        <dsp:cNvSpPr/>
      </dsp:nvSpPr>
      <dsp:spPr>
        <a:xfrm>
          <a:off x="2648676" y="1689727"/>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FE6ABA-03B8-2D49-B6C5-F068131410E8}">
      <dsp:nvSpPr>
        <dsp:cNvPr id="0" name=""/>
        <dsp:cNvSpPr/>
      </dsp:nvSpPr>
      <dsp:spPr>
        <a:xfrm>
          <a:off x="3749874" y="1689727"/>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8D17FC0-1437-844B-A290-C47D477DEF57}">
      <dsp:nvSpPr>
        <dsp:cNvPr id="0" name=""/>
        <dsp:cNvSpPr/>
      </dsp:nvSpPr>
      <dsp:spPr>
        <a:xfrm>
          <a:off x="4851071" y="1689727"/>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B0F87FB-9D86-7A40-9A71-DE6F74B7B286}">
      <dsp:nvSpPr>
        <dsp:cNvPr id="0" name=""/>
        <dsp:cNvSpPr/>
      </dsp:nvSpPr>
      <dsp:spPr>
        <a:xfrm>
          <a:off x="5952269" y="1689727"/>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D49E4E8-380F-D141-B1A7-645532320F5B}">
      <dsp:nvSpPr>
        <dsp:cNvPr id="0" name=""/>
        <dsp:cNvSpPr/>
      </dsp:nvSpPr>
      <dsp:spPr>
        <a:xfrm>
          <a:off x="7053466" y="1689727"/>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3555DC-0E4E-CD4D-9582-CAE9A9F3AA27}">
      <dsp:nvSpPr>
        <dsp:cNvPr id="0" name=""/>
        <dsp:cNvSpPr/>
      </dsp:nvSpPr>
      <dsp:spPr>
        <a:xfrm>
          <a:off x="446281" y="1958875"/>
          <a:ext cx="7803762" cy="70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rtl="0">
            <a:lnSpc>
              <a:spcPct val="90000"/>
            </a:lnSpc>
            <a:spcBef>
              <a:spcPct val="0"/>
            </a:spcBef>
            <a:spcAft>
              <a:spcPct val="35000"/>
            </a:spcAft>
          </a:pPr>
          <a:r>
            <a:rPr lang="en-US" sz="2000" kern="1200" smtClean="0"/>
            <a:t>Majority of patients White (84%) and female (62%). </a:t>
          </a:r>
          <a:endParaRPr lang="en-US" sz="2000" kern="1200"/>
        </a:p>
      </dsp:txBody>
      <dsp:txXfrm>
        <a:off x="446281" y="1958875"/>
        <a:ext cx="7803762" cy="709432"/>
      </dsp:txXfrm>
    </dsp:sp>
    <dsp:sp modelId="{FF3A63D9-616F-A94F-8DE1-56E2D54C94DE}">
      <dsp:nvSpPr>
        <dsp:cNvPr id="0" name=""/>
        <dsp:cNvSpPr/>
      </dsp:nvSpPr>
      <dsp:spPr>
        <a:xfrm>
          <a:off x="446281" y="266830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A22136A-F836-7242-92DD-80C5923474CD}">
      <dsp:nvSpPr>
        <dsp:cNvPr id="0" name=""/>
        <dsp:cNvSpPr/>
      </dsp:nvSpPr>
      <dsp:spPr>
        <a:xfrm>
          <a:off x="1547478" y="266830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3A3CDFB-23EB-824C-810B-6BF5ECA0053B}">
      <dsp:nvSpPr>
        <dsp:cNvPr id="0" name=""/>
        <dsp:cNvSpPr/>
      </dsp:nvSpPr>
      <dsp:spPr>
        <a:xfrm>
          <a:off x="2648676" y="266830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FB66F1B-5EBF-A146-98AA-B9732343281B}">
      <dsp:nvSpPr>
        <dsp:cNvPr id="0" name=""/>
        <dsp:cNvSpPr/>
      </dsp:nvSpPr>
      <dsp:spPr>
        <a:xfrm>
          <a:off x="3749874" y="266830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E668422-68A1-D042-9307-258AEB541B5E}">
      <dsp:nvSpPr>
        <dsp:cNvPr id="0" name=""/>
        <dsp:cNvSpPr/>
      </dsp:nvSpPr>
      <dsp:spPr>
        <a:xfrm>
          <a:off x="4851071" y="266830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8FB34C0-F359-EF4F-B9FE-0ED28C98C613}">
      <dsp:nvSpPr>
        <dsp:cNvPr id="0" name=""/>
        <dsp:cNvSpPr/>
      </dsp:nvSpPr>
      <dsp:spPr>
        <a:xfrm>
          <a:off x="5952269" y="266830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A971302-185E-C14A-B33D-7FCFAEDED3CF}">
      <dsp:nvSpPr>
        <dsp:cNvPr id="0" name=""/>
        <dsp:cNvSpPr/>
      </dsp:nvSpPr>
      <dsp:spPr>
        <a:xfrm>
          <a:off x="7053466" y="266830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FDA688C-2C3F-4B43-BC78-E15627861420}">
      <dsp:nvSpPr>
        <dsp:cNvPr id="0" name=""/>
        <dsp:cNvSpPr/>
      </dsp:nvSpPr>
      <dsp:spPr>
        <a:xfrm>
          <a:off x="446281" y="2937455"/>
          <a:ext cx="7803762" cy="70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rtl="0">
            <a:lnSpc>
              <a:spcPct val="90000"/>
            </a:lnSpc>
            <a:spcBef>
              <a:spcPct val="0"/>
            </a:spcBef>
            <a:spcAft>
              <a:spcPct val="35000"/>
            </a:spcAft>
          </a:pPr>
          <a:r>
            <a:rPr lang="en-US" sz="2000" kern="1200" smtClean="0"/>
            <a:t>More than 82% of patients are at or below 200% of the federal poverty level.</a:t>
          </a:r>
          <a:endParaRPr lang="en-US" sz="2000" kern="1200"/>
        </a:p>
      </dsp:txBody>
      <dsp:txXfrm>
        <a:off x="446281" y="2937455"/>
        <a:ext cx="7803762" cy="709432"/>
      </dsp:txXfrm>
    </dsp:sp>
    <dsp:sp modelId="{ECD58C66-462B-8547-A9BB-D5BF5B01CE56}">
      <dsp:nvSpPr>
        <dsp:cNvPr id="0" name=""/>
        <dsp:cNvSpPr/>
      </dsp:nvSpPr>
      <dsp:spPr>
        <a:xfrm>
          <a:off x="446281" y="364688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B8D1FF1-3899-5F4D-B1D7-E845F655E311}">
      <dsp:nvSpPr>
        <dsp:cNvPr id="0" name=""/>
        <dsp:cNvSpPr/>
      </dsp:nvSpPr>
      <dsp:spPr>
        <a:xfrm>
          <a:off x="1547478" y="364688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7421CAC-7DBC-3243-AEBF-76D416156C88}">
      <dsp:nvSpPr>
        <dsp:cNvPr id="0" name=""/>
        <dsp:cNvSpPr/>
      </dsp:nvSpPr>
      <dsp:spPr>
        <a:xfrm>
          <a:off x="2648676" y="364688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DF79022-751D-9A44-BCC4-1A6BB4485338}">
      <dsp:nvSpPr>
        <dsp:cNvPr id="0" name=""/>
        <dsp:cNvSpPr/>
      </dsp:nvSpPr>
      <dsp:spPr>
        <a:xfrm>
          <a:off x="3749874" y="364688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A4B8063-DD1E-C546-BDB8-741735C7BE1F}">
      <dsp:nvSpPr>
        <dsp:cNvPr id="0" name=""/>
        <dsp:cNvSpPr/>
      </dsp:nvSpPr>
      <dsp:spPr>
        <a:xfrm>
          <a:off x="4851071" y="364688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CC5048C-CDFA-904C-8BEE-C9979C2890D8}">
      <dsp:nvSpPr>
        <dsp:cNvPr id="0" name=""/>
        <dsp:cNvSpPr/>
      </dsp:nvSpPr>
      <dsp:spPr>
        <a:xfrm>
          <a:off x="5952269" y="364688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098B99-3BE5-6C4A-B73D-5A287156B5C7}">
      <dsp:nvSpPr>
        <dsp:cNvPr id="0" name=""/>
        <dsp:cNvSpPr/>
      </dsp:nvSpPr>
      <dsp:spPr>
        <a:xfrm>
          <a:off x="7053466" y="3646888"/>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0A6ED6-1185-584E-ABE9-2B37198646C5}">
      <dsp:nvSpPr>
        <dsp:cNvPr id="0" name=""/>
        <dsp:cNvSpPr/>
      </dsp:nvSpPr>
      <dsp:spPr>
        <a:xfrm>
          <a:off x="446281" y="3916036"/>
          <a:ext cx="7803762" cy="709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lvl="0" algn="l" defTabSz="889000" rtl="0">
            <a:lnSpc>
              <a:spcPct val="90000"/>
            </a:lnSpc>
            <a:spcBef>
              <a:spcPct val="0"/>
            </a:spcBef>
            <a:spcAft>
              <a:spcPct val="35000"/>
            </a:spcAft>
          </a:pPr>
          <a:r>
            <a:rPr lang="en-US" sz="2000" kern="1200" smtClean="0"/>
            <a:t>According to 2011 UDS data, 37.9% of patients uninsured, 30.5% covered by Medicaid and CHIP, and 10.5% participate in Medicare program.</a:t>
          </a:r>
          <a:endParaRPr lang="en-US" sz="2000" kern="1200"/>
        </a:p>
      </dsp:txBody>
      <dsp:txXfrm>
        <a:off x="446281" y="3916036"/>
        <a:ext cx="7803762" cy="709432"/>
      </dsp:txXfrm>
    </dsp:sp>
    <dsp:sp modelId="{0D99880A-5A17-104D-8553-264865CB80CD}">
      <dsp:nvSpPr>
        <dsp:cNvPr id="0" name=""/>
        <dsp:cNvSpPr/>
      </dsp:nvSpPr>
      <dsp:spPr>
        <a:xfrm>
          <a:off x="446281" y="4625469"/>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D2AF6A6-5447-F448-A26A-01073001DDF5}">
      <dsp:nvSpPr>
        <dsp:cNvPr id="0" name=""/>
        <dsp:cNvSpPr/>
      </dsp:nvSpPr>
      <dsp:spPr>
        <a:xfrm>
          <a:off x="1547478" y="4625469"/>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914BB11-35D7-1340-8690-F79FE393AC87}">
      <dsp:nvSpPr>
        <dsp:cNvPr id="0" name=""/>
        <dsp:cNvSpPr/>
      </dsp:nvSpPr>
      <dsp:spPr>
        <a:xfrm>
          <a:off x="2648676" y="4625469"/>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386DFA9-3525-1745-90CB-F9B5D8AEB95D}">
      <dsp:nvSpPr>
        <dsp:cNvPr id="0" name=""/>
        <dsp:cNvSpPr/>
      </dsp:nvSpPr>
      <dsp:spPr>
        <a:xfrm>
          <a:off x="3749874" y="4625469"/>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89A3322-BFAF-D140-9869-D110314F47F7}">
      <dsp:nvSpPr>
        <dsp:cNvPr id="0" name=""/>
        <dsp:cNvSpPr/>
      </dsp:nvSpPr>
      <dsp:spPr>
        <a:xfrm>
          <a:off x="4851071" y="4625469"/>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4F44393-42AC-EC49-BEAA-32831E670716}">
      <dsp:nvSpPr>
        <dsp:cNvPr id="0" name=""/>
        <dsp:cNvSpPr/>
      </dsp:nvSpPr>
      <dsp:spPr>
        <a:xfrm>
          <a:off x="5952269" y="4625469"/>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FA8B44D-0423-7A43-99C2-D30FE2E1110D}">
      <dsp:nvSpPr>
        <dsp:cNvPr id="0" name=""/>
        <dsp:cNvSpPr/>
      </dsp:nvSpPr>
      <dsp:spPr>
        <a:xfrm>
          <a:off x="7053466" y="4625469"/>
          <a:ext cx="1040501" cy="173416"/>
        </a:xfrm>
        <a:prstGeom prst="parallelogram">
          <a:avLst>
            <a:gd name="adj" fmla="val 1408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FB68F-0BD1-8C4E-B0DF-2E32A322EE3A}">
      <dsp:nvSpPr>
        <dsp:cNvPr id="0" name=""/>
        <dsp:cNvSpPr/>
      </dsp:nvSpPr>
      <dsp:spPr>
        <a:xfrm>
          <a:off x="0" y="4122048"/>
          <a:ext cx="8696325" cy="6762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Create process to select measures beyond UDS, MU and PCMH</a:t>
          </a:r>
          <a:endParaRPr lang="en-US" sz="1600" kern="1200"/>
        </a:p>
      </dsp:txBody>
      <dsp:txXfrm>
        <a:off x="0" y="4122048"/>
        <a:ext cx="8696325" cy="676256"/>
      </dsp:txXfrm>
    </dsp:sp>
    <dsp:sp modelId="{6F8F9514-5C02-1545-AC20-5F035E697A24}">
      <dsp:nvSpPr>
        <dsp:cNvPr id="0" name=""/>
        <dsp:cNvSpPr/>
      </dsp:nvSpPr>
      <dsp:spPr>
        <a:xfrm rot="10800000">
          <a:off x="0" y="3092110"/>
          <a:ext cx="8696325" cy="104008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Data safety: read only</a:t>
          </a:r>
          <a:endParaRPr lang="en-US" sz="1600" kern="1200"/>
        </a:p>
      </dsp:txBody>
      <dsp:txXfrm rot="10800000">
        <a:off x="0" y="3092110"/>
        <a:ext cx="8696325" cy="675814"/>
      </dsp:txXfrm>
    </dsp:sp>
    <dsp:sp modelId="{D53440D7-E58B-C243-89BA-5A40ACFBEFA6}">
      <dsp:nvSpPr>
        <dsp:cNvPr id="0" name=""/>
        <dsp:cNvSpPr/>
      </dsp:nvSpPr>
      <dsp:spPr>
        <a:xfrm rot="10800000">
          <a:off x="0" y="2062171"/>
          <a:ext cx="8696325" cy="104008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Data use: opt in/opt out</a:t>
          </a:r>
          <a:endParaRPr lang="en-US" sz="1600" kern="1200"/>
        </a:p>
      </dsp:txBody>
      <dsp:txXfrm rot="10800000">
        <a:off x="0" y="2062171"/>
        <a:ext cx="8696325" cy="675814"/>
      </dsp:txXfrm>
    </dsp:sp>
    <dsp:sp modelId="{9B73F21B-C7C0-7A43-8EC9-E8254DC1AA05}">
      <dsp:nvSpPr>
        <dsp:cNvPr id="0" name=""/>
        <dsp:cNvSpPr/>
      </dsp:nvSpPr>
      <dsp:spPr>
        <a:xfrm rot="10800000">
          <a:off x="0" y="1032233"/>
          <a:ext cx="8696325" cy="104008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Data ownership; your data always</a:t>
          </a:r>
          <a:endParaRPr lang="en-US" sz="1600" kern="1200"/>
        </a:p>
      </dsp:txBody>
      <dsp:txXfrm rot="10800000">
        <a:off x="0" y="1032233"/>
        <a:ext cx="8696325" cy="675814"/>
      </dsp:txXfrm>
    </dsp:sp>
    <dsp:sp modelId="{0C9ED3F4-D53F-E34A-AD88-B7F9FE0E562C}">
      <dsp:nvSpPr>
        <dsp:cNvPr id="0" name=""/>
        <dsp:cNvSpPr/>
      </dsp:nvSpPr>
      <dsp:spPr>
        <a:xfrm rot="10800000">
          <a:off x="0" y="2294"/>
          <a:ext cx="8696325" cy="104008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n-US" sz="1600" kern="1200" smtClean="0"/>
            <a:t>Kentucky Rural Health IT to develop interfaces, build data warehouse, run analytics and provide benchmarking portal</a:t>
          </a:r>
          <a:endParaRPr lang="en-US" sz="1600" kern="1200"/>
        </a:p>
      </dsp:txBody>
      <dsp:txXfrm rot="10800000">
        <a:off x="0" y="2294"/>
        <a:ext cx="8696325" cy="6758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7613-F9CB-704C-AAF9-5EA542C32CA0}">
      <dsp:nvSpPr>
        <dsp:cNvPr id="0" name=""/>
        <dsp:cNvSpPr/>
      </dsp:nvSpPr>
      <dsp:spPr>
        <a:xfrm rot="5400000">
          <a:off x="3993261" y="-382524"/>
          <a:ext cx="3840480" cy="5565648"/>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US" sz="2900" kern="1200" smtClean="0"/>
            <a:t>Build vendor neutral warehouse</a:t>
          </a:r>
          <a:endParaRPr lang="en-US" sz="2900" kern="1200"/>
        </a:p>
        <a:p>
          <a:pPr marL="285750" lvl="1" indent="-285750" algn="l" defTabSz="1289050" rtl="0">
            <a:lnSpc>
              <a:spcPct val="90000"/>
            </a:lnSpc>
            <a:spcBef>
              <a:spcPct val="0"/>
            </a:spcBef>
            <a:spcAft>
              <a:spcPct val="15000"/>
            </a:spcAft>
            <a:buChar char="••"/>
          </a:pPr>
          <a:r>
            <a:rPr lang="en-US" sz="2900" kern="1200" smtClean="0"/>
            <a:t>Interface with EMR’s from participating Health Centers</a:t>
          </a:r>
          <a:endParaRPr lang="en-US" sz="2900" kern="1200"/>
        </a:p>
        <a:p>
          <a:pPr marL="285750" lvl="1" indent="-285750" algn="l" defTabSz="1289050" rtl="0">
            <a:lnSpc>
              <a:spcPct val="90000"/>
            </a:lnSpc>
            <a:spcBef>
              <a:spcPct val="0"/>
            </a:spcBef>
            <a:spcAft>
              <a:spcPct val="15000"/>
            </a:spcAft>
            <a:buChar char="••"/>
          </a:pPr>
          <a:r>
            <a:rPr lang="en-US" sz="2900" kern="1200" smtClean="0"/>
            <a:t>Normalize Data</a:t>
          </a:r>
          <a:endParaRPr lang="en-US" sz="2900" kern="1200"/>
        </a:p>
        <a:p>
          <a:pPr marL="285750" lvl="1" indent="-285750" algn="l" defTabSz="1289050" rtl="0">
            <a:lnSpc>
              <a:spcPct val="90000"/>
            </a:lnSpc>
            <a:spcBef>
              <a:spcPct val="0"/>
            </a:spcBef>
            <a:spcAft>
              <a:spcPct val="15000"/>
            </a:spcAft>
            <a:buChar char="••"/>
          </a:pPr>
          <a:r>
            <a:rPr lang="en-US" sz="2900" kern="1200" smtClean="0"/>
            <a:t>Provide analytics</a:t>
          </a:r>
          <a:endParaRPr lang="en-US" sz="2900" kern="1200"/>
        </a:p>
        <a:p>
          <a:pPr marL="285750" lvl="1" indent="-285750" algn="l" defTabSz="1289050" rtl="0">
            <a:lnSpc>
              <a:spcPct val="90000"/>
            </a:lnSpc>
            <a:spcBef>
              <a:spcPct val="0"/>
            </a:spcBef>
            <a:spcAft>
              <a:spcPct val="15000"/>
            </a:spcAft>
            <a:buChar char="••"/>
          </a:pPr>
          <a:r>
            <a:rPr lang="en-US" sz="2900" kern="1200" smtClean="0"/>
            <a:t>Display comparative data for benchmarking purposes</a:t>
          </a:r>
          <a:endParaRPr lang="en-US" sz="2900" kern="1200"/>
        </a:p>
      </dsp:txBody>
      <dsp:txXfrm rot="-5400000">
        <a:off x="3130678" y="667536"/>
        <a:ext cx="5378171" cy="3465526"/>
      </dsp:txXfrm>
    </dsp:sp>
    <dsp:sp modelId="{D43211B1-45FA-EA47-B02D-9EEE9A8E833C}">
      <dsp:nvSpPr>
        <dsp:cNvPr id="0" name=""/>
        <dsp:cNvSpPr/>
      </dsp:nvSpPr>
      <dsp:spPr>
        <a:xfrm>
          <a:off x="0" y="0"/>
          <a:ext cx="3130677" cy="4800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4310" tIns="97155" rIns="194310" bIns="97155" numCol="1" spcCol="1270" anchor="ctr" anchorCtr="0">
          <a:noAutofit/>
        </a:bodyPr>
        <a:lstStyle/>
        <a:p>
          <a:pPr lvl="0" algn="ctr" defTabSz="2266950" rtl="0">
            <a:lnSpc>
              <a:spcPct val="90000"/>
            </a:lnSpc>
            <a:spcBef>
              <a:spcPct val="0"/>
            </a:spcBef>
            <a:spcAft>
              <a:spcPct val="35000"/>
            </a:spcAft>
          </a:pPr>
          <a:r>
            <a:rPr lang="en-US" sz="5100" kern="1200" smtClean="0"/>
            <a:t>KRHIT Network will:</a:t>
          </a:r>
          <a:endParaRPr lang="en-US" sz="5100" kern="1200"/>
        </a:p>
      </dsp:txBody>
      <dsp:txXfrm>
        <a:off x="152827" y="152827"/>
        <a:ext cx="2825023" cy="449494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FF2E8-0561-7744-9D6D-F67C549F402A}">
      <dsp:nvSpPr>
        <dsp:cNvPr id="0" name=""/>
        <dsp:cNvSpPr/>
      </dsp:nvSpPr>
      <dsp:spPr>
        <a:xfrm>
          <a:off x="3513722" y="0"/>
          <a:ext cx="2310657" cy="2311008"/>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C675A0-3011-FD4C-A2FC-794C056A587D}">
      <dsp:nvSpPr>
        <dsp:cNvPr id="0" name=""/>
        <dsp:cNvSpPr/>
      </dsp:nvSpPr>
      <dsp:spPr>
        <a:xfrm>
          <a:off x="4024453" y="834344"/>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Database (FQHC)</a:t>
          </a:r>
          <a:endParaRPr lang="en-US" sz="1600" kern="1200" dirty="0"/>
        </a:p>
      </dsp:txBody>
      <dsp:txXfrm>
        <a:off x="4024453" y="834344"/>
        <a:ext cx="1283987" cy="641840"/>
      </dsp:txXfrm>
    </dsp:sp>
    <dsp:sp modelId="{333032BA-5D7C-A342-90D0-BA19F7763A7B}">
      <dsp:nvSpPr>
        <dsp:cNvPr id="0" name=""/>
        <dsp:cNvSpPr/>
      </dsp:nvSpPr>
      <dsp:spPr>
        <a:xfrm>
          <a:off x="2871945" y="1327845"/>
          <a:ext cx="2310657" cy="2311008"/>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029DC2-ADD3-D346-8FD5-F617F2932896}">
      <dsp:nvSpPr>
        <dsp:cNvPr id="0" name=""/>
        <dsp:cNvSpPr/>
      </dsp:nvSpPr>
      <dsp:spPr>
        <a:xfrm>
          <a:off x="3385280" y="2169871"/>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smtClean="0"/>
            <a:t>Table (Lab Values)</a:t>
          </a:r>
          <a:endParaRPr lang="en-US" sz="1600" kern="1200"/>
        </a:p>
      </dsp:txBody>
      <dsp:txXfrm>
        <a:off x="3385280" y="2169871"/>
        <a:ext cx="1283987" cy="641840"/>
      </dsp:txXfrm>
    </dsp:sp>
    <dsp:sp modelId="{A9178842-9CAD-A643-9331-529A9C5F5EDC}">
      <dsp:nvSpPr>
        <dsp:cNvPr id="0" name=""/>
        <dsp:cNvSpPr/>
      </dsp:nvSpPr>
      <dsp:spPr>
        <a:xfrm>
          <a:off x="3678180" y="2814591"/>
          <a:ext cx="1985212" cy="1986008"/>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10E52B-54D2-6647-9631-4E7822F94C9B}">
      <dsp:nvSpPr>
        <dsp:cNvPr id="0" name=""/>
        <dsp:cNvSpPr/>
      </dsp:nvSpPr>
      <dsp:spPr>
        <a:xfrm>
          <a:off x="4027491" y="3507318"/>
          <a:ext cx="1283987" cy="64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smtClean="0"/>
            <a:t>A1C= 9.0 CBC= 150,000</a:t>
          </a:r>
          <a:endParaRPr lang="en-US" sz="1600" kern="1200"/>
        </a:p>
      </dsp:txBody>
      <dsp:txXfrm>
        <a:off x="4027491" y="3507318"/>
        <a:ext cx="1283987" cy="6418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6407B-120A-524C-99CA-0DF04D9C0213}">
      <dsp:nvSpPr>
        <dsp:cNvPr id="0" name=""/>
        <dsp:cNvSpPr/>
      </dsp:nvSpPr>
      <dsp:spPr>
        <a:xfrm>
          <a:off x="2547" y="1122178"/>
          <a:ext cx="2556243" cy="255624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0679" tIns="31750" rIns="140679" bIns="31750" numCol="1" spcCol="1270" anchor="ctr" anchorCtr="0">
          <a:noAutofit/>
        </a:bodyPr>
        <a:lstStyle/>
        <a:p>
          <a:pPr lvl="0" algn="ctr" defTabSz="1111250" rtl="0">
            <a:lnSpc>
              <a:spcPct val="90000"/>
            </a:lnSpc>
            <a:spcBef>
              <a:spcPct val="0"/>
            </a:spcBef>
            <a:spcAft>
              <a:spcPct val="35000"/>
            </a:spcAft>
          </a:pPr>
          <a:r>
            <a:rPr lang="en-US" sz="2500" kern="1200" dirty="0" smtClean="0"/>
            <a:t>Clinical EMR Community Health Center</a:t>
          </a:r>
          <a:endParaRPr lang="en-US" sz="2500" kern="1200" dirty="0"/>
        </a:p>
      </dsp:txBody>
      <dsp:txXfrm>
        <a:off x="376900" y="1496531"/>
        <a:ext cx="1807537" cy="1807537"/>
      </dsp:txXfrm>
    </dsp:sp>
    <dsp:sp modelId="{B5278412-3CB5-324D-9191-C8E1C7CA1F1C}">
      <dsp:nvSpPr>
        <dsp:cNvPr id="0" name=""/>
        <dsp:cNvSpPr/>
      </dsp:nvSpPr>
      <dsp:spPr>
        <a:xfrm>
          <a:off x="2047542" y="1122178"/>
          <a:ext cx="2556243" cy="255624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0679" tIns="31750" rIns="140679" bIns="31750" numCol="1" spcCol="1270" anchor="ctr" anchorCtr="0">
          <a:noAutofit/>
        </a:bodyPr>
        <a:lstStyle/>
        <a:p>
          <a:pPr lvl="0" algn="ctr" defTabSz="1111250" rtl="0">
            <a:lnSpc>
              <a:spcPct val="90000"/>
            </a:lnSpc>
            <a:spcBef>
              <a:spcPct val="0"/>
            </a:spcBef>
            <a:spcAft>
              <a:spcPct val="35000"/>
            </a:spcAft>
          </a:pPr>
          <a:r>
            <a:rPr lang="en-US" sz="2500" kern="1200" smtClean="0"/>
            <a:t>Report Server (if applicable)</a:t>
          </a:r>
          <a:endParaRPr lang="en-US" sz="2500" kern="1200"/>
        </a:p>
      </dsp:txBody>
      <dsp:txXfrm>
        <a:off x="2421895" y="1496531"/>
        <a:ext cx="1807537" cy="1807537"/>
      </dsp:txXfrm>
    </dsp:sp>
    <dsp:sp modelId="{69034098-41C3-9A42-B5A4-4E3E617A6449}">
      <dsp:nvSpPr>
        <dsp:cNvPr id="0" name=""/>
        <dsp:cNvSpPr/>
      </dsp:nvSpPr>
      <dsp:spPr>
        <a:xfrm>
          <a:off x="4092538" y="1122178"/>
          <a:ext cx="2556243" cy="255624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0679" tIns="31750" rIns="140679" bIns="31750" numCol="1" spcCol="1270" anchor="ctr" anchorCtr="0">
          <a:noAutofit/>
        </a:bodyPr>
        <a:lstStyle/>
        <a:p>
          <a:pPr lvl="0" algn="ctr" defTabSz="1111250" rtl="0">
            <a:lnSpc>
              <a:spcPct val="90000"/>
            </a:lnSpc>
            <a:spcBef>
              <a:spcPct val="0"/>
            </a:spcBef>
            <a:spcAft>
              <a:spcPct val="35000"/>
            </a:spcAft>
          </a:pPr>
          <a:r>
            <a:rPr lang="en-US" sz="2500" kern="1200" smtClean="0"/>
            <a:t>HCCN Data Warehouse</a:t>
          </a:r>
          <a:endParaRPr lang="en-US" sz="2500" kern="1200"/>
        </a:p>
      </dsp:txBody>
      <dsp:txXfrm>
        <a:off x="4466891" y="1496531"/>
        <a:ext cx="1807537" cy="1807537"/>
      </dsp:txXfrm>
    </dsp:sp>
    <dsp:sp modelId="{6A32B614-1DF4-3F45-9BBA-007E2F4E781B}">
      <dsp:nvSpPr>
        <dsp:cNvPr id="0" name=""/>
        <dsp:cNvSpPr/>
      </dsp:nvSpPr>
      <dsp:spPr>
        <a:xfrm>
          <a:off x="6137533" y="1122178"/>
          <a:ext cx="2556243" cy="2556243"/>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40679" tIns="31750" rIns="140679" bIns="31750" numCol="1" spcCol="1270" anchor="ctr" anchorCtr="0">
          <a:noAutofit/>
        </a:bodyPr>
        <a:lstStyle/>
        <a:p>
          <a:pPr lvl="0" algn="ctr" defTabSz="1111250" rtl="0">
            <a:lnSpc>
              <a:spcPct val="90000"/>
            </a:lnSpc>
            <a:spcBef>
              <a:spcPct val="0"/>
            </a:spcBef>
            <a:spcAft>
              <a:spcPct val="35000"/>
            </a:spcAft>
          </a:pPr>
          <a:r>
            <a:rPr lang="en-US" sz="2500" kern="1200" smtClean="0"/>
            <a:t>Secure Portal</a:t>
          </a:r>
          <a:endParaRPr lang="en-US" sz="2500" kern="1200"/>
        </a:p>
      </dsp:txBody>
      <dsp:txXfrm>
        <a:off x="6511886" y="1496531"/>
        <a:ext cx="1807537" cy="1807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64A34-AB37-304D-8B04-B4A98EBD28B4}">
      <dsp:nvSpPr>
        <dsp:cNvPr id="0" name=""/>
        <dsp:cNvSpPr/>
      </dsp:nvSpPr>
      <dsp:spPr>
        <a:xfrm>
          <a:off x="0" y="60299"/>
          <a:ext cx="8696325" cy="4680000"/>
        </a:xfrm>
        <a:prstGeom prst="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C65128-856D-7C4C-B39A-1CF748EFD895}">
      <dsp:nvSpPr>
        <dsp:cNvPr id="0" name=""/>
        <dsp:cNvSpPr/>
      </dsp:nvSpPr>
      <dsp:spPr>
        <a:xfrm>
          <a:off x="4586801" y="1230299"/>
          <a:ext cx="323989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lvl="0" algn="ctr" defTabSz="1066800" rtl="0">
            <a:lnSpc>
              <a:spcPct val="90000"/>
            </a:lnSpc>
            <a:spcBef>
              <a:spcPct val="0"/>
            </a:spcBef>
            <a:spcAft>
              <a:spcPct val="35000"/>
            </a:spcAft>
          </a:pPr>
          <a:r>
            <a:rPr lang="en-US" sz="24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provide the people of rural, southeastern Kentucky access to a full continuum of quality health services.</a:t>
          </a:r>
          <a:endParaRPr lang="en-US" sz="24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586801" y="1230299"/>
        <a:ext cx="3239890" cy="2340000"/>
      </dsp:txXfrm>
    </dsp:sp>
    <dsp:sp modelId="{F5C34211-CF6F-5F44-B24F-4DA160ED8AEB}">
      <dsp:nvSpPr>
        <dsp:cNvPr id="0" name=""/>
        <dsp:cNvSpPr/>
      </dsp:nvSpPr>
      <dsp:spPr>
        <a:xfrm>
          <a:off x="698933" y="1230299"/>
          <a:ext cx="3239890" cy="234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60400" rIns="0" bIns="660400" numCol="1" spcCol="1270" anchor="ctr" anchorCtr="0">
          <a:noAutofit/>
        </a:bodyPr>
        <a:lstStyle/>
        <a:p>
          <a:pPr lvl="0" algn="ctr" defTabSz="2889250" rtl="0">
            <a:lnSpc>
              <a:spcPct val="90000"/>
            </a:lnSpc>
            <a:spcBef>
              <a:spcPct val="0"/>
            </a:spcBef>
            <a:spcAft>
              <a:spcPct val="35000"/>
            </a:spcAft>
          </a:pPr>
          <a:endParaRPr lang="en-US" sz="6500" kern="1200"/>
        </a:p>
      </dsp:txBody>
      <dsp:txXfrm>
        <a:off x="698933" y="1230299"/>
        <a:ext cx="3239890" cy="234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BFF47-3CAA-E244-8D73-A4BF94621678}">
      <dsp:nvSpPr>
        <dsp:cNvPr id="0" name=""/>
        <dsp:cNvSpPr/>
      </dsp:nvSpPr>
      <dsp:spPr>
        <a:xfrm>
          <a:off x="838199" y="0"/>
          <a:ext cx="4495800" cy="44958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8CF047-2CFF-9149-AA71-540F22C5CBF8}">
      <dsp:nvSpPr>
        <dsp:cNvPr id="0" name=""/>
        <dsp:cNvSpPr/>
      </dsp:nvSpPr>
      <dsp:spPr>
        <a:xfrm>
          <a:off x="1265300" y="427101"/>
          <a:ext cx="1753362" cy="1753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Trust</a:t>
          </a:r>
          <a:endParaRPr lang="en-US" sz="2300" kern="1200" dirty="0"/>
        </a:p>
      </dsp:txBody>
      <dsp:txXfrm>
        <a:off x="1350892" y="512693"/>
        <a:ext cx="1582178" cy="1582178"/>
      </dsp:txXfrm>
    </dsp:sp>
    <dsp:sp modelId="{FF9D6ABB-F3E9-0942-AA0D-DFA5439DF290}">
      <dsp:nvSpPr>
        <dsp:cNvPr id="0" name=""/>
        <dsp:cNvSpPr/>
      </dsp:nvSpPr>
      <dsp:spPr>
        <a:xfrm>
          <a:off x="3153537" y="427101"/>
          <a:ext cx="1753362" cy="1753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Advocate at Executive Level</a:t>
          </a:r>
          <a:endParaRPr lang="en-US" sz="2300" kern="1200"/>
        </a:p>
      </dsp:txBody>
      <dsp:txXfrm>
        <a:off x="3239129" y="512693"/>
        <a:ext cx="1582178" cy="1582178"/>
      </dsp:txXfrm>
    </dsp:sp>
    <dsp:sp modelId="{CF364512-DDC3-3D4A-8648-15FF835A748A}">
      <dsp:nvSpPr>
        <dsp:cNvPr id="0" name=""/>
        <dsp:cNvSpPr/>
      </dsp:nvSpPr>
      <dsp:spPr>
        <a:xfrm>
          <a:off x="1265300" y="2315337"/>
          <a:ext cx="1753362" cy="1753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Perception of Complexity</a:t>
          </a:r>
          <a:endParaRPr lang="en-US" sz="2300" kern="1200"/>
        </a:p>
      </dsp:txBody>
      <dsp:txXfrm>
        <a:off x="1350892" y="2400929"/>
        <a:ext cx="1582178" cy="1582178"/>
      </dsp:txXfrm>
    </dsp:sp>
    <dsp:sp modelId="{16CED63E-2734-2B42-ACC4-01FADC076608}">
      <dsp:nvSpPr>
        <dsp:cNvPr id="0" name=""/>
        <dsp:cNvSpPr/>
      </dsp:nvSpPr>
      <dsp:spPr>
        <a:xfrm>
          <a:off x="3153537" y="2315337"/>
          <a:ext cx="1753362" cy="1753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smtClean="0"/>
            <a:t>No Real Financial Value</a:t>
          </a:r>
          <a:endParaRPr lang="en-US" sz="2300" kern="1200"/>
        </a:p>
      </dsp:txBody>
      <dsp:txXfrm>
        <a:off x="3239129" y="2400929"/>
        <a:ext cx="1582178" cy="15821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BFF47-3CAA-E244-8D73-A4BF94621678}">
      <dsp:nvSpPr>
        <dsp:cNvPr id="0" name=""/>
        <dsp:cNvSpPr/>
      </dsp:nvSpPr>
      <dsp:spPr>
        <a:xfrm>
          <a:off x="838199" y="0"/>
          <a:ext cx="4495800" cy="4495800"/>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18CF047-2CFF-9149-AA71-540F22C5CBF8}">
      <dsp:nvSpPr>
        <dsp:cNvPr id="0" name=""/>
        <dsp:cNvSpPr/>
      </dsp:nvSpPr>
      <dsp:spPr>
        <a:xfrm>
          <a:off x="1219205" y="457206"/>
          <a:ext cx="1753362" cy="1753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Legal</a:t>
          </a:r>
          <a:endParaRPr lang="en-US" sz="2500" kern="1200" dirty="0"/>
        </a:p>
      </dsp:txBody>
      <dsp:txXfrm>
        <a:off x="1304797" y="542798"/>
        <a:ext cx="1582178" cy="1582178"/>
      </dsp:txXfrm>
    </dsp:sp>
    <dsp:sp modelId="{FF9D6ABB-F3E9-0942-AA0D-DFA5439DF290}">
      <dsp:nvSpPr>
        <dsp:cNvPr id="0" name=""/>
        <dsp:cNvSpPr/>
      </dsp:nvSpPr>
      <dsp:spPr>
        <a:xfrm>
          <a:off x="3153537" y="427101"/>
          <a:ext cx="1753362" cy="1753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Advocate at Executive Level</a:t>
          </a:r>
          <a:endParaRPr lang="en-US" sz="2500" kern="1200" dirty="0"/>
        </a:p>
      </dsp:txBody>
      <dsp:txXfrm>
        <a:off x="3239129" y="512693"/>
        <a:ext cx="1582178" cy="1582178"/>
      </dsp:txXfrm>
    </dsp:sp>
    <dsp:sp modelId="{CF364512-DDC3-3D4A-8648-15FF835A748A}">
      <dsp:nvSpPr>
        <dsp:cNvPr id="0" name=""/>
        <dsp:cNvSpPr/>
      </dsp:nvSpPr>
      <dsp:spPr>
        <a:xfrm>
          <a:off x="1265300" y="2315337"/>
          <a:ext cx="1753362" cy="1753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10 </a:t>
          </a:r>
          <a:r>
            <a:rPr lang="en-US" sz="2500" kern="1200" dirty="0" smtClean="0"/>
            <a:t>EHRs</a:t>
          </a:r>
          <a:endParaRPr lang="en-US" sz="2500" kern="1200" dirty="0"/>
        </a:p>
      </dsp:txBody>
      <dsp:txXfrm>
        <a:off x="1350892" y="2400929"/>
        <a:ext cx="1582178" cy="1582178"/>
      </dsp:txXfrm>
    </dsp:sp>
    <dsp:sp modelId="{16CED63E-2734-2B42-ACC4-01FADC076608}">
      <dsp:nvSpPr>
        <dsp:cNvPr id="0" name=""/>
        <dsp:cNvSpPr/>
      </dsp:nvSpPr>
      <dsp:spPr>
        <a:xfrm>
          <a:off x="3153537" y="2315337"/>
          <a:ext cx="1753362" cy="175336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General Fears</a:t>
          </a:r>
          <a:endParaRPr lang="en-US" sz="2500" kern="1200" dirty="0"/>
        </a:p>
      </dsp:txBody>
      <dsp:txXfrm>
        <a:off x="3239129" y="2400929"/>
        <a:ext cx="1582178" cy="15821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3F3F5A-A5B7-9E41-89F4-7648D57506AD}">
      <dsp:nvSpPr>
        <dsp:cNvPr id="0" name=""/>
        <dsp:cNvSpPr/>
      </dsp:nvSpPr>
      <dsp:spPr>
        <a:xfrm>
          <a:off x="0" y="4122048"/>
          <a:ext cx="8696325" cy="676256"/>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Assisted members in reporting for quality improvement and meaningful use</a:t>
          </a:r>
          <a:endParaRPr lang="en-US" sz="1800" kern="1200" dirty="0"/>
        </a:p>
      </dsp:txBody>
      <dsp:txXfrm>
        <a:off x="0" y="4122048"/>
        <a:ext cx="8696325" cy="676256"/>
      </dsp:txXfrm>
    </dsp:sp>
    <dsp:sp modelId="{E6968DD0-039C-4B47-A717-EA396490BFAC}">
      <dsp:nvSpPr>
        <dsp:cNvPr id="0" name=""/>
        <dsp:cNvSpPr/>
      </dsp:nvSpPr>
      <dsp:spPr>
        <a:xfrm rot="10800000">
          <a:off x="0" y="3092110"/>
          <a:ext cx="8696325" cy="104008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Develop IT Support Services to meet the needs of network members (expanding with </a:t>
          </a:r>
          <a:r>
            <a:rPr lang="en-US" sz="1800" kern="1200" dirty="0" err="1" smtClean="0"/>
            <a:t>NeKY</a:t>
          </a:r>
          <a:r>
            <a:rPr lang="en-US" sz="1800" kern="1200" dirty="0" smtClean="0"/>
            <a:t> RHIO)</a:t>
          </a:r>
          <a:endParaRPr lang="en-US" sz="1800" kern="1200" dirty="0"/>
        </a:p>
      </dsp:txBody>
      <dsp:txXfrm rot="10800000">
        <a:off x="0" y="3092110"/>
        <a:ext cx="8696325" cy="675814"/>
      </dsp:txXfrm>
    </dsp:sp>
    <dsp:sp modelId="{6FE28E55-BD96-254D-8DDD-64E037D30F9D}">
      <dsp:nvSpPr>
        <dsp:cNvPr id="0" name=""/>
        <dsp:cNvSpPr/>
      </dsp:nvSpPr>
      <dsp:spPr>
        <a:xfrm rot="10800000">
          <a:off x="0" y="2062171"/>
          <a:ext cx="8696325" cy="104008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Assisted in Purchase </a:t>
          </a:r>
          <a:r>
            <a:rPr lang="en-US" sz="1800" kern="1200" dirty="0" smtClean="0"/>
            <a:t>Practice Agreements</a:t>
          </a:r>
          <a:endParaRPr lang="en-US" sz="1800" kern="1200" dirty="0"/>
        </a:p>
      </dsp:txBody>
      <dsp:txXfrm rot="10800000">
        <a:off x="0" y="2062171"/>
        <a:ext cx="8696325" cy="675814"/>
      </dsp:txXfrm>
    </dsp:sp>
    <dsp:sp modelId="{20181639-72F4-EE43-8D9F-0D626D46D6D6}">
      <dsp:nvSpPr>
        <dsp:cNvPr id="0" name=""/>
        <dsp:cNvSpPr/>
      </dsp:nvSpPr>
      <dsp:spPr>
        <a:xfrm rot="10800000">
          <a:off x="0" y="1032233"/>
          <a:ext cx="8696325" cy="104008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Assisted in EHR implementation</a:t>
          </a:r>
          <a:endParaRPr lang="en-US" sz="1800" kern="1200" dirty="0"/>
        </a:p>
      </dsp:txBody>
      <dsp:txXfrm rot="10800000">
        <a:off x="0" y="1032233"/>
        <a:ext cx="8696325" cy="675814"/>
      </dsp:txXfrm>
    </dsp:sp>
    <dsp:sp modelId="{5222D547-A317-6D42-AC17-1DB73742ECC2}">
      <dsp:nvSpPr>
        <dsp:cNvPr id="0" name=""/>
        <dsp:cNvSpPr/>
      </dsp:nvSpPr>
      <dsp:spPr>
        <a:xfrm rot="10800000">
          <a:off x="0" y="2294"/>
          <a:ext cx="8696325" cy="1040082"/>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Assist members in achieving meaningful use and receiving incentive </a:t>
          </a:r>
          <a:r>
            <a:rPr lang="en-US" sz="1800" kern="1200" dirty="0" smtClean="0"/>
            <a:t>payments (AIU)</a:t>
          </a:r>
          <a:endParaRPr lang="en-US" sz="1800" kern="1200" dirty="0"/>
        </a:p>
      </dsp:txBody>
      <dsp:txXfrm rot="10800000">
        <a:off x="0" y="2294"/>
        <a:ext cx="8696325" cy="675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2FC55-51C7-8249-BA67-792AFA04E028}">
      <dsp:nvSpPr>
        <dsp:cNvPr id="0" name=""/>
        <dsp:cNvSpPr/>
      </dsp:nvSpPr>
      <dsp:spPr>
        <a:xfrm>
          <a:off x="-4990165" y="-831103"/>
          <a:ext cx="6462806" cy="6462806"/>
        </a:xfrm>
        <a:prstGeom prst="blockArc">
          <a:avLst>
            <a:gd name="adj1" fmla="val 18900000"/>
            <a:gd name="adj2" fmla="val 2700000"/>
            <a:gd name="adj3" fmla="val 33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920119-F11C-B14B-A346-FC1EF38F8F18}">
      <dsp:nvSpPr>
        <dsp:cNvPr id="0" name=""/>
        <dsp:cNvSpPr/>
      </dsp:nvSpPr>
      <dsp:spPr>
        <a:xfrm flipV="1">
          <a:off x="1431289" y="990593"/>
          <a:ext cx="7265035" cy="281941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238" tIns="165100" rIns="165100" bIns="165100" numCol="1" spcCol="1270" anchor="ctr" anchorCtr="0">
          <a:noAutofit/>
        </a:bodyPr>
        <a:lstStyle/>
        <a:p>
          <a:pPr lvl="0" algn="l" defTabSz="2889250" rtl="0">
            <a:lnSpc>
              <a:spcPct val="90000"/>
            </a:lnSpc>
            <a:spcBef>
              <a:spcPct val="0"/>
            </a:spcBef>
            <a:spcAft>
              <a:spcPct val="35000"/>
            </a:spcAft>
          </a:pPr>
          <a:endParaRPr lang="en-US" sz="6500" kern="1200" dirty="0"/>
        </a:p>
      </dsp:txBody>
      <dsp:txXfrm rot="10800000">
        <a:off x="1431289" y="990593"/>
        <a:ext cx="7265035" cy="2819412"/>
      </dsp:txXfrm>
    </dsp:sp>
    <dsp:sp modelId="{7EE60497-15D2-2B4A-9CFF-D1D7FBD47CD1}">
      <dsp:nvSpPr>
        <dsp:cNvPr id="0" name=""/>
        <dsp:cNvSpPr/>
      </dsp:nvSpPr>
      <dsp:spPr>
        <a:xfrm>
          <a:off x="0" y="969010"/>
          <a:ext cx="2862579" cy="2862579"/>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C0CD5-8EBB-414E-A2CC-1E054317A43F}">
      <dsp:nvSpPr>
        <dsp:cNvPr id="0" name=""/>
        <dsp:cNvSpPr/>
      </dsp:nvSpPr>
      <dsp:spPr>
        <a:xfrm>
          <a:off x="0" y="661034"/>
          <a:ext cx="8696325" cy="3478530"/>
        </a:xfrm>
        <a:prstGeom prst="leftRightRibb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glow rad="101600">
            <a:schemeClr val="accent2">
              <a:satMod val="175000"/>
              <a:alpha val="40000"/>
            </a:schemeClr>
          </a:glow>
        </a:effectLst>
      </dsp:spPr>
      <dsp:style>
        <a:lnRef idx="0">
          <a:scrgbClr r="0" g="0" b="0"/>
        </a:lnRef>
        <a:fillRef idx="3">
          <a:scrgbClr r="0" g="0" b="0"/>
        </a:fillRef>
        <a:effectRef idx="2">
          <a:scrgbClr r="0" g="0" b="0"/>
        </a:effectRef>
        <a:fontRef idx="minor">
          <a:schemeClr val="lt1"/>
        </a:fontRef>
      </dsp:style>
    </dsp:sp>
    <dsp:sp modelId="{0E2E1B16-018F-2448-B5BF-F05391072474}">
      <dsp:nvSpPr>
        <dsp:cNvPr id="0" name=""/>
        <dsp:cNvSpPr/>
      </dsp:nvSpPr>
      <dsp:spPr>
        <a:xfrm>
          <a:off x="1043559" y="1269777"/>
          <a:ext cx="2869787" cy="1704479"/>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56896" rIns="0" bIns="60960" numCol="1" spcCol="1270" anchor="ctr" anchorCtr="0">
          <a:noAutofit/>
        </a:bodyPr>
        <a:lstStyle/>
        <a:p>
          <a:pPr lvl="0" algn="l" defTabSz="711200" rtl="0">
            <a:lnSpc>
              <a:spcPct val="90000"/>
            </a:lnSpc>
            <a:spcBef>
              <a:spcPct val="0"/>
            </a:spcBef>
            <a:spcAft>
              <a:spcPct val="35000"/>
            </a:spcAft>
          </a:pPr>
          <a:r>
            <a:rPr lang="en-US" sz="1600" b="0" kern="1200" dirty="0" smtClean="0"/>
            <a:t>KRHIT and Northeast Kentucky RHIO to provide IT support services.</a:t>
          </a:r>
          <a:endParaRPr lang="en-US" sz="1600" b="0" kern="1200" dirty="0"/>
        </a:p>
        <a:p>
          <a:pPr marL="114300" lvl="1" indent="-114300" algn="l" defTabSz="622300" rtl="0">
            <a:lnSpc>
              <a:spcPct val="90000"/>
            </a:lnSpc>
            <a:spcBef>
              <a:spcPct val="0"/>
            </a:spcBef>
            <a:spcAft>
              <a:spcPct val="15000"/>
            </a:spcAft>
            <a:buChar char="••"/>
          </a:pPr>
          <a:r>
            <a:rPr lang="en-US" sz="1400" b="0" kern="1200" dirty="0" smtClean="0"/>
            <a:t>Helps recruit membership and build sustainability</a:t>
          </a:r>
          <a:endParaRPr lang="en-US" sz="1400" b="0" kern="1200" dirty="0"/>
        </a:p>
      </dsp:txBody>
      <dsp:txXfrm>
        <a:off x="1043559" y="1269777"/>
        <a:ext cx="2869787" cy="1704479"/>
      </dsp:txXfrm>
    </dsp:sp>
    <dsp:sp modelId="{8235FA90-07C1-CC4E-A9C4-1C32D3933887}">
      <dsp:nvSpPr>
        <dsp:cNvPr id="0" name=""/>
        <dsp:cNvSpPr/>
      </dsp:nvSpPr>
      <dsp:spPr>
        <a:xfrm>
          <a:off x="4267205" y="1752598"/>
          <a:ext cx="3553480" cy="1851968"/>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lvl="0" algn="l" defTabSz="711200" rtl="0">
            <a:lnSpc>
              <a:spcPct val="90000"/>
            </a:lnSpc>
            <a:spcBef>
              <a:spcPct val="0"/>
            </a:spcBef>
            <a:spcAft>
              <a:spcPct val="35000"/>
            </a:spcAft>
          </a:pPr>
          <a:r>
            <a:rPr lang="en-US" sz="1600" b="0" kern="1200" dirty="0" smtClean="0"/>
            <a:t>KRHIT lead partner in a recently awarded Health Center Controlled Network Grant</a:t>
          </a:r>
          <a:endParaRPr lang="en-US" sz="1600" b="0" kern="1200" dirty="0"/>
        </a:p>
        <a:p>
          <a:pPr marL="114300" lvl="1" indent="-114300" algn="l" defTabSz="622300" rtl="0">
            <a:lnSpc>
              <a:spcPct val="90000"/>
            </a:lnSpc>
            <a:spcBef>
              <a:spcPct val="0"/>
            </a:spcBef>
            <a:spcAft>
              <a:spcPct val="15000"/>
            </a:spcAft>
            <a:buChar char="••"/>
          </a:pPr>
          <a:r>
            <a:rPr lang="en-US" sz="1400" b="0" kern="1200" dirty="0" smtClean="0"/>
            <a:t>KRHIT will provide CIO services to the HCCN for a fee.</a:t>
          </a:r>
          <a:endParaRPr lang="en-US" sz="1400" b="0" kern="1200" dirty="0"/>
        </a:p>
        <a:p>
          <a:pPr marL="114300" lvl="1" indent="-114300" algn="l" defTabSz="622300" rtl="0">
            <a:lnSpc>
              <a:spcPct val="90000"/>
            </a:lnSpc>
            <a:spcBef>
              <a:spcPct val="0"/>
            </a:spcBef>
            <a:spcAft>
              <a:spcPct val="15000"/>
            </a:spcAft>
            <a:buChar char="••"/>
          </a:pPr>
          <a:r>
            <a:rPr lang="en-US" sz="1400" b="0" kern="1200" dirty="0" smtClean="0"/>
            <a:t>KRHIT will develop a database of clinical and financial measures. </a:t>
          </a:r>
          <a:endParaRPr lang="en-US" sz="1400" b="0" kern="1200" dirty="0"/>
        </a:p>
        <a:p>
          <a:pPr marL="114300" lvl="1" indent="-114300" algn="l" defTabSz="622300">
            <a:lnSpc>
              <a:spcPct val="90000"/>
            </a:lnSpc>
            <a:spcBef>
              <a:spcPct val="0"/>
            </a:spcBef>
            <a:spcAft>
              <a:spcPct val="15000"/>
            </a:spcAft>
            <a:buChar char="••"/>
          </a:pPr>
          <a:r>
            <a:rPr lang="en-US" sz="1400" b="0" kern="1200" dirty="0" smtClean="0"/>
            <a:t>The HCCN grant includes 22 FQHC’s in KY.</a:t>
          </a:r>
          <a:endParaRPr lang="en-US" sz="1400" b="0" kern="1200" dirty="0"/>
        </a:p>
      </dsp:txBody>
      <dsp:txXfrm>
        <a:off x="4267205" y="1752598"/>
        <a:ext cx="3553480" cy="1851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868A8-3BCC-C943-AD2A-B5CCBC6F6D6B}">
      <dsp:nvSpPr>
        <dsp:cNvPr id="0" name=""/>
        <dsp:cNvSpPr/>
      </dsp:nvSpPr>
      <dsp:spPr>
        <a:xfrm>
          <a:off x="1587817" y="0"/>
          <a:ext cx="4800600" cy="4800600"/>
        </a:xfrm>
        <a:prstGeom prst="triangl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7419060-C0E5-F14D-BF1F-14E321CA4B8A}">
      <dsp:nvSpPr>
        <dsp:cNvPr id="0" name=""/>
        <dsp:cNvSpPr/>
      </dsp:nvSpPr>
      <dsp:spPr>
        <a:xfrm>
          <a:off x="3988117" y="480528"/>
          <a:ext cx="3120390" cy="853231"/>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Significant expansion of KRHIT membership</a:t>
          </a:r>
          <a:endParaRPr lang="en-US" sz="1700" kern="1200" dirty="0"/>
        </a:p>
      </dsp:txBody>
      <dsp:txXfrm>
        <a:off x="4029768" y="522179"/>
        <a:ext cx="3037088" cy="769929"/>
      </dsp:txXfrm>
    </dsp:sp>
    <dsp:sp modelId="{C78919A3-9FE7-224A-BED6-B73024C28DED}">
      <dsp:nvSpPr>
        <dsp:cNvPr id="0" name=""/>
        <dsp:cNvSpPr/>
      </dsp:nvSpPr>
      <dsp:spPr>
        <a:xfrm>
          <a:off x="3988117" y="1440414"/>
          <a:ext cx="3120390" cy="853231"/>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smtClean="0"/>
            <a:t>Development of key partnerships</a:t>
          </a:r>
          <a:endParaRPr lang="en-US" sz="1700" kern="1200"/>
        </a:p>
      </dsp:txBody>
      <dsp:txXfrm>
        <a:off x="4029768" y="1482065"/>
        <a:ext cx="3037088" cy="769929"/>
      </dsp:txXfrm>
    </dsp:sp>
    <dsp:sp modelId="{CDD2CE86-3D15-DD47-A2FD-0D94BBC00029}">
      <dsp:nvSpPr>
        <dsp:cNvPr id="0" name=""/>
        <dsp:cNvSpPr/>
      </dsp:nvSpPr>
      <dsp:spPr>
        <a:xfrm>
          <a:off x="3988117" y="2400300"/>
          <a:ext cx="3120390" cy="853231"/>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Provision of equipment and technical assistance to members</a:t>
          </a:r>
          <a:endParaRPr lang="en-US" sz="1700" kern="1200" dirty="0"/>
        </a:p>
      </dsp:txBody>
      <dsp:txXfrm>
        <a:off x="4029768" y="2441951"/>
        <a:ext cx="3037088" cy="769929"/>
      </dsp:txXfrm>
    </dsp:sp>
    <dsp:sp modelId="{154EF8FE-7768-E948-AAC3-ED606A0D0B80}">
      <dsp:nvSpPr>
        <dsp:cNvPr id="0" name=""/>
        <dsp:cNvSpPr/>
      </dsp:nvSpPr>
      <dsp:spPr>
        <a:xfrm>
          <a:off x="3988117" y="3360185"/>
          <a:ext cx="3120390" cy="853231"/>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smtClean="0"/>
            <a:t>Shared Understanding of the Significance of Data</a:t>
          </a:r>
          <a:endParaRPr lang="en-US" sz="1700" kern="1200" dirty="0"/>
        </a:p>
      </dsp:txBody>
      <dsp:txXfrm>
        <a:off x="4029768" y="3401836"/>
        <a:ext cx="3037088" cy="7699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48866-9809-664E-8A1F-47E2AB365BC8}">
      <dsp:nvSpPr>
        <dsp:cNvPr id="0" name=""/>
        <dsp:cNvSpPr/>
      </dsp:nvSpPr>
      <dsp:spPr>
        <a:xfrm>
          <a:off x="-5427711" y="-831103"/>
          <a:ext cx="6462806" cy="6462806"/>
        </a:xfrm>
        <a:prstGeom prst="blockArc">
          <a:avLst>
            <a:gd name="adj1" fmla="val 18900000"/>
            <a:gd name="adj2" fmla="val 2700000"/>
            <a:gd name="adj3" fmla="val 33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741E9F-D6F9-644A-A97C-3AAE1D8F6F75}">
      <dsp:nvSpPr>
        <dsp:cNvPr id="0" name=""/>
        <dsp:cNvSpPr/>
      </dsp:nvSpPr>
      <dsp:spPr>
        <a:xfrm>
          <a:off x="452604" y="299941"/>
          <a:ext cx="8176900" cy="600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462" tIns="78740" rIns="78740" bIns="78740" numCol="1" spcCol="1270" anchor="ctr" anchorCtr="0">
          <a:noAutofit/>
        </a:bodyPr>
        <a:lstStyle/>
        <a:p>
          <a:pPr lvl="0" algn="l" defTabSz="1377950" rtl="0">
            <a:lnSpc>
              <a:spcPct val="90000"/>
            </a:lnSpc>
            <a:spcBef>
              <a:spcPct val="0"/>
            </a:spcBef>
            <a:spcAft>
              <a:spcPct val="35000"/>
            </a:spcAft>
          </a:pPr>
          <a:r>
            <a:rPr lang="en-US" sz="3100" kern="1200" smtClean="0"/>
            <a:t>National Quality Strategy</a:t>
          </a:r>
          <a:endParaRPr lang="en-US" sz="3100" kern="1200"/>
        </a:p>
      </dsp:txBody>
      <dsp:txXfrm>
        <a:off x="452604" y="299941"/>
        <a:ext cx="8176900" cy="600267"/>
      </dsp:txXfrm>
    </dsp:sp>
    <dsp:sp modelId="{8554C580-9265-5549-AF0B-68FD6410DA45}">
      <dsp:nvSpPr>
        <dsp:cNvPr id="0" name=""/>
        <dsp:cNvSpPr/>
      </dsp:nvSpPr>
      <dsp:spPr>
        <a:xfrm>
          <a:off x="77437" y="224908"/>
          <a:ext cx="750333" cy="7503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DD0D8C-7F62-634F-B38F-49120E9E8EB6}">
      <dsp:nvSpPr>
        <dsp:cNvPr id="0" name=""/>
        <dsp:cNvSpPr/>
      </dsp:nvSpPr>
      <dsp:spPr>
        <a:xfrm>
          <a:off x="882738" y="1200053"/>
          <a:ext cx="7746766" cy="600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462" tIns="78740" rIns="78740" bIns="78740" numCol="1" spcCol="1270" anchor="ctr" anchorCtr="0">
          <a:noAutofit/>
        </a:bodyPr>
        <a:lstStyle/>
        <a:p>
          <a:pPr lvl="0" algn="l" defTabSz="1377950" rtl="0">
            <a:lnSpc>
              <a:spcPct val="90000"/>
            </a:lnSpc>
            <a:spcBef>
              <a:spcPct val="0"/>
            </a:spcBef>
            <a:spcAft>
              <a:spcPct val="35000"/>
            </a:spcAft>
          </a:pPr>
          <a:r>
            <a:rPr lang="en-US" sz="3100" kern="1200" smtClean="0"/>
            <a:t>Affordable Care Act Initiatives</a:t>
          </a:r>
          <a:endParaRPr lang="en-US" sz="3100" kern="1200"/>
        </a:p>
      </dsp:txBody>
      <dsp:txXfrm>
        <a:off x="882738" y="1200053"/>
        <a:ext cx="7746766" cy="600267"/>
      </dsp:txXfrm>
    </dsp:sp>
    <dsp:sp modelId="{7BA7036D-7280-5D43-A6BE-1D9F7FAAA38A}">
      <dsp:nvSpPr>
        <dsp:cNvPr id="0" name=""/>
        <dsp:cNvSpPr/>
      </dsp:nvSpPr>
      <dsp:spPr>
        <a:xfrm>
          <a:off x="507571" y="1125020"/>
          <a:ext cx="750333" cy="7503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C23A97-E34A-3541-B3A7-809501147D53}">
      <dsp:nvSpPr>
        <dsp:cNvPr id="0" name=""/>
        <dsp:cNvSpPr/>
      </dsp:nvSpPr>
      <dsp:spPr>
        <a:xfrm>
          <a:off x="1014754" y="2100166"/>
          <a:ext cx="7614749" cy="600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462" tIns="78740" rIns="78740" bIns="78740" numCol="1" spcCol="1270" anchor="ctr" anchorCtr="0">
          <a:noAutofit/>
        </a:bodyPr>
        <a:lstStyle/>
        <a:p>
          <a:pPr lvl="0" algn="l" defTabSz="1377950" rtl="0">
            <a:lnSpc>
              <a:spcPct val="90000"/>
            </a:lnSpc>
            <a:spcBef>
              <a:spcPct val="0"/>
            </a:spcBef>
            <a:spcAft>
              <a:spcPct val="35000"/>
            </a:spcAft>
          </a:pPr>
          <a:r>
            <a:rPr lang="en-US" sz="3100" kern="1200" smtClean="0"/>
            <a:t>PQRS</a:t>
          </a:r>
          <a:endParaRPr lang="en-US" sz="3100" kern="1200"/>
        </a:p>
      </dsp:txBody>
      <dsp:txXfrm>
        <a:off x="1014754" y="2100166"/>
        <a:ext cx="7614749" cy="600267"/>
      </dsp:txXfrm>
    </dsp:sp>
    <dsp:sp modelId="{5815EBAF-D4B3-D749-93EB-37BE79D89ECE}">
      <dsp:nvSpPr>
        <dsp:cNvPr id="0" name=""/>
        <dsp:cNvSpPr/>
      </dsp:nvSpPr>
      <dsp:spPr>
        <a:xfrm>
          <a:off x="639587" y="2025133"/>
          <a:ext cx="750333" cy="7503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7884732-B5DD-254B-8462-191C3B2D6E3A}">
      <dsp:nvSpPr>
        <dsp:cNvPr id="0" name=""/>
        <dsp:cNvSpPr/>
      </dsp:nvSpPr>
      <dsp:spPr>
        <a:xfrm>
          <a:off x="882738" y="3000278"/>
          <a:ext cx="7746766" cy="600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462" tIns="78740" rIns="78740" bIns="78740" numCol="1" spcCol="1270" anchor="ctr" anchorCtr="0">
          <a:noAutofit/>
        </a:bodyPr>
        <a:lstStyle/>
        <a:p>
          <a:pPr lvl="0" algn="l" defTabSz="1377950" rtl="0">
            <a:lnSpc>
              <a:spcPct val="90000"/>
            </a:lnSpc>
            <a:spcBef>
              <a:spcPct val="0"/>
            </a:spcBef>
            <a:spcAft>
              <a:spcPct val="35000"/>
            </a:spcAft>
          </a:pPr>
          <a:r>
            <a:rPr lang="en-US" sz="3100" kern="1200" smtClean="0"/>
            <a:t>PCMH</a:t>
          </a:r>
          <a:endParaRPr lang="en-US" sz="3100" kern="1200"/>
        </a:p>
      </dsp:txBody>
      <dsp:txXfrm>
        <a:off x="882738" y="3000278"/>
        <a:ext cx="7746766" cy="600267"/>
      </dsp:txXfrm>
    </dsp:sp>
    <dsp:sp modelId="{4F3FD8D6-8F3B-F84E-AFE0-276BA0C323B7}">
      <dsp:nvSpPr>
        <dsp:cNvPr id="0" name=""/>
        <dsp:cNvSpPr/>
      </dsp:nvSpPr>
      <dsp:spPr>
        <a:xfrm>
          <a:off x="507571" y="2925245"/>
          <a:ext cx="750333" cy="7503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7335F5A-16D4-624D-BB75-6583DF2C60A7}">
      <dsp:nvSpPr>
        <dsp:cNvPr id="0" name=""/>
        <dsp:cNvSpPr/>
      </dsp:nvSpPr>
      <dsp:spPr>
        <a:xfrm>
          <a:off x="452604" y="3900391"/>
          <a:ext cx="8176900" cy="60026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6462" tIns="78740" rIns="78740" bIns="78740" numCol="1" spcCol="1270" anchor="ctr" anchorCtr="0">
          <a:noAutofit/>
        </a:bodyPr>
        <a:lstStyle/>
        <a:p>
          <a:pPr lvl="0" algn="l" defTabSz="1377950" rtl="0">
            <a:lnSpc>
              <a:spcPct val="90000"/>
            </a:lnSpc>
            <a:spcBef>
              <a:spcPct val="0"/>
            </a:spcBef>
            <a:spcAft>
              <a:spcPct val="35000"/>
            </a:spcAft>
          </a:pPr>
          <a:r>
            <a:rPr lang="en-US" sz="3100" kern="1200" smtClean="0"/>
            <a:t>ACO</a:t>
          </a:r>
          <a:endParaRPr lang="en-US" sz="3100" kern="1200"/>
        </a:p>
      </dsp:txBody>
      <dsp:txXfrm>
        <a:off x="452604" y="3900391"/>
        <a:ext cx="8176900" cy="600267"/>
      </dsp:txXfrm>
    </dsp:sp>
    <dsp:sp modelId="{F36F6B46-FE54-BD41-981A-F898CF8846EF}">
      <dsp:nvSpPr>
        <dsp:cNvPr id="0" name=""/>
        <dsp:cNvSpPr/>
      </dsp:nvSpPr>
      <dsp:spPr>
        <a:xfrm>
          <a:off x="77437" y="3825358"/>
          <a:ext cx="750333" cy="75033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341E6-E648-C748-9D54-40902E418F38}">
      <dsp:nvSpPr>
        <dsp:cNvPr id="0" name=""/>
        <dsp:cNvSpPr/>
      </dsp:nvSpPr>
      <dsp:spPr>
        <a:xfrm>
          <a:off x="0" y="2897416"/>
          <a:ext cx="8696325" cy="190101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0">
            <a:lnSpc>
              <a:spcPct val="90000"/>
            </a:lnSpc>
            <a:spcBef>
              <a:spcPct val="0"/>
            </a:spcBef>
            <a:spcAft>
              <a:spcPct val="35000"/>
            </a:spcAft>
          </a:pPr>
          <a:r>
            <a:rPr lang="en-US" sz="3400" kern="1200" dirty="0" smtClean="0">
              <a:solidFill>
                <a:schemeClr val="tx1"/>
              </a:solidFill>
            </a:rPr>
            <a:t>This equates to 250-550 Boeing 747-300 airliner catastrophic accidents annually. </a:t>
          </a:r>
          <a:endParaRPr lang="en-US" sz="3400" kern="1200" dirty="0">
            <a:solidFill>
              <a:schemeClr val="tx1"/>
            </a:solidFill>
          </a:endParaRPr>
        </a:p>
      </dsp:txBody>
      <dsp:txXfrm>
        <a:off x="0" y="2897416"/>
        <a:ext cx="8696325" cy="1901018"/>
      </dsp:txXfrm>
    </dsp:sp>
    <dsp:sp modelId="{B10149C3-BD96-8242-820F-6BE961CDB355}">
      <dsp:nvSpPr>
        <dsp:cNvPr id="0" name=""/>
        <dsp:cNvSpPr/>
      </dsp:nvSpPr>
      <dsp:spPr>
        <a:xfrm rot="10800000">
          <a:off x="0" y="2164"/>
          <a:ext cx="8696325" cy="2923766"/>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0">
            <a:lnSpc>
              <a:spcPct val="90000"/>
            </a:lnSpc>
            <a:spcBef>
              <a:spcPct val="0"/>
            </a:spcBef>
            <a:spcAft>
              <a:spcPct val="35000"/>
            </a:spcAft>
          </a:pPr>
          <a:r>
            <a:rPr lang="en-US" sz="3400" kern="1200" dirty="0" smtClean="0">
              <a:solidFill>
                <a:schemeClr val="tx1"/>
              </a:solidFill>
            </a:rPr>
            <a:t>Estimates of death from preventable medical errors range from 100,000 to 225,000 annually</a:t>
          </a:r>
          <a:endParaRPr lang="en-US" sz="3400" kern="1200" dirty="0">
            <a:solidFill>
              <a:schemeClr val="tx1"/>
            </a:solidFill>
          </a:endParaRPr>
        </a:p>
      </dsp:txBody>
      <dsp:txXfrm rot="10800000">
        <a:off x="0" y="2164"/>
        <a:ext cx="8696325" cy="18997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6A003-AA00-9849-A191-91C23E9F540D}">
      <dsp:nvSpPr>
        <dsp:cNvPr id="0" name=""/>
        <dsp:cNvSpPr/>
      </dsp:nvSpPr>
      <dsp:spPr>
        <a:xfrm>
          <a:off x="0" y="1018724"/>
          <a:ext cx="8772524" cy="10773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0845" tIns="395732" rIns="680845"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t>Organizing Primary Care that emphasizes care coordination and communication to transform it into “what patients want it to be”.</a:t>
          </a:r>
          <a:endParaRPr lang="en-US" sz="1900" kern="1200"/>
        </a:p>
      </dsp:txBody>
      <dsp:txXfrm>
        <a:off x="0" y="1018724"/>
        <a:ext cx="8772524" cy="1077300"/>
      </dsp:txXfrm>
    </dsp:sp>
    <dsp:sp modelId="{677EFCDF-46D6-9F42-9707-A3F7C38CBF29}">
      <dsp:nvSpPr>
        <dsp:cNvPr id="0" name=""/>
        <dsp:cNvSpPr/>
      </dsp:nvSpPr>
      <dsp:spPr>
        <a:xfrm>
          <a:off x="438626" y="738284"/>
          <a:ext cx="6140766"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2106" tIns="0" rIns="232106" bIns="0" numCol="1" spcCol="1270" anchor="ctr" anchorCtr="0">
          <a:noAutofit/>
        </a:bodyPr>
        <a:lstStyle/>
        <a:p>
          <a:pPr lvl="0" algn="l" defTabSz="844550" rtl="0">
            <a:lnSpc>
              <a:spcPct val="90000"/>
            </a:lnSpc>
            <a:spcBef>
              <a:spcPct val="0"/>
            </a:spcBef>
            <a:spcAft>
              <a:spcPct val="35000"/>
            </a:spcAft>
          </a:pPr>
          <a:r>
            <a:rPr lang="en-US" sz="1900" kern="1200" smtClean="0"/>
            <a:t>Patient Centered Medical Home</a:t>
          </a:r>
          <a:endParaRPr lang="en-US" sz="1900" kern="1200"/>
        </a:p>
      </dsp:txBody>
      <dsp:txXfrm>
        <a:off x="466006" y="765664"/>
        <a:ext cx="6086006" cy="506120"/>
      </dsp:txXfrm>
    </dsp:sp>
    <dsp:sp modelId="{9AE42D09-35A6-C347-ADB5-4A287E63B187}">
      <dsp:nvSpPr>
        <dsp:cNvPr id="0" name=""/>
        <dsp:cNvSpPr/>
      </dsp:nvSpPr>
      <dsp:spPr>
        <a:xfrm>
          <a:off x="0" y="2479065"/>
          <a:ext cx="8772524" cy="1735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0845" tIns="395732" rIns="680845"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smtClean="0"/>
            <a:t>Incorporate quality improvement into daily work</a:t>
          </a:r>
          <a:endParaRPr lang="en-US" sz="1900" kern="1200"/>
        </a:p>
        <a:p>
          <a:pPr marL="171450" lvl="1" indent="-171450" algn="l" defTabSz="844550" rtl="0">
            <a:lnSpc>
              <a:spcPct val="90000"/>
            </a:lnSpc>
            <a:spcBef>
              <a:spcPct val="0"/>
            </a:spcBef>
            <a:spcAft>
              <a:spcPct val="15000"/>
            </a:spcAft>
            <a:buChar char="••"/>
          </a:pPr>
          <a:r>
            <a:rPr lang="en-US" sz="1900" kern="1200" smtClean="0"/>
            <a:t>Establish core performance measures</a:t>
          </a:r>
          <a:endParaRPr lang="en-US" sz="1900" kern="1200"/>
        </a:p>
        <a:p>
          <a:pPr marL="171450" lvl="1" indent="-171450" algn="l" defTabSz="844550" rtl="0">
            <a:lnSpc>
              <a:spcPct val="90000"/>
            </a:lnSpc>
            <a:spcBef>
              <a:spcPct val="0"/>
            </a:spcBef>
            <a:spcAft>
              <a:spcPct val="15000"/>
            </a:spcAft>
            <a:buChar char="••"/>
          </a:pPr>
          <a:r>
            <a:rPr lang="en-US" sz="1900" kern="1200" smtClean="0"/>
            <a:t>Collect and analyze data for better clinical management</a:t>
          </a:r>
          <a:endParaRPr lang="en-US" sz="1900" kern="1200"/>
        </a:p>
        <a:p>
          <a:pPr marL="171450" lvl="1" indent="-171450" algn="l" defTabSz="844550" rtl="0">
            <a:lnSpc>
              <a:spcPct val="90000"/>
            </a:lnSpc>
            <a:spcBef>
              <a:spcPct val="0"/>
            </a:spcBef>
            <a:spcAft>
              <a:spcPct val="15000"/>
            </a:spcAft>
            <a:buChar char="••"/>
          </a:pPr>
          <a:r>
            <a:rPr lang="en-US" sz="1900" kern="1200" smtClean="0"/>
            <a:t>Discuss best practices and ways to improve</a:t>
          </a:r>
          <a:endParaRPr lang="en-US" sz="1900" kern="1200"/>
        </a:p>
      </dsp:txBody>
      <dsp:txXfrm>
        <a:off x="0" y="2479065"/>
        <a:ext cx="8772524" cy="1735650"/>
      </dsp:txXfrm>
    </dsp:sp>
    <dsp:sp modelId="{A4ECA62B-DDDA-164B-B4E6-382B8E5E3EC8}">
      <dsp:nvSpPr>
        <dsp:cNvPr id="0" name=""/>
        <dsp:cNvSpPr/>
      </dsp:nvSpPr>
      <dsp:spPr>
        <a:xfrm>
          <a:off x="438626" y="2198625"/>
          <a:ext cx="6140766" cy="560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2106" tIns="0" rIns="232106" bIns="0" numCol="1" spcCol="1270" anchor="ctr" anchorCtr="0">
          <a:noAutofit/>
        </a:bodyPr>
        <a:lstStyle/>
        <a:p>
          <a:pPr lvl="0" algn="l" defTabSz="844550" rtl="0">
            <a:lnSpc>
              <a:spcPct val="90000"/>
            </a:lnSpc>
            <a:spcBef>
              <a:spcPct val="0"/>
            </a:spcBef>
            <a:spcAft>
              <a:spcPct val="35000"/>
            </a:spcAft>
          </a:pPr>
          <a:r>
            <a:rPr lang="en-US" sz="1900" kern="1200" smtClean="0"/>
            <a:t>Do you and your staff foster a culture of improvement?</a:t>
          </a:r>
          <a:endParaRPr lang="en-US" sz="1900" kern="1200"/>
        </a:p>
      </dsp:txBody>
      <dsp:txXfrm>
        <a:off x="466006" y="2226005"/>
        <a:ext cx="6086006"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8C5FAD-B209-0C43-A802-BE33266E9473}" type="datetimeFigureOut">
              <a:rPr lang="en-US" smtClean="0"/>
              <a:t>6/5/14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0825C6-B6E5-4441-A27C-06F81899CD15}" type="slidenum">
              <a:rPr lang="en-US" smtClean="0"/>
              <a:t>‹#›</a:t>
            </a:fld>
            <a:endParaRPr lang="en-US"/>
          </a:p>
        </p:txBody>
      </p:sp>
    </p:spTree>
    <p:extLst>
      <p:ext uri="{BB962C8B-B14F-4D97-AF65-F5344CB8AC3E}">
        <p14:creationId xmlns:p14="http://schemas.microsoft.com/office/powerpoint/2010/main" val="373383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27FC5-EB7B-42BB-ACE8-4F38FBEF20FF}" type="datetimeFigureOut">
              <a:rPr lang="en-US" smtClean="0"/>
              <a:t>6/5/14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60DA4-EF41-472D-9559-696F6F454620}" type="slidenum">
              <a:rPr lang="en-US" smtClean="0"/>
              <a:t>‹#›</a:t>
            </a:fld>
            <a:endParaRPr lang="en-US"/>
          </a:p>
        </p:txBody>
      </p:sp>
    </p:spTree>
    <p:extLst>
      <p:ext uri="{BB962C8B-B14F-4D97-AF65-F5344CB8AC3E}">
        <p14:creationId xmlns:p14="http://schemas.microsoft.com/office/powerpoint/2010/main" val="351655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B60DA4-EF41-472D-9559-696F6F454620}" type="slidenum">
              <a:rPr lang="en-US" smtClean="0"/>
              <a:t>1</a:t>
            </a:fld>
            <a:endParaRPr lang="en-US"/>
          </a:p>
        </p:txBody>
      </p:sp>
    </p:spTree>
    <p:extLst>
      <p:ext uri="{BB962C8B-B14F-4D97-AF65-F5344CB8AC3E}">
        <p14:creationId xmlns:p14="http://schemas.microsoft.com/office/powerpoint/2010/main" val="74742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the cost savings number</a:t>
            </a:r>
            <a:endParaRPr lang="en-US" dirty="0"/>
          </a:p>
        </p:txBody>
      </p:sp>
      <p:sp>
        <p:nvSpPr>
          <p:cNvPr id="4" name="Slide Number Placeholder 3"/>
          <p:cNvSpPr>
            <a:spLocks noGrp="1"/>
          </p:cNvSpPr>
          <p:nvPr>
            <p:ph type="sldNum" sz="quarter" idx="10"/>
          </p:nvPr>
        </p:nvSpPr>
        <p:spPr/>
        <p:txBody>
          <a:bodyPr/>
          <a:lstStyle/>
          <a:p>
            <a:fld id="{BFB60DA4-EF41-472D-9559-696F6F454620}" type="slidenum">
              <a:rPr lang="en-US" smtClean="0"/>
              <a:t>8</a:t>
            </a:fld>
            <a:endParaRPr lang="en-US"/>
          </a:p>
        </p:txBody>
      </p:sp>
    </p:spTree>
    <p:extLst>
      <p:ext uri="{BB962C8B-B14F-4D97-AF65-F5344CB8AC3E}">
        <p14:creationId xmlns:p14="http://schemas.microsoft.com/office/powerpoint/2010/main" val="385815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60DA4-EF41-472D-9559-696F6F454620}" type="slidenum">
              <a:rPr lang="en-US" smtClean="0"/>
              <a:t>9</a:t>
            </a:fld>
            <a:endParaRPr lang="en-US"/>
          </a:p>
        </p:txBody>
      </p:sp>
    </p:spTree>
    <p:extLst>
      <p:ext uri="{BB962C8B-B14F-4D97-AF65-F5344CB8AC3E}">
        <p14:creationId xmlns:p14="http://schemas.microsoft.com/office/powerpoint/2010/main" val="318577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partnerships developed</a:t>
            </a:r>
            <a:endParaRPr lang="en-US" dirty="0"/>
          </a:p>
        </p:txBody>
      </p:sp>
      <p:sp>
        <p:nvSpPr>
          <p:cNvPr id="4" name="Slide Number Placeholder 3"/>
          <p:cNvSpPr>
            <a:spLocks noGrp="1"/>
          </p:cNvSpPr>
          <p:nvPr>
            <p:ph type="sldNum" sz="quarter" idx="10"/>
          </p:nvPr>
        </p:nvSpPr>
        <p:spPr/>
        <p:txBody>
          <a:bodyPr/>
          <a:lstStyle/>
          <a:p>
            <a:fld id="{BFB60DA4-EF41-472D-9559-696F6F454620}" type="slidenum">
              <a:rPr lang="en-US" smtClean="0"/>
              <a:t>11</a:t>
            </a:fld>
            <a:endParaRPr lang="en-US"/>
          </a:p>
        </p:txBody>
      </p:sp>
    </p:spTree>
    <p:extLst>
      <p:ext uri="{BB962C8B-B14F-4D97-AF65-F5344CB8AC3E}">
        <p14:creationId xmlns:p14="http://schemas.microsoft.com/office/powerpoint/2010/main" val="2741882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Drives this process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FB60DA4-EF41-472D-9559-696F6F454620}" type="slidenum">
              <a:rPr lang="en-US" smtClean="0"/>
              <a:t>14</a:t>
            </a:fld>
            <a:endParaRPr lang="en-US"/>
          </a:p>
        </p:txBody>
      </p:sp>
    </p:spTree>
    <p:extLst>
      <p:ext uri="{BB962C8B-B14F-4D97-AF65-F5344CB8AC3E}">
        <p14:creationId xmlns:p14="http://schemas.microsoft.com/office/powerpoint/2010/main" val="3680411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Raw Information,</a:t>
            </a:r>
            <a:r>
              <a:rPr lang="en-US" baseline="0" dirty="0" smtClean="0"/>
              <a:t> </a:t>
            </a:r>
            <a:r>
              <a:rPr lang="en-US" dirty="0" smtClean="0"/>
              <a:t>Info-</a:t>
            </a:r>
            <a:r>
              <a:rPr lang="en-US" baseline="0" dirty="0" smtClean="0"/>
              <a:t> AIC’s to Diabetic Patients (Correlation), Knowledge- Pass on info to clinical quality person</a:t>
            </a:r>
          </a:p>
          <a:p>
            <a:endParaRPr lang="en-US" dirty="0"/>
          </a:p>
        </p:txBody>
      </p:sp>
      <p:sp>
        <p:nvSpPr>
          <p:cNvPr id="4" name="Slide Number Placeholder 3"/>
          <p:cNvSpPr>
            <a:spLocks noGrp="1"/>
          </p:cNvSpPr>
          <p:nvPr>
            <p:ph type="sldNum" sz="quarter" idx="10"/>
          </p:nvPr>
        </p:nvSpPr>
        <p:spPr/>
        <p:txBody>
          <a:bodyPr/>
          <a:lstStyle/>
          <a:p>
            <a:fld id="{BFB60DA4-EF41-472D-9559-696F6F454620}" type="slidenum">
              <a:rPr lang="en-US" smtClean="0"/>
              <a:t>27</a:t>
            </a:fld>
            <a:endParaRPr lang="en-US"/>
          </a:p>
        </p:txBody>
      </p:sp>
    </p:spTree>
    <p:extLst>
      <p:ext uri="{BB962C8B-B14F-4D97-AF65-F5344CB8AC3E}">
        <p14:creationId xmlns:p14="http://schemas.microsoft.com/office/powerpoint/2010/main" val="260508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KTCOv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612575" y="4624075"/>
            <a:ext cx="4267201" cy="1012825"/>
          </a:xfrm>
        </p:spPr>
        <p:txBody>
          <a:bodyPr>
            <a:noAutofit/>
          </a:bodyPr>
          <a:lstStyle>
            <a:lvl1pPr algn="l">
              <a:defRPr sz="3600">
                <a:solidFill>
                  <a:schemeClr val="tx2"/>
                </a:solidFill>
                <a:effectLst/>
              </a:defRPr>
            </a:lvl1pPr>
          </a:lstStyle>
          <a:p>
            <a:r>
              <a:rPr lang="en-US" dirty="0" smtClean="0"/>
              <a:t>Click to edit</a:t>
            </a:r>
            <a:endParaRPr lang="en-US" dirty="0"/>
          </a:p>
        </p:txBody>
      </p:sp>
      <p:sp>
        <p:nvSpPr>
          <p:cNvPr id="3" name="Subtitle 2"/>
          <p:cNvSpPr>
            <a:spLocks noGrp="1"/>
          </p:cNvSpPr>
          <p:nvPr>
            <p:ph type="subTitle" idx="1"/>
          </p:nvPr>
        </p:nvSpPr>
        <p:spPr>
          <a:xfrm>
            <a:off x="4612576" y="5633725"/>
            <a:ext cx="4267200" cy="352425"/>
          </a:xfrm>
        </p:spPr>
        <p:txBody>
          <a:bodyPr lIns="0" rIns="0" anchor="b" anchorCtr="0">
            <a:normAutofit/>
          </a:bodyPr>
          <a:lstStyle>
            <a:lvl1pPr marL="0" indent="0" algn="l">
              <a:buNone/>
              <a:defRPr sz="20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val="201944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descr="Divider3.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612575" y="4624075"/>
            <a:ext cx="4267201" cy="1012825"/>
          </a:xfrm>
        </p:spPr>
        <p:txBody>
          <a:bodyPr>
            <a:noAutofit/>
          </a:bodyPr>
          <a:lstStyle>
            <a:lvl1pPr algn="l">
              <a:defRPr sz="3600">
                <a:solidFill>
                  <a:schemeClr val="tx2"/>
                </a:solidFill>
                <a:effectLst/>
              </a:defRPr>
            </a:lvl1pPr>
          </a:lstStyle>
          <a:p>
            <a:r>
              <a:rPr lang="en-US" dirty="0" smtClean="0"/>
              <a:t>Click to edit</a:t>
            </a:r>
            <a:endParaRPr lang="en-US" dirty="0"/>
          </a:p>
        </p:txBody>
      </p:sp>
      <p:sp>
        <p:nvSpPr>
          <p:cNvPr id="3" name="Subtitle 2"/>
          <p:cNvSpPr>
            <a:spLocks noGrp="1"/>
          </p:cNvSpPr>
          <p:nvPr>
            <p:ph type="subTitle" idx="1"/>
          </p:nvPr>
        </p:nvSpPr>
        <p:spPr>
          <a:xfrm>
            <a:off x="4612576" y="5633725"/>
            <a:ext cx="4267200" cy="352425"/>
          </a:xfrm>
        </p:spPr>
        <p:txBody>
          <a:bodyPr lIns="0" rIns="0" anchor="b" anchorCtr="0">
            <a:normAutofit/>
          </a:bodyPr>
          <a:lstStyle>
            <a:lvl1pPr marL="0" indent="0" algn="l">
              <a:buNone/>
              <a:defRPr sz="20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val="265760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descr="Divider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612575" y="4624075"/>
            <a:ext cx="4267201" cy="1012825"/>
          </a:xfrm>
        </p:spPr>
        <p:txBody>
          <a:bodyPr>
            <a:noAutofit/>
          </a:bodyPr>
          <a:lstStyle>
            <a:lvl1pPr algn="l">
              <a:defRPr sz="3600">
                <a:solidFill>
                  <a:schemeClr val="tx2"/>
                </a:solidFill>
                <a:effectLst/>
              </a:defRPr>
            </a:lvl1pPr>
          </a:lstStyle>
          <a:p>
            <a:r>
              <a:rPr lang="en-US" dirty="0" smtClean="0"/>
              <a:t>Click to edit</a:t>
            </a:r>
            <a:endParaRPr lang="en-US" dirty="0"/>
          </a:p>
        </p:txBody>
      </p:sp>
      <p:sp>
        <p:nvSpPr>
          <p:cNvPr id="3" name="Subtitle 2"/>
          <p:cNvSpPr>
            <a:spLocks noGrp="1"/>
          </p:cNvSpPr>
          <p:nvPr>
            <p:ph type="subTitle" idx="1"/>
          </p:nvPr>
        </p:nvSpPr>
        <p:spPr>
          <a:xfrm>
            <a:off x="4612576" y="5633725"/>
            <a:ext cx="4267200" cy="352425"/>
          </a:xfrm>
        </p:spPr>
        <p:txBody>
          <a:bodyPr lIns="0" rIns="0" anchor="b" anchorCtr="0">
            <a:normAutofit/>
          </a:bodyPr>
          <a:lstStyle>
            <a:lvl1pPr marL="0" indent="0" algn="l">
              <a:buNone/>
              <a:defRPr sz="20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val="43966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descr="KTCOver2.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4612575" y="4624075"/>
            <a:ext cx="4267201" cy="1012825"/>
          </a:xfrm>
        </p:spPr>
        <p:txBody>
          <a:bodyPr>
            <a:noAutofit/>
          </a:bodyPr>
          <a:lstStyle>
            <a:lvl1pPr algn="l">
              <a:defRPr sz="3600">
                <a:solidFill>
                  <a:schemeClr val="tx2"/>
                </a:solidFill>
                <a:effectLst/>
              </a:defRPr>
            </a:lvl1pPr>
          </a:lstStyle>
          <a:p>
            <a:r>
              <a:rPr lang="en-US" dirty="0" smtClean="0"/>
              <a:t>Click to edit</a:t>
            </a:r>
            <a:endParaRPr lang="en-US" dirty="0"/>
          </a:p>
        </p:txBody>
      </p:sp>
      <p:sp>
        <p:nvSpPr>
          <p:cNvPr id="3" name="Subtitle 2"/>
          <p:cNvSpPr>
            <a:spLocks noGrp="1"/>
          </p:cNvSpPr>
          <p:nvPr>
            <p:ph type="subTitle" idx="1"/>
          </p:nvPr>
        </p:nvSpPr>
        <p:spPr>
          <a:xfrm>
            <a:off x="4612576" y="5633725"/>
            <a:ext cx="4267200" cy="352425"/>
          </a:xfrm>
        </p:spPr>
        <p:txBody>
          <a:bodyPr lIns="0" rIns="0" anchor="b" anchorCtr="0">
            <a:normAutofit/>
          </a:bodyPr>
          <a:lstStyle>
            <a:lvl1pPr marL="0" indent="0" algn="l">
              <a:buNone/>
              <a:defRPr sz="2000">
                <a:solidFill>
                  <a:schemeClr val="accent6">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Tree>
    <p:extLst>
      <p:ext uri="{BB962C8B-B14F-4D97-AF65-F5344CB8AC3E}">
        <p14:creationId xmlns:p14="http://schemas.microsoft.com/office/powerpoint/2010/main" val="820603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075" y="-2225"/>
            <a:ext cx="6860600" cy="1143000"/>
          </a:xfrm>
        </p:spPr>
        <p:txBody>
          <a:bodyPr>
            <a:normAutofit/>
          </a:bodyPr>
          <a:lstStyle>
            <a:lvl1pPr>
              <a:defRPr sz="36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228600" indent="-228600">
              <a:buClr>
                <a:schemeClr val="accent6">
                  <a:lumMod val="50000"/>
                </a:schemeClr>
              </a:buClr>
              <a:defRPr sz="2800">
                <a:solidFill>
                  <a:schemeClr val="accent6">
                    <a:lumMod val="50000"/>
                  </a:schemeClr>
                </a:solidFill>
              </a:defRPr>
            </a:lvl1pPr>
            <a:lvl2pPr>
              <a:buClr>
                <a:schemeClr val="accent6">
                  <a:lumMod val="50000"/>
                </a:schemeClr>
              </a:buClr>
              <a:defRPr sz="2400">
                <a:solidFill>
                  <a:schemeClr val="accent6">
                    <a:lumMod val="50000"/>
                  </a:schemeClr>
                </a:solidFill>
              </a:defRPr>
            </a:lvl2pPr>
            <a:lvl3pPr>
              <a:buClr>
                <a:schemeClr val="accent6">
                  <a:lumMod val="50000"/>
                </a:schemeClr>
              </a:buClr>
              <a:buFont typeface="Gill Sans MT" pitchFamily="34" charset="0"/>
              <a:buChar char="–"/>
              <a:defRPr sz="2000">
                <a:solidFill>
                  <a:schemeClr val="accent6">
                    <a:lumMod val="50000"/>
                  </a:schemeClr>
                </a:solidFill>
              </a:defRPr>
            </a:lvl3pPr>
            <a:lvl4pPr>
              <a:buClr>
                <a:schemeClr val="accent6">
                  <a:lumMod val="50000"/>
                </a:schemeClr>
              </a:buClr>
              <a:buFont typeface="Gill Sans MT" pitchFamily="34" charset="0"/>
              <a:buChar char="–"/>
              <a:defRPr sz="1800">
                <a:solidFill>
                  <a:schemeClr val="accent6">
                    <a:lumMod val="50000"/>
                  </a:schemeClr>
                </a:solidFill>
              </a:defRPr>
            </a:lvl4pPr>
            <a:lvl5pPr>
              <a:buClr>
                <a:schemeClr val="accent6">
                  <a:lumMod val="50000"/>
                </a:schemeClr>
              </a:buClr>
              <a:buFont typeface="Gill Sans MT" pitchFamily="34" charset="0"/>
              <a:buChar char="–"/>
              <a:defRPr sz="1800">
                <a:solidFill>
                  <a:schemeClr val="accent6">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3DC20005-A692-4553-ADEB-C9970685D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53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4075" y="-2225"/>
            <a:ext cx="6860600" cy="1143000"/>
          </a:xfrm>
        </p:spPr>
        <p:txBody>
          <a:bodyPr>
            <a:normAutofit/>
          </a:bodyPr>
          <a:lstStyle>
            <a:lvl1pPr>
              <a:defRPr sz="36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3DC20005-A692-4553-ADEB-C9970685D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955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KTBody.jpg"/>
          <p:cNvPicPr>
            <a:picLocks noChangeAspect="1"/>
          </p:cNvPicPr>
          <p:nvPr userDrawn="1"/>
        </p:nvPicPr>
        <p:blipFill>
          <a:blip r:embed="rId8"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314075" y="-2225"/>
            <a:ext cx="6943725" cy="1143000"/>
          </a:xfrm>
          <a:prstGeom prst="rect">
            <a:avLst/>
          </a:prstGeom>
        </p:spPr>
        <p:txBody>
          <a:bodyPr vert="horz" lIns="0" tIns="0" rIns="0" bIns="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599" y="1447800"/>
            <a:ext cx="8696325"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32017" y="6537325"/>
            <a:ext cx="1873857"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0005-A692-4553-ADEB-C9970685D72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837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spcBef>
          <a:spcPct val="0"/>
        </a:spcBef>
        <a:buNone/>
        <a:defRPr sz="3600"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9.png"/><Relationship Id="rId8" Type="http://schemas.openxmlformats.org/officeDocument/2006/relationships/image" Target="../media/image10.jpeg"/><Relationship Id="rId1" Type="http://schemas.openxmlformats.org/officeDocument/2006/relationships/slideLayout" Target="../slideLayouts/slideLayout5.xml"/><Relationship Id="rId2"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5.xml"/><Relationship Id="rId2"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5.xml"/><Relationship Id="rId2"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5.xml"/><Relationship Id="rId2"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5.xml"/><Relationship Id="rId2"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5.xml"/><Relationship Id="rId2"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5.xml"/><Relationship Id="rId2" Type="http://schemas.openxmlformats.org/officeDocument/2006/relationships/diagramData" Target="../diagrams/data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5.xml"/><Relationship Id="rId2" Type="http://schemas.openxmlformats.org/officeDocument/2006/relationships/diagramData" Target="../diagrams/data1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15.png"/><Relationship Id="rId6" Type="http://schemas.microsoft.com/office/2007/relationships/hdphoto" Target="../media/hdphoto2.wdp"/><Relationship Id="rId7" Type="http://schemas.openxmlformats.org/officeDocument/2006/relationships/image" Target="../media/image16.png"/><Relationship Id="rId8" Type="http://schemas.microsoft.com/office/2007/relationships/hdphoto" Target="../media/hdphoto3.wdp"/><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5.xml"/><Relationship Id="rId2" Type="http://schemas.openxmlformats.org/officeDocument/2006/relationships/diagramData" Target="../diagrams/data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5.xml"/><Relationship Id="rId2" Type="http://schemas.openxmlformats.org/officeDocument/2006/relationships/diagramData" Target="../diagrams/data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5.xml"/><Relationship Id="rId2" Type="http://schemas.openxmlformats.org/officeDocument/2006/relationships/diagramData" Target="../diagrams/data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5.xml"/><Relationship Id="rId2" Type="http://schemas.openxmlformats.org/officeDocument/2006/relationships/diagramData" Target="../diagrams/data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4" Type="http://schemas.openxmlformats.org/officeDocument/2006/relationships/diagramQuickStyle" Target="../diagrams/quickStyle19.xml"/><Relationship Id="rId5" Type="http://schemas.openxmlformats.org/officeDocument/2006/relationships/diagramColors" Target="../diagrams/colors19.xml"/><Relationship Id="rId6" Type="http://schemas.microsoft.com/office/2007/relationships/diagramDrawing" Target="../diagrams/drawing19.xml"/><Relationship Id="rId1" Type="http://schemas.openxmlformats.org/officeDocument/2006/relationships/slideLayout" Target="../slideLayouts/slideLayout5.xml"/><Relationship Id="rId2" Type="http://schemas.openxmlformats.org/officeDocument/2006/relationships/diagramData" Target="../diagrams/data1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0.xml"/><Relationship Id="rId4" Type="http://schemas.openxmlformats.org/officeDocument/2006/relationships/diagramLayout" Target="../diagrams/layout20.xml"/><Relationship Id="rId5" Type="http://schemas.openxmlformats.org/officeDocument/2006/relationships/diagramQuickStyle" Target="../diagrams/quickStyle20.xml"/><Relationship Id="rId6" Type="http://schemas.openxmlformats.org/officeDocument/2006/relationships/diagramColors" Target="../diagrams/colors20.xml"/><Relationship Id="rId7" Type="http://schemas.microsoft.com/office/2007/relationships/diagramDrawing" Target="../diagrams/drawing20.xml"/><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image" Target="../media/image20.tiff"/></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5.xml"/><Relationship Id="rId2" Type="http://schemas.openxmlformats.org/officeDocument/2006/relationships/image" Target="../media/image20.tiff"/></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18.png"/><Relationship Id="rId1" Type="http://schemas.openxmlformats.org/officeDocument/2006/relationships/slideLayout" Target="../slideLayouts/slideLayout5.xml"/><Relationship Id="rId2" Type="http://schemas.openxmlformats.org/officeDocument/2006/relationships/image" Target="../media/image20.tif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6.jpeg"/><Relationship Id="rId1" Type="http://schemas.openxmlformats.org/officeDocument/2006/relationships/slideLayout" Target="../slideLayouts/slideLayout5.xml"/><Relationship Id="rId2"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6.tiff"/><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1.xml"/><Relationship Id="rId4" Type="http://schemas.openxmlformats.org/officeDocument/2006/relationships/diagramLayout" Target="../diagrams/layout21.xml"/><Relationship Id="rId5" Type="http://schemas.openxmlformats.org/officeDocument/2006/relationships/diagramQuickStyle" Target="../diagrams/quickStyle21.xml"/><Relationship Id="rId6" Type="http://schemas.openxmlformats.org/officeDocument/2006/relationships/diagramColors" Target="../diagrams/colors21.xml"/><Relationship Id="rId7" Type="http://schemas.microsoft.com/office/2007/relationships/diagramDrawing" Target="../diagrams/drawing21.xml"/><Relationship Id="rId1" Type="http://schemas.openxmlformats.org/officeDocument/2006/relationships/slideLayout" Target="../slideLayouts/slideLayout5.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108.228.212.9"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5.xml"/><Relationship Id="rId2"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2575" y="4569650"/>
            <a:ext cx="4267201" cy="1012825"/>
          </a:xfrm>
        </p:spPr>
        <p:txBody>
          <a:bodyPr/>
          <a:lstStyle/>
          <a:p>
            <a:r>
              <a:rPr lang="en-US" dirty="0" smtClean="0">
                <a:solidFill>
                  <a:schemeClr val="tx2"/>
                </a:solidFill>
              </a:rPr>
              <a:t>Network Presentation</a:t>
            </a:r>
            <a:endParaRPr lang="en-US" dirty="0">
              <a:solidFill>
                <a:schemeClr val="tx2"/>
              </a:solidFill>
            </a:endParaRPr>
          </a:p>
        </p:txBody>
      </p:sp>
      <p:sp>
        <p:nvSpPr>
          <p:cNvPr id="3" name="Subtitle 2"/>
          <p:cNvSpPr>
            <a:spLocks noGrp="1"/>
          </p:cNvSpPr>
          <p:nvPr>
            <p:ph type="subTitle" idx="1"/>
          </p:nvPr>
        </p:nvSpPr>
        <p:spPr>
          <a:xfrm>
            <a:off x="3352800" y="5638800"/>
            <a:ext cx="5526976" cy="381000"/>
          </a:xfrm>
        </p:spPr>
        <p:txBody>
          <a:bodyPr>
            <a:noAutofit/>
          </a:bodyPr>
          <a:lstStyle/>
          <a:p>
            <a:pPr algn="ctr"/>
            <a:r>
              <a:rPr lang="en-US" sz="1600" dirty="0" smtClean="0"/>
              <a:t>”Making Data Meaningful for Improvement and Sustainability"</a:t>
            </a:r>
            <a:endParaRPr lang="en-US" sz="1600" dirty="0">
              <a:solidFill>
                <a:schemeClr val="accent6">
                  <a:lumMod val="75000"/>
                </a:schemeClr>
              </a:solidFill>
            </a:endParaRPr>
          </a:p>
        </p:txBody>
      </p:sp>
    </p:spTree>
    <p:extLst>
      <p:ext uri="{BB962C8B-B14F-4D97-AF65-F5344CB8AC3E}">
        <p14:creationId xmlns:p14="http://schemas.microsoft.com/office/powerpoint/2010/main" val="1710404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 Activities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57668514"/>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alphaModFix/>
          </a:blip>
          <a:stretch>
            <a:fillRect/>
          </a:stretch>
        </p:blipFill>
        <p:spPr>
          <a:xfrm>
            <a:off x="5334000" y="1447800"/>
            <a:ext cx="3638654" cy="913720"/>
          </a:xfrm>
          <a:prstGeom prst="rect">
            <a:avLst/>
          </a:prstGeom>
          <a:scene3d>
            <a:camera prst="obliqueBottomLeft"/>
            <a:lightRig rig="threePt" dir="t"/>
          </a:scene3d>
        </p:spPr>
        <p:style>
          <a:lnRef idx="1">
            <a:schemeClr val="accent4"/>
          </a:lnRef>
          <a:fillRef idx="3">
            <a:schemeClr val="accent4"/>
          </a:fillRef>
          <a:effectRef idx="2">
            <a:schemeClr val="accent4"/>
          </a:effectRef>
          <a:fontRef idx="minor">
            <a:schemeClr val="lt1"/>
          </a:fontRef>
        </p:style>
      </p:pic>
      <p:pic>
        <p:nvPicPr>
          <p:cNvPr id="14" name="Picture 13"/>
          <p:cNvPicPr>
            <a:picLocks noChangeAspect="1"/>
          </p:cNvPicPr>
          <p:nvPr/>
        </p:nvPicPr>
        <p:blipFill>
          <a:blip r:embed="rId8">
            <a:alphaModFix amt="88000"/>
          </a:blip>
          <a:stretch>
            <a:fillRect/>
          </a:stretch>
        </p:blipFill>
        <p:spPr>
          <a:xfrm>
            <a:off x="152400" y="5305410"/>
            <a:ext cx="2819400" cy="1057826"/>
          </a:xfrm>
          <a:prstGeom prst="rect">
            <a:avLst/>
          </a:prstGeom>
          <a:solidFill>
            <a:schemeClr val="accent1">
              <a:lumMod val="40000"/>
              <a:lumOff val="60000"/>
            </a:schemeClr>
          </a:solidFill>
        </p:spPr>
      </p:pic>
    </p:spTree>
    <p:extLst>
      <p:ext uri="{BB962C8B-B14F-4D97-AF65-F5344CB8AC3E}">
        <p14:creationId xmlns:p14="http://schemas.microsoft.com/office/powerpoint/2010/main" val="2248232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Accomplishments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8849327"/>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304800" y="2590800"/>
            <a:ext cx="3048000" cy="2438400"/>
          </a:xfrm>
          <a:prstGeom prst="roundRect">
            <a:avLst/>
          </a:prstGeom>
        </p:spPr>
      </p:pic>
    </p:spTree>
    <p:extLst>
      <p:ext uri="{BB962C8B-B14F-4D97-AF65-F5344CB8AC3E}">
        <p14:creationId xmlns:p14="http://schemas.microsoft.com/office/powerpoint/2010/main" val="231437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700"/>
                                        <p:tgtEl>
                                          <p:spTgt spid="4"/>
                                        </p:tgtEl>
                                      </p:cBhvr>
                                    </p:animEffect>
                                    <p:anim calcmode="lin" valueType="num">
                                      <p:cBhvr>
                                        <p:cTn id="13" dur="1700" fill="hold"/>
                                        <p:tgtEl>
                                          <p:spTgt spid="4"/>
                                        </p:tgtEl>
                                        <p:attrNameLst>
                                          <p:attrName>ppt_x</p:attrName>
                                        </p:attrNameLst>
                                      </p:cBhvr>
                                      <p:tavLst>
                                        <p:tav tm="0">
                                          <p:val>
                                            <p:strVal val="#ppt_x"/>
                                          </p:val>
                                        </p:tav>
                                        <p:tav tm="100000">
                                          <p:val>
                                            <p:strVal val="#ppt_x"/>
                                          </p:val>
                                        </p:tav>
                                      </p:tavLst>
                                    </p:anim>
                                    <p:anim calcmode="lin" valueType="num">
                                      <p:cBhvr>
                                        <p:cTn id="14" dur="1530" decel="100000" fill="hold"/>
                                        <p:tgtEl>
                                          <p:spTgt spid="4"/>
                                        </p:tgtEl>
                                        <p:attrNameLst>
                                          <p:attrName>ppt_y</p:attrName>
                                        </p:attrNameLst>
                                      </p:cBhvr>
                                      <p:tavLst>
                                        <p:tav tm="0">
                                          <p:val>
                                            <p:strVal val="#ppt_y+1"/>
                                          </p:val>
                                        </p:tav>
                                        <p:tav tm="100000">
                                          <p:val>
                                            <p:strVal val="#ppt_y-.03"/>
                                          </p:val>
                                        </p:tav>
                                      </p:tavLst>
                                    </p:anim>
                                    <p:anim calcmode="lin" valueType="num">
                                      <p:cBhvr>
                                        <p:cTn id="15" dur="170" accel="100000" fill="hold">
                                          <p:stCondLst>
                                            <p:cond delay="153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 Healthcare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800247"/>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10605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Data is Important</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62999355"/>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858000" y="6477000"/>
            <a:ext cx="1905000" cy="369332"/>
          </a:xfrm>
          <a:prstGeom prst="rect">
            <a:avLst/>
          </a:prstGeom>
          <a:noFill/>
        </p:spPr>
        <p:txBody>
          <a:bodyPr wrap="square" rtlCol="0">
            <a:spAutoFit/>
          </a:bodyPr>
          <a:lstStyle/>
          <a:p>
            <a:r>
              <a:rPr lang="en-US" dirty="0" smtClean="0"/>
              <a:t>http://</a:t>
            </a:r>
            <a:r>
              <a:rPr lang="en-US" dirty="0" err="1" smtClean="0"/>
              <a:t>wcqi.asq.org</a:t>
            </a:r>
            <a:endParaRPr lang="en-US" dirty="0"/>
          </a:p>
        </p:txBody>
      </p:sp>
    </p:spTree>
    <p:extLst>
      <p:ext uri="{BB962C8B-B14F-4D97-AF65-F5344CB8AC3E}">
        <p14:creationId xmlns:p14="http://schemas.microsoft.com/office/powerpoint/2010/main" val="3262815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National Quality Strategy</a:t>
            </a:r>
            <a:endParaRPr lang="en-US" dirty="0"/>
          </a:p>
        </p:txBody>
      </p:sp>
      <p:sp>
        <p:nvSpPr>
          <p:cNvPr id="6" name="Slide Number Placeholder 5"/>
          <p:cNvSpPr>
            <a:spLocks noGrp="1"/>
          </p:cNvSpPr>
          <p:nvPr>
            <p:ph type="sldNum" sz="quarter" idx="4294967295"/>
          </p:nvPr>
        </p:nvSpPr>
        <p:spPr>
          <a:xfrm>
            <a:off x="7032017" y="6537325"/>
            <a:ext cx="1873857"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0005-A692-4553-ADEB-C9970685D72A}" type="slidenum">
              <a:rPr lang="en-US" smtClean="0">
                <a:solidFill>
                  <a:srgbClr val="A3ACB2">
                    <a:lumMod val="50000"/>
                  </a:srgbClr>
                </a:solidFill>
              </a:rPr>
              <a:pPr/>
              <a:t>14</a:t>
            </a:fld>
            <a:endParaRPr lang="en-US" dirty="0">
              <a:solidFill>
                <a:srgbClr val="A3ACB2">
                  <a:lumMod val="50000"/>
                </a:srgbClr>
              </a:solidFill>
            </a:endParaRPr>
          </a:p>
        </p:txBody>
      </p:sp>
      <p:sp>
        <p:nvSpPr>
          <p:cNvPr id="16" name="Oval 15"/>
          <p:cNvSpPr/>
          <p:nvPr/>
        </p:nvSpPr>
        <p:spPr>
          <a:xfrm>
            <a:off x="3352800" y="2076450"/>
            <a:ext cx="2438400" cy="2438400"/>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640080" rtlCol="0" anchor="ctr"/>
          <a:lstStyle/>
          <a:p>
            <a:pPr algn="ctr"/>
            <a:r>
              <a:rPr lang="en-US" dirty="0">
                <a:solidFill>
                  <a:prstClr val="white"/>
                </a:solidFill>
              </a:rPr>
              <a:t>Better Care</a:t>
            </a:r>
          </a:p>
          <a:p>
            <a:pPr algn="ctr"/>
            <a:endParaRPr lang="en-US" dirty="0">
              <a:solidFill>
                <a:prstClr val="white"/>
              </a:solidFill>
            </a:endParaRPr>
          </a:p>
        </p:txBody>
      </p:sp>
      <p:sp>
        <p:nvSpPr>
          <p:cNvPr id="17" name="Oval 16"/>
          <p:cNvSpPr/>
          <p:nvPr/>
        </p:nvSpPr>
        <p:spPr>
          <a:xfrm>
            <a:off x="2314575" y="3248025"/>
            <a:ext cx="2438400" cy="2438400"/>
          </a:xfrm>
          <a:prstGeom prst="ellipse">
            <a:avLst/>
          </a:prstGeom>
          <a:solidFill>
            <a:schemeClr val="accent2">
              <a:alpha val="8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097280" rIns="274320" rtlCol="0" anchor="ctr"/>
          <a:lstStyle/>
          <a:p>
            <a:pPr algn="ctr"/>
            <a:r>
              <a:rPr lang="en-US" dirty="0">
                <a:solidFill>
                  <a:prstClr val="white"/>
                </a:solidFill>
              </a:rPr>
              <a:t>Affordable </a:t>
            </a:r>
            <a:br>
              <a:rPr lang="en-US" dirty="0">
                <a:solidFill>
                  <a:prstClr val="white"/>
                </a:solidFill>
              </a:rPr>
            </a:br>
            <a:r>
              <a:rPr lang="en-US" dirty="0">
                <a:solidFill>
                  <a:prstClr val="white"/>
                </a:solidFill>
              </a:rPr>
              <a:t>Care</a:t>
            </a:r>
          </a:p>
        </p:txBody>
      </p:sp>
      <p:sp>
        <p:nvSpPr>
          <p:cNvPr id="27" name="Oval 26"/>
          <p:cNvSpPr/>
          <p:nvPr/>
        </p:nvSpPr>
        <p:spPr>
          <a:xfrm>
            <a:off x="4371975" y="3248025"/>
            <a:ext cx="2438400" cy="2438400"/>
          </a:xfrm>
          <a:prstGeom prst="ellipse">
            <a:avLst/>
          </a:prstGeom>
          <a:solidFill>
            <a:schemeClr val="accent3">
              <a:alpha val="78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1371600" rtlCol="0" anchor="ctr"/>
          <a:lstStyle/>
          <a:p>
            <a:pPr algn="ctr"/>
            <a:r>
              <a:rPr lang="en-US" dirty="0">
                <a:solidFill>
                  <a:prstClr val="white"/>
                </a:solidFill>
              </a:rPr>
              <a:t>Healthy People &amp; Communities</a:t>
            </a:r>
          </a:p>
          <a:p>
            <a:pPr algn="ctr"/>
            <a:endParaRPr lang="en-US" dirty="0">
              <a:solidFill>
                <a:prstClr val="white"/>
              </a:solidFill>
            </a:endParaRPr>
          </a:p>
        </p:txBody>
      </p:sp>
      <p:grpSp>
        <p:nvGrpSpPr>
          <p:cNvPr id="39" name="Group 38"/>
          <p:cNvGrpSpPr/>
          <p:nvPr/>
        </p:nvGrpSpPr>
        <p:grpSpPr>
          <a:xfrm>
            <a:off x="228600" y="1838325"/>
            <a:ext cx="8067675" cy="4191000"/>
            <a:chOff x="228600" y="1838325"/>
            <a:chExt cx="8067675" cy="4191000"/>
          </a:xfrm>
        </p:grpSpPr>
        <p:grpSp>
          <p:nvGrpSpPr>
            <p:cNvPr id="36" name="Group 35"/>
            <p:cNvGrpSpPr/>
            <p:nvPr/>
          </p:nvGrpSpPr>
          <p:grpSpPr>
            <a:xfrm>
              <a:off x="2019300" y="1838325"/>
              <a:ext cx="5086350" cy="4191000"/>
              <a:chOff x="1981200" y="1828800"/>
              <a:chExt cx="5086350" cy="4191000"/>
            </a:xfrm>
          </p:grpSpPr>
          <p:sp>
            <p:nvSpPr>
              <p:cNvPr id="33" name="Left Bracket 32"/>
              <p:cNvSpPr/>
              <p:nvPr/>
            </p:nvSpPr>
            <p:spPr>
              <a:xfrm>
                <a:off x="1981200" y="1828800"/>
                <a:ext cx="609600" cy="4191000"/>
              </a:xfrm>
              <a:prstGeom prst="leftBracket">
                <a:avLst/>
              </a:prstGeom>
              <a:ln w="15875">
                <a:solidFill>
                  <a:schemeClr val="accent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5" name="Left Bracket 34"/>
              <p:cNvSpPr/>
              <p:nvPr/>
            </p:nvSpPr>
            <p:spPr>
              <a:xfrm flipH="1">
                <a:off x="6457950" y="1828800"/>
                <a:ext cx="609600" cy="4191000"/>
              </a:xfrm>
              <a:prstGeom prst="leftBracket">
                <a:avLst/>
              </a:prstGeom>
              <a:ln w="15875">
                <a:solidFill>
                  <a:schemeClr val="accent6"/>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grpSp>
        <p:sp>
          <p:nvSpPr>
            <p:cNvPr id="37" name="TextBox 36"/>
            <p:cNvSpPr txBox="1"/>
            <p:nvPr/>
          </p:nvSpPr>
          <p:spPr>
            <a:xfrm>
              <a:off x="228600" y="3419475"/>
              <a:ext cx="1590675" cy="1015663"/>
            </a:xfrm>
            <a:prstGeom prst="rect">
              <a:avLst/>
            </a:prstGeom>
            <a:noFill/>
          </p:spPr>
          <p:txBody>
            <a:bodyPr wrap="square" rtlCol="0">
              <a:spAutoFit/>
            </a:bodyPr>
            <a:lstStyle/>
            <a:p>
              <a:pPr algn="r"/>
              <a:r>
                <a:rPr lang="en-US" sz="2000" dirty="0">
                  <a:solidFill>
                    <a:srgbClr val="1F497D"/>
                  </a:solidFill>
                </a:rPr>
                <a:t>Health Information Technology</a:t>
              </a:r>
            </a:p>
          </p:txBody>
        </p:sp>
        <p:sp>
          <p:nvSpPr>
            <p:cNvPr id="38" name="TextBox 37"/>
            <p:cNvSpPr txBox="1"/>
            <p:nvPr/>
          </p:nvSpPr>
          <p:spPr>
            <a:xfrm>
              <a:off x="7162800" y="3676650"/>
              <a:ext cx="1133475" cy="523220"/>
            </a:xfrm>
            <a:prstGeom prst="rect">
              <a:avLst/>
            </a:prstGeom>
            <a:noFill/>
          </p:spPr>
          <p:txBody>
            <a:bodyPr wrap="square" rtlCol="0">
              <a:spAutoFit/>
            </a:bodyPr>
            <a:lstStyle/>
            <a:p>
              <a:pPr algn="r"/>
              <a:r>
                <a:rPr lang="en-US" sz="2800" b="1" dirty="0">
                  <a:solidFill>
                    <a:srgbClr val="1F497D"/>
                  </a:solidFill>
                </a:rPr>
                <a:t>Data</a:t>
              </a:r>
            </a:p>
          </p:txBody>
        </p:sp>
      </p:grpSp>
    </p:spTree>
    <p:extLst>
      <p:ext uri="{BB962C8B-B14F-4D97-AF65-F5344CB8AC3E}">
        <p14:creationId xmlns:p14="http://schemas.microsoft.com/office/powerpoint/2010/main" val="300321551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flipH="1">
            <a:off x="0" y="1905000"/>
            <a:ext cx="8501751" cy="396240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normAutofit/>
          </a:bodyPr>
          <a:lstStyle/>
          <a:p>
            <a:pPr>
              <a:defRPr/>
            </a:pPr>
            <a:r>
              <a:rPr lang="en-US" dirty="0" smtClean="0"/>
              <a:t>Affordable Care Act Initiatives</a:t>
            </a:r>
            <a:endParaRPr lang="en-US" dirty="0"/>
          </a:p>
        </p:txBody>
      </p:sp>
      <p:sp>
        <p:nvSpPr>
          <p:cNvPr id="6" name="Slide Number Placeholder 5"/>
          <p:cNvSpPr>
            <a:spLocks noGrp="1"/>
          </p:cNvSpPr>
          <p:nvPr>
            <p:ph type="sldNum" sz="quarter" idx="4294967295"/>
          </p:nvPr>
        </p:nvSpPr>
        <p:spPr>
          <a:xfrm>
            <a:off x="7032017" y="6537325"/>
            <a:ext cx="1873857"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0005-A692-4553-ADEB-C9970685D72A}" type="slidenum">
              <a:rPr lang="en-US" smtClean="0">
                <a:solidFill>
                  <a:srgbClr val="A3ACB2">
                    <a:lumMod val="50000"/>
                  </a:srgbClr>
                </a:solidFill>
              </a:rPr>
              <a:pPr/>
              <a:t>15</a:t>
            </a:fld>
            <a:endParaRPr lang="en-US" dirty="0">
              <a:solidFill>
                <a:srgbClr val="A3ACB2">
                  <a:lumMod val="50000"/>
                </a:srgbClr>
              </a:solidFill>
            </a:endParaRPr>
          </a:p>
        </p:txBody>
      </p:sp>
      <p:grpSp>
        <p:nvGrpSpPr>
          <p:cNvPr id="67" name="Group 66"/>
          <p:cNvGrpSpPr/>
          <p:nvPr/>
        </p:nvGrpSpPr>
        <p:grpSpPr>
          <a:xfrm>
            <a:off x="1609725" y="4307015"/>
            <a:ext cx="761748" cy="851189"/>
            <a:chOff x="1609725" y="4307015"/>
            <a:chExt cx="761748" cy="851189"/>
          </a:xfrm>
        </p:grpSpPr>
        <p:sp>
          <p:nvSpPr>
            <p:cNvPr id="50" name="Rectangle 49"/>
            <p:cNvSpPr/>
            <p:nvPr/>
          </p:nvSpPr>
          <p:spPr>
            <a:xfrm>
              <a:off x="1609725" y="4819650"/>
              <a:ext cx="761748" cy="338554"/>
            </a:xfrm>
            <a:prstGeom prst="rect">
              <a:avLst/>
            </a:prstGeom>
          </p:spPr>
          <p:txBody>
            <a:bodyPr wrap="none">
              <a:spAutoFit/>
            </a:bodyPr>
            <a:lstStyle/>
            <a:p>
              <a:pPr algn="ctr"/>
              <a:r>
                <a:rPr lang="en-US" sz="1600" b="1" dirty="0">
                  <a:solidFill>
                    <a:srgbClr val="112152"/>
                  </a:solidFill>
                </a:rPr>
                <a:t>PQRS</a:t>
              </a:r>
            </a:p>
          </p:txBody>
        </p:sp>
        <p:cxnSp>
          <p:nvCxnSpPr>
            <p:cNvPr id="58" name="Straight Connector 57"/>
            <p:cNvCxnSpPr/>
            <p:nvPr/>
          </p:nvCxnSpPr>
          <p:spPr>
            <a:xfrm>
              <a:off x="1990599" y="4375785"/>
              <a:ext cx="0" cy="45720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915987" y="4307015"/>
              <a:ext cx="149225" cy="149225"/>
            </a:xfrm>
            <a:prstGeom prst="ellipse">
              <a:avLst/>
            </a:prstGeom>
            <a:solidFill>
              <a:schemeClr val="accent2"/>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6" name="Group 65"/>
          <p:cNvGrpSpPr/>
          <p:nvPr/>
        </p:nvGrpSpPr>
        <p:grpSpPr>
          <a:xfrm>
            <a:off x="298618" y="3168075"/>
            <a:ext cx="1825457" cy="1100070"/>
            <a:chOff x="298618" y="3168075"/>
            <a:chExt cx="1825457" cy="1100070"/>
          </a:xfrm>
        </p:grpSpPr>
        <p:sp>
          <p:nvSpPr>
            <p:cNvPr id="28" name="Rectangle 27"/>
            <p:cNvSpPr/>
            <p:nvPr/>
          </p:nvSpPr>
          <p:spPr>
            <a:xfrm>
              <a:off x="298618" y="3168075"/>
              <a:ext cx="1825457" cy="584775"/>
            </a:xfrm>
            <a:prstGeom prst="rect">
              <a:avLst/>
            </a:prstGeom>
          </p:spPr>
          <p:txBody>
            <a:bodyPr wrap="square">
              <a:spAutoFit/>
            </a:bodyPr>
            <a:lstStyle/>
            <a:p>
              <a:pPr algn="ctr"/>
              <a:r>
                <a:rPr lang="en-US" sz="1600" dirty="0">
                  <a:solidFill>
                    <a:srgbClr val="112152"/>
                  </a:solidFill>
                </a:rPr>
                <a:t>Transitions of</a:t>
              </a:r>
              <a:br>
                <a:rPr lang="en-US" sz="1600" dirty="0">
                  <a:solidFill>
                    <a:srgbClr val="112152"/>
                  </a:solidFill>
                </a:rPr>
              </a:br>
              <a:r>
                <a:rPr lang="en-US" sz="1600" dirty="0">
                  <a:solidFill>
                    <a:srgbClr val="112152"/>
                  </a:solidFill>
                </a:rPr>
                <a:t>Care Initiatives</a:t>
              </a:r>
            </a:p>
          </p:txBody>
        </p:sp>
        <p:cxnSp>
          <p:nvCxnSpPr>
            <p:cNvPr id="59" name="Straight Connector 58"/>
            <p:cNvCxnSpPr/>
            <p:nvPr/>
          </p:nvCxnSpPr>
          <p:spPr>
            <a:xfrm>
              <a:off x="1211346" y="3771900"/>
              <a:ext cx="0" cy="45720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59344" y="4164140"/>
              <a:ext cx="104005" cy="104005"/>
            </a:xfrm>
            <a:prstGeom prst="ellipse">
              <a:avLst/>
            </a:prstGeom>
            <a:solidFill>
              <a:schemeClr val="accent2"/>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8" name="Group 67"/>
          <p:cNvGrpSpPr/>
          <p:nvPr/>
        </p:nvGrpSpPr>
        <p:grpSpPr>
          <a:xfrm>
            <a:off x="2266950" y="3339525"/>
            <a:ext cx="1219200" cy="1503088"/>
            <a:chOff x="2266950" y="3339525"/>
            <a:chExt cx="1219200" cy="1503088"/>
          </a:xfrm>
        </p:grpSpPr>
        <p:sp>
          <p:nvSpPr>
            <p:cNvPr id="22" name="Rectangle 21"/>
            <p:cNvSpPr/>
            <p:nvPr/>
          </p:nvSpPr>
          <p:spPr>
            <a:xfrm>
              <a:off x="2266950" y="3339525"/>
              <a:ext cx="1219200" cy="584775"/>
            </a:xfrm>
            <a:prstGeom prst="rect">
              <a:avLst/>
            </a:prstGeom>
          </p:spPr>
          <p:txBody>
            <a:bodyPr wrap="square">
              <a:spAutoFit/>
            </a:bodyPr>
            <a:lstStyle/>
            <a:p>
              <a:pPr algn="ctr"/>
              <a:r>
                <a:rPr lang="en-US" sz="1600" dirty="0">
                  <a:solidFill>
                    <a:srgbClr val="112152"/>
                  </a:solidFill>
                </a:rPr>
                <a:t>Meaningful </a:t>
              </a:r>
              <a:br>
                <a:rPr lang="en-US" sz="1600" dirty="0">
                  <a:solidFill>
                    <a:srgbClr val="112152"/>
                  </a:solidFill>
                </a:rPr>
              </a:br>
              <a:r>
                <a:rPr lang="en-US" sz="1600" dirty="0">
                  <a:solidFill>
                    <a:srgbClr val="112152"/>
                  </a:solidFill>
                </a:rPr>
                <a:t>Use</a:t>
              </a:r>
            </a:p>
          </p:txBody>
        </p:sp>
        <p:cxnSp>
          <p:nvCxnSpPr>
            <p:cNvPr id="60" name="Straight Connector 59"/>
            <p:cNvCxnSpPr/>
            <p:nvPr/>
          </p:nvCxnSpPr>
          <p:spPr>
            <a:xfrm>
              <a:off x="2876550" y="3933825"/>
              <a:ext cx="0" cy="82296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779166" y="4647845"/>
              <a:ext cx="194768" cy="194768"/>
            </a:xfrm>
            <a:prstGeom prst="ellipse">
              <a:avLst/>
            </a:prstGeom>
            <a:solidFill>
              <a:schemeClr val="accent2"/>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69" name="Group 68"/>
          <p:cNvGrpSpPr/>
          <p:nvPr/>
        </p:nvGrpSpPr>
        <p:grpSpPr>
          <a:xfrm>
            <a:off x="3503198" y="3928646"/>
            <a:ext cx="830677" cy="1424493"/>
            <a:chOff x="3503198" y="3928646"/>
            <a:chExt cx="830677" cy="1424493"/>
          </a:xfrm>
        </p:grpSpPr>
        <p:sp>
          <p:nvSpPr>
            <p:cNvPr id="56" name="Rectangle 55"/>
            <p:cNvSpPr/>
            <p:nvPr/>
          </p:nvSpPr>
          <p:spPr>
            <a:xfrm>
              <a:off x="3503198" y="3928646"/>
              <a:ext cx="830677" cy="338554"/>
            </a:xfrm>
            <a:prstGeom prst="rect">
              <a:avLst/>
            </a:prstGeom>
          </p:spPr>
          <p:txBody>
            <a:bodyPr wrap="none">
              <a:spAutoFit/>
            </a:bodyPr>
            <a:lstStyle/>
            <a:p>
              <a:pPr algn="ctr"/>
              <a:r>
                <a:rPr lang="en-US" sz="1600" b="1" dirty="0">
                  <a:solidFill>
                    <a:srgbClr val="112152"/>
                  </a:solidFill>
                </a:rPr>
                <a:t>PCMH</a:t>
              </a:r>
            </a:p>
          </p:txBody>
        </p:sp>
        <p:cxnSp>
          <p:nvCxnSpPr>
            <p:cNvPr id="61" name="Straight Connector 60"/>
            <p:cNvCxnSpPr/>
            <p:nvPr/>
          </p:nvCxnSpPr>
          <p:spPr>
            <a:xfrm>
              <a:off x="3918536" y="4272915"/>
              <a:ext cx="0" cy="82296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3780616" y="5077299"/>
              <a:ext cx="275840" cy="275840"/>
            </a:xfrm>
            <a:prstGeom prst="ellipse">
              <a:avLst/>
            </a:prstGeom>
            <a:solidFill>
              <a:schemeClr val="accent2"/>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0" name="Group 69"/>
          <p:cNvGrpSpPr/>
          <p:nvPr/>
        </p:nvGrpSpPr>
        <p:grpSpPr>
          <a:xfrm>
            <a:off x="4614490" y="4229100"/>
            <a:ext cx="802848" cy="1485900"/>
            <a:chOff x="4614490" y="4229100"/>
            <a:chExt cx="802848" cy="1485900"/>
          </a:xfrm>
        </p:grpSpPr>
        <p:cxnSp>
          <p:nvCxnSpPr>
            <p:cNvPr id="62" name="Straight Connector 61"/>
            <p:cNvCxnSpPr/>
            <p:nvPr/>
          </p:nvCxnSpPr>
          <p:spPr>
            <a:xfrm>
              <a:off x="5015914" y="4568190"/>
              <a:ext cx="0" cy="82296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844079" y="5371330"/>
              <a:ext cx="343670" cy="343670"/>
            </a:xfrm>
            <a:prstGeom prst="ellipse">
              <a:avLst/>
            </a:prstGeom>
            <a:solidFill>
              <a:schemeClr val="accent2"/>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Rectangle 62"/>
            <p:cNvSpPr/>
            <p:nvPr/>
          </p:nvSpPr>
          <p:spPr>
            <a:xfrm>
              <a:off x="4614490" y="4229100"/>
              <a:ext cx="802848" cy="338554"/>
            </a:xfrm>
            <a:prstGeom prst="rect">
              <a:avLst/>
            </a:prstGeom>
          </p:spPr>
          <p:txBody>
            <a:bodyPr wrap="none">
              <a:spAutoFit/>
            </a:bodyPr>
            <a:lstStyle/>
            <a:p>
              <a:pPr algn="ctr"/>
              <a:r>
                <a:rPr lang="en-US" sz="1600" b="1" dirty="0">
                  <a:solidFill>
                    <a:srgbClr val="112152"/>
                  </a:solidFill>
                </a:rPr>
                <a:t>ACO’s</a:t>
              </a:r>
            </a:p>
          </p:txBody>
        </p:sp>
      </p:grpSp>
      <p:grpSp>
        <p:nvGrpSpPr>
          <p:cNvPr id="71" name="Group 70"/>
          <p:cNvGrpSpPr/>
          <p:nvPr/>
        </p:nvGrpSpPr>
        <p:grpSpPr>
          <a:xfrm>
            <a:off x="5591175" y="3467100"/>
            <a:ext cx="1118832" cy="2095500"/>
            <a:chOff x="5591175" y="3467100"/>
            <a:chExt cx="1118832" cy="2095500"/>
          </a:xfrm>
        </p:grpSpPr>
        <p:sp>
          <p:nvSpPr>
            <p:cNvPr id="64" name="Rectangle 63"/>
            <p:cNvSpPr/>
            <p:nvPr/>
          </p:nvSpPr>
          <p:spPr>
            <a:xfrm>
              <a:off x="5591175" y="3467100"/>
              <a:ext cx="1118832" cy="830997"/>
            </a:xfrm>
            <a:prstGeom prst="rect">
              <a:avLst/>
            </a:prstGeom>
          </p:spPr>
          <p:txBody>
            <a:bodyPr wrap="none">
              <a:spAutoFit/>
            </a:bodyPr>
            <a:lstStyle/>
            <a:p>
              <a:pPr algn="ctr"/>
              <a:r>
                <a:rPr lang="en-US" sz="1600" dirty="0">
                  <a:solidFill>
                    <a:srgbClr val="112152"/>
                  </a:solidFill>
                </a:rPr>
                <a:t>State </a:t>
              </a:r>
              <a:br>
                <a:rPr lang="en-US" sz="1600" dirty="0">
                  <a:solidFill>
                    <a:srgbClr val="112152"/>
                  </a:solidFill>
                </a:rPr>
              </a:br>
              <a:r>
                <a:rPr lang="en-US" sz="1600" dirty="0">
                  <a:solidFill>
                    <a:srgbClr val="112152"/>
                  </a:solidFill>
                </a:rPr>
                <a:t>Innovation </a:t>
              </a:r>
              <a:br>
                <a:rPr lang="en-US" sz="1600" dirty="0">
                  <a:solidFill>
                    <a:srgbClr val="112152"/>
                  </a:solidFill>
                </a:rPr>
              </a:br>
              <a:r>
                <a:rPr lang="en-US" sz="1600" dirty="0">
                  <a:solidFill>
                    <a:srgbClr val="112152"/>
                  </a:solidFill>
                </a:rPr>
                <a:t>Models</a:t>
              </a:r>
            </a:p>
          </p:txBody>
        </p:sp>
        <p:cxnSp>
          <p:nvCxnSpPr>
            <p:cNvPr id="65" name="Straight Connector 64"/>
            <p:cNvCxnSpPr/>
            <p:nvPr/>
          </p:nvCxnSpPr>
          <p:spPr>
            <a:xfrm>
              <a:off x="6150591" y="4311015"/>
              <a:ext cx="0" cy="822960"/>
            </a:xfrm>
            <a:prstGeom prst="line">
              <a:avLst/>
            </a:prstGeom>
            <a:ln w="222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5926754" y="5114925"/>
              <a:ext cx="447675" cy="447675"/>
            </a:xfrm>
            <a:prstGeom prst="ellipse">
              <a:avLst/>
            </a:prstGeom>
            <a:solidFill>
              <a:schemeClr val="accent2"/>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1562891020"/>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left)">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fade">
                                      <p:cBhvr>
                                        <p:cTn id="15" dur="500"/>
                                        <p:tgtEl>
                                          <p:spTgt spid="6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fade">
                                      <p:cBhvr>
                                        <p:cTn id="27" dur="500"/>
                                        <p:tgtEl>
                                          <p:spTgt spid="7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PQRS </a:t>
            </a:r>
            <a:endParaRPr lang="en-US" dirty="0"/>
          </a:p>
        </p:txBody>
      </p:sp>
      <p:sp>
        <p:nvSpPr>
          <p:cNvPr id="3" name="Content Placeholder 2"/>
          <p:cNvSpPr>
            <a:spLocks noGrp="1"/>
          </p:cNvSpPr>
          <p:nvPr>
            <p:ph idx="1"/>
          </p:nvPr>
        </p:nvSpPr>
        <p:spPr/>
        <p:txBody>
          <a:bodyPr/>
          <a:lstStyle/>
          <a:p>
            <a:r>
              <a:rPr lang="en-US" dirty="0" smtClean="0"/>
              <a:t>Physician Quality Reporting System</a:t>
            </a:r>
          </a:p>
          <a:p>
            <a:pPr lvl="1"/>
            <a:r>
              <a:rPr lang="en-US" dirty="0" smtClean="0"/>
              <a:t>Uses a combination of incentive payments and payment adjustments to promote reporting of quality measures by eligible professionals (EPs)</a:t>
            </a:r>
          </a:p>
          <a:p>
            <a:pPr marL="400050" indent="-457200">
              <a:buFont typeface="Arial"/>
              <a:buChar char="•"/>
            </a:pPr>
            <a:r>
              <a:rPr lang="en-US" dirty="0" smtClean="0"/>
              <a:t>Sample Measures:</a:t>
            </a:r>
          </a:p>
          <a:p>
            <a:pPr marL="400050" indent="-457200">
              <a:buFont typeface="Arial"/>
              <a:buChar cha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56575953"/>
              </p:ext>
            </p:extLst>
          </p:nvPr>
        </p:nvGraphicFramePr>
        <p:xfrm>
          <a:off x="304800" y="3733800"/>
          <a:ext cx="8229600" cy="2743266"/>
        </p:xfrm>
        <a:graphic>
          <a:graphicData uri="http://schemas.openxmlformats.org/drawingml/2006/table">
            <a:tbl>
              <a:tblPr firstRow="1" bandRow="1">
                <a:tableStyleId>{5C22544A-7EE6-4342-B048-85BDC9FD1C3A}</a:tableStyleId>
              </a:tblPr>
              <a:tblGrid>
                <a:gridCol w="2263140"/>
                <a:gridCol w="3223260"/>
                <a:gridCol w="2743200"/>
              </a:tblGrid>
              <a:tr h="416494">
                <a:tc>
                  <a:txBody>
                    <a:bodyPr/>
                    <a:lstStyle/>
                    <a:p>
                      <a:r>
                        <a:rPr lang="en-US" sz="1400" dirty="0" smtClean="0"/>
                        <a:t>Measure</a:t>
                      </a:r>
                      <a:r>
                        <a:rPr lang="en-US" sz="1400" baseline="0" dirty="0" smtClean="0"/>
                        <a:t> Number</a:t>
                      </a:r>
                      <a:endParaRPr lang="en-US" sz="1400" dirty="0"/>
                    </a:p>
                  </a:txBody>
                  <a:tcPr/>
                </a:tc>
                <a:tc>
                  <a:txBody>
                    <a:bodyPr/>
                    <a:lstStyle/>
                    <a:p>
                      <a:r>
                        <a:rPr lang="en-US" sz="1400" dirty="0" smtClean="0"/>
                        <a:t>Measure Title</a:t>
                      </a:r>
                      <a:endParaRPr lang="en-US" sz="1400" dirty="0"/>
                    </a:p>
                  </a:txBody>
                  <a:tcPr/>
                </a:tc>
                <a:tc>
                  <a:txBody>
                    <a:bodyPr/>
                    <a:lstStyle/>
                    <a:p>
                      <a:r>
                        <a:rPr lang="en-US" sz="1400" dirty="0" smtClean="0"/>
                        <a:t>Reporting Options</a:t>
                      </a:r>
                    </a:p>
                    <a:p>
                      <a:r>
                        <a:rPr lang="en-US" sz="1400" dirty="0" smtClean="0"/>
                        <a:t>(Claims, Registry)</a:t>
                      </a:r>
                      <a:r>
                        <a:rPr lang="en-US" sz="1400" baseline="0" dirty="0" smtClean="0"/>
                        <a:t> </a:t>
                      </a:r>
                      <a:endParaRPr lang="en-US" sz="1400" dirty="0"/>
                    </a:p>
                  </a:txBody>
                  <a:tcPr/>
                </a:tc>
              </a:tr>
              <a:tr h="581951">
                <a:tc>
                  <a:txBody>
                    <a:bodyPr/>
                    <a:lstStyle/>
                    <a:p>
                      <a:r>
                        <a:rPr lang="en-US" dirty="0" smtClean="0"/>
                        <a:t>1</a:t>
                      </a:r>
                      <a:endParaRPr lang="en-US" dirty="0"/>
                    </a:p>
                  </a:txBody>
                  <a:tcPr/>
                </a:tc>
                <a:tc>
                  <a:txBody>
                    <a:bodyPr/>
                    <a:lstStyle/>
                    <a:p>
                      <a:r>
                        <a:rPr lang="en-US" sz="1400" dirty="0" smtClean="0"/>
                        <a:t>Diabetes:</a:t>
                      </a:r>
                      <a:r>
                        <a:rPr lang="en-US" sz="1400" baseline="0" dirty="0" smtClean="0"/>
                        <a:t> Hemoglobin A1c Poor Control</a:t>
                      </a:r>
                      <a:endParaRPr lang="en-US" sz="1400" dirty="0"/>
                    </a:p>
                  </a:txBody>
                  <a:tcPr/>
                </a:tc>
                <a:tc>
                  <a:txBody>
                    <a:bodyPr/>
                    <a:lstStyle/>
                    <a:p>
                      <a:r>
                        <a:rPr lang="en-US" dirty="0" smtClean="0"/>
                        <a:t>C, R  </a:t>
                      </a:r>
                      <a:endParaRPr lang="en-US" dirty="0"/>
                    </a:p>
                  </a:txBody>
                  <a:tcPr/>
                </a:tc>
              </a:tr>
              <a:tr h="821578">
                <a:tc>
                  <a:txBody>
                    <a:bodyPr/>
                    <a:lstStyle/>
                    <a:p>
                      <a:r>
                        <a:rPr lang="en-US" dirty="0" smtClean="0"/>
                        <a:t>51</a:t>
                      </a:r>
                      <a:endParaRPr lang="en-US" dirty="0"/>
                    </a:p>
                  </a:txBody>
                  <a:tcPr/>
                </a:tc>
                <a:tc>
                  <a:txBody>
                    <a:bodyPr/>
                    <a:lstStyle/>
                    <a:p>
                      <a:r>
                        <a:rPr lang="en-US" sz="1400" dirty="0" smtClean="0"/>
                        <a:t>Chronic Obstructive Pulmonary</a:t>
                      </a:r>
                      <a:r>
                        <a:rPr lang="en-US" sz="1400" baseline="0" dirty="0" smtClean="0"/>
                        <a:t> Disease (COPD) : </a:t>
                      </a:r>
                      <a:r>
                        <a:rPr lang="en-US" sz="1400" baseline="0" dirty="0" err="1" smtClean="0"/>
                        <a:t>Spirometry</a:t>
                      </a:r>
                      <a:r>
                        <a:rPr lang="en-US" sz="1400" baseline="0" dirty="0" smtClean="0"/>
                        <a:t> Evaluation</a:t>
                      </a:r>
                      <a:endParaRPr lang="en-US" sz="1400" dirty="0"/>
                    </a:p>
                  </a:txBody>
                  <a:tcPr/>
                </a:tc>
                <a:tc>
                  <a:txBody>
                    <a:bodyPr/>
                    <a:lstStyle/>
                    <a:p>
                      <a:r>
                        <a:rPr lang="en-US" dirty="0" smtClean="0"/>
                        <a:t>C, R</a:t>
                      </a:r>
                      <a:endParaRPr lang="en-US" dirty="0"/>
                    </a:p>
                  </a:txBody>
                  <a:tcPr/>
                </a:tc>
              </a:tr>
              <a:tr h="821578">
                <a:tc>
                  <a:txBody>
                    <a:bodyPr/>
                    <a:lstStyle/>
                    <a:p>
                      <a:r>
                        <a:rPr lang="en-US" dirty="0" smtClean="0"/>
                        <a:t>53</a:t>
                      </a:r>
                      <a:endParaRPr lang="en-US" dirty="0"/>
                    </a:p>
                  </a:txBody>
                  <a:tcPr/>
                </a:tc>
                <a:tc>
                  <a:txBody>
                    <a:bodyPr/>
                    <a:lstStyle/>
                    <a:p>
                      <a:r>
                        <a:rPr lang="en-US" sz="1400" dirty="0" smtClean="0"/>
                        <a:t>Asthma:</a:t>
                      </a:r>
                      <a:r>
                        <a:rPr lang="en-US" sz="1400" baseline="0" dirty="0" smtClean="0"/>
                        <a:t> Assessment of Asthma Control: Ambulatory Care Setting</a:t>
                      </a:r>
                      <a:endParaRPr lang="en-US" sz="1400" dirty="0"/>
                    </a:p>
                  </a:txBody>
                  <a:tcPr/>
                </a:tc>
                <a:tc>
                  <a:txBody>
                    <a:bodyPr/>
                    <a:lstStyle/>
                    <a:p>
                      <a:r>
                        <a:rPr lang="en-US" dirty="0" smtClean="0"/>
                        <a:t>R</a:t>
                      </a:r>
                      <a:endParaRPr lang="en-US" dirty="0"/>
                    </a:p>
                  </a:txBody>
                  <a:tcPr/>
                </a:tc>
              </a:tr>
            </a:tbl>
          </a:graphicData>
        </a:graphic>
      </p:graphicFrame>
      <p:sp>
        <p:nvSpPr>
          <p:cNvPr id="5" name="TextBox 4"/>
          <p:cNvSpPr txBox="1"/>
          <p:nvPr/>
        </p:nvSpPr>
        <p:spPr>
          <a:xfrm>
            <a:off x="6781800" y="6451357"/>
            <a:ext cx="2057400" cy="381000"/>
          </a:xfrm>
          <a:prstGeom prst="rect">
            <a:avLst/>
          </a:prstGeom>
          <a:noFill/>
        </p:spPr>
        <p:txBody>
          <a:bodyPr wrap="square" rtlCol="0">
            <a:spAutoFit/>
          </a:bodyPr>
          <a:lstStyle/>
          <a:p>
            <a:r>
              <a:rPr lang="en-US" dirty="0" err="1" smtClean="0"/>
              <a:t>www.cms.gov</a:t>
            </a:r>
            <a:endParaRPr lang="en-US" dirty="0"/>
          </a:p>
        </p:txBody>
      </p:sp>
    </p:spTree>
    <p:extLst>
      <p:ext uri="{BB962C8B-B14F-4D97-AF65-F5344CB8AC3E}">
        <p14:creationId xmlns:p14="http://schemas.microsoft.com/office/powerpoint/2010/main" val="11202844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PCMH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027082"/>
              </p:ext>
            </p:extLst>
          </p:nvPr>
        </p:nvGraphicFramePr>
        <p:xfrm>
          <a:off x="152401" y="1295400"/>
          <a:ext cx="8772524"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2899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a:t>
            </a:r>
            <a:endParaRPr lang="en-US" dirty="0"/>
          </a:p>
        </p:txBody>
      </p:sp>
      <p:sp>
        <p:nvSpPr>
          <p:cNvPr id="3" name="Content Placeholder 2"/>
          <p:cNvSpPr>
            <a:spLocks noGrp="1"/>
          </p:cNvSpPr>
          <p:nvPr>
            <p:ph idx="1"/>
          </p:nvPr>
        </p:nvSpPr>
        <p:spPr/>
        <p:txBody>
          <a:bodyPr>
            <a:normAutofit/>
          </a:bodyPr>
          <a:lstStyle/>
          <a:p>
            <a:r>
              <a:rPr lang="en-US" sz="1800" dirty="0" smtClean="0"/>
              <a:t>Groups of doctors, hospitals, and other health care providers who come together voluntarily to give coordinated high quality care to Medicare patients, avoiding unnecessary duplication of services.</a:t>
            </a:r>
          </a:p>
          <a:p>
            <a:endParaRPr lang="en-US" sz="1800" dirty="0" smtClean="0"/>
          </a:p>
          <a:p>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val="732516304"/>
              </p:ext>
            </p:extLst>
          </p:nvPr>
        </p:nvGraphicFramePr>
        <p:xfrm>
          <a:off x="990600" y="2590800"/>
          <a:ext cx="6781800" cy="2743200"/>
        </p:xfrm>
        <a:graphic>
          <a:graphicData uri="http://schemas.openxmlformats.org/drawingml/2006/table">
            <a:tbl>
              <a:tblPr firstRow="1" bandRow="1">
                <a:tableStyleId>{21E4AEA4-8DFA-4A89-87EB-49C32662AFE0}</a:tableStyleId>
              </a:tblPr>
              <a:tblGrid>
                <a:gridCol w="6781800"/>
              </a:tblGrid>
              <a:tr h="457200">
                <a:tc>
                  <a:txBody>
                    <a:bodyPr/>
                    <a:lstStyle/>
                    <a:p>
                      <a:r>
                        <a:rPr lang="en-US" dirty="0" smtClean="0"/>
                        <a:t>5 Domains Evaluation</a:t>
                      </a:r>
                      <a:r>
                        <a:rPr lang="en-US" baseline="0" dirty="0" smtClean="0"/>
                        <a:t> Quality of ACO Performance</a:t>
                      </a:r>
                      <a:endParaRPr lang="en-US" dirty="0"/>
                    </a:p>
                  </a:txBody>
                  <a:tcPr/>
                </a:tc>
              </a:tr>
              <a:tr h="457200">
                <a:tc>
                  <a:txBody>
                    <a:bodyPr/>
                    <a:lstStyle/>
                    <a:p>
                      <a:r>
                        <a:rPr lang="en-US" dirty="0" smtClean="0"/>
                        <a:t>1. Patient/Caregiver</a:t>
                      </a:r>
                      <a:r>
                        <a:rPr lang="en-US" baseline="0" dirty="0" smtClean="0"/>
                        <a:t> Experience</a:t>
                      </a:r>
                    </a:p>
                  </a:txBody>
                  <a:tcPr/>
                </a:tc>
              </a:tr>
              <a:tr h="457200">
                <a:tc>
                  <a:txBody>
                    <a:bodyPr/>
                    <a:lstStyle/>
                    <a:p>
                      <a:r>
                        <a:rPr lang="en-US" dirty="0" smtClean="0"/>
                        <a:t>2. Care Coordination</a:t>
                      </a:r>
                    </a:p>
                  </a:txBody>
                  <a:tcPr/>
                </a:tc>
              </a:tr>
              <a:tr h="457200">
                <a:tc>
                  <a:txBody>
                    <a:bodyPr/>
                    <a:lstStyle/>
                    <a:p>
                      <a:r>
                        <a:rPr lang="en-US" dirty="0" smtClean="0"/>
                        <a:t>3. Patient Safety</a:t>
                      </a:r>
                      <a:endParaRPr lang="en-US" dirty="0"/>
                    </a:p>
                  </a:txBody>
                  <a:tcPr/>
                </a:tc>
              </a:tr>
              <a:tr h="457200">
                <a:tc>
                  <a:txBody>
                    <a:bodyPr/>
                    <a:lstStyle/>
                    <a:p>
                      <a:r>
                        <a:rPr lang="en-US" dirty="0" smtClean="0"/>
                        <a:t>4. Preventative Health</a:t>
                      </a:r>
                      <a:endParaRPr lang="en-US" dirty="0"/>
                    </a:p>
                  </a:txBody>
                  <a:tcPr/>
                </a:tc>
              </a:tr>
              <a:tr h="457200">
                <a:tc>
                  <a:txBody>
                    <a:bodyPr/>
                    <a:lstStyle/>
                    <a:p>
                      <a:r>
                        <a:rPr lang="en-US" dirty="0" smtClean="0"/>
                        <a:t>5. At-risk Population</a:t>
                      </a:r>
                      <a:r>
                        <a:rPr lang="en-US" baseline="0" dirty="0" smtClean="0"/>
                        <a:t>/Frail Elderly Health</a:t>
                      </a:r>
                      <a:endParaRPr lang="en-US" dirty="0"/>
                    </a:p>
                  </a:txBody>
                  <a:tcPr/>
                </a:tc>
              </a:tr>
            </a:tbl>
          </a:graphicData>
        </a:graphic>
      </p:graphicFrame>
    </p:spTree>
    <p:extLst>
      <p:ext uri="{BB962C8B-B14F-4D97-AF65-F5344CB8AC3E}">
        <p14:creationId xmlns:p14="http://schemas.microsoft.com/office/powerpoint/2010/main" val="3303265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in Data Collection Experienced by KRHIT Member Organizations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4183217"/>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09600" y="1828800"/>
            <a:ext cx="489466" cy="830997"/>
          </a:xfrm>
          <a:prstGeom prst="rect">
            <a:avLst/>
          </a:prstGeom>
          <a:noFill/>
        </p:spPr>
        <p:txBody>
          <a:bodyPr wrap="square" rtlCol="0">
            <a:spAutoFit/>
          </a:bodyPr>
          <a:lstStyle/>
          <a:p>
            <a:r>
              <a:rPr lang="en-US" sz="4800" dirty="0" smtClean="0">
                <a:solidFill>
                  <a:schemeClr val="accent2">
                    <a:lumMod val="60000"/>
                    <a:lumOff val="40000"/>
                  </a:schemeClr>
                </a:solidFill>
              </a:rPr>
              <a:t>*</a:t>
            </a:r>
            <a:endParaRPr lang="en-US" sz="4800" dirty="0">
              <a:solidFill>
                <a:schemeClr val="accent2">
                  <a:lumMod val="60000"/>
                  <a:lumOff val="40000"/>
                </a:schemeClr>
              </a:solidFill>
            </a:endParaRPr>
          </a:p>
        </p:txBody>
      </p:sp>
      <p:sp>
        <p:nvSpPr>
          <p:cNvPr id="8" name="TextBox 7"/>
          <p:cNvSpPr txBox="1"/>
          <p:nvPr/>
        </p:nvSpPr>
        <p:spPr>
          <a:xfrm>
            <a:off x="990600" y="2971800"/>
            <a:ext cx="489466" cy="830997"/>
          </a:xfrm>
          <a:prstGeom prst="rect">
            <a:avLst/>
          </a:prstGeom>
          <a:noFill/>
        </p:spPr>
        <p:txBody>
          <a:bodyPr wrap="square" rtlCol="0">
            <a:spAutoFit/>
          </a:bodyPr>
          <a:lstStyle/>
          <a:p>
            <a:r>
              <a:rPr lang="en-US" sz="4800" dirty="0">
                <a:solidFill>
                  <a:srgbClr val="A3DB83"/>
                </a:solidFill>
              </a:rPr>
              <a:t>*</a:t>
            </a:r>
          </a:p>
        </p:txBody>
      </p:sp>
      <p:sp>
        <p:nvSpPr>
          <p:cNvPr id="9" name="TextBox 8"/>
          <p:cNvSpPr txBox="1"/>
          <p:nvPr/>
        </p:nvSpPr>
        <p:spPr>
          <a:xfrm>
            <a:off x="990600" y="4038600"/>
            <a:ext cx="413266" cy="830997"/>
          </a:xfrm>
          <a:prstGeom prst="rect">
            <a:avLst/>
          </a:prstGeom>
          <a:noFill/>
        </p:spPr>
        <p:txBody>
          <a:bodyPr wrap="square" rtlCol="0">
            <a:spAutoFit/>
          </a:bodyPr>
          <a:lstStyle/>
          <a:p>
            <a:r>
              <a:rPr lang="en-US" sz="4800" dirty="0">
                <a:solidFill>
                  <a:srgbClr val="A3DB83"/>
                </a:solidFill>
              </a:rPr>
              <a:t>*</a:t>
            </a:r>
          </a:p>
        </p:txBody>
      </p:sp>
      <p:sp>
        <p:nvSpPr>
          <p:cNvPr id="10" name="TextBox 9"/>
          <p:cNvSpPr txBox="1"/>
          <p:nvPr/>
        </p:nvSpPr>
        <p:spPr>
          <a:xfrm>
            <a:off x="609600" y="5181600"/>
            <a:ext cx="457200" cy="830997"/>
          </a:xfrm>
          <a:prstGeom prst="rect">
            <a:avLst/>
          </a:prstGeom>
          <a:noFill/>
        </p:spPr>
        <p:txBody>
          <a:bodyPr wrap="square" rtlCol="0">
            <a:spAutoFit/>
          </a:bodyPr>
          <a:lstStyle/>
          <a:p>
            <a:r>
              <a:rPr lang="en-US" sz="4800" dirty="0" smtClean="0">
                <a:solidFill>
                  <a:srgbClr val="A3DB83"/>
                </a:solidFill>
              </a:rPr>
              <a:t>*</a:t>
            </a:r>
            <a:endParaRPr lang="en-US" sz="4800" dirty="0">
              <a:solidFill>
                <a:srgbClr val="A3DB83"/>
              </a:solidFill>
            </a:endParaRPr>
          </a:p>
        </p:txBody>
      </p:sp>
    </p:spTree>
    <p:extLst>
      <p:ext uri="{BB962C8B-B14F-4D97-AF65-F5344CB8AC3E}">
        <p14:creationId xmlns:p14="http://schemas.microsoft.com/office/powerpoint/2010/main" val="9911473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Topics and Goals</a:t>
            </a:r>
            <a:endParaRPr lang="en-US" dirty="0"/>
          </a:p>
        </p:txBody>
      </p:sp>
      <p:sp>
        <p:nvSpPr>
          <p:cNvPr id="3" name="Content Placeholder 2"/>
          <p:cNvSpPr>
            <a:spLocks noGrp="1"/>
          </p:cNvSpPr>
          <p:nvPr>
            <p:ph idx="1"/>
          </p:nvPr>
        </p:nvSpPr>
        <p:spPr/>
        <p:txBody>
          <a:bodyPr/>
          <a:lstStyle/>
          <a:p>
            <a:r>
              <a:rPr lang="en-US" dirty="0" smtClean="0"/>
              <a:t>KRHIT Network – </a:t>
            </a:r>
            <a:r>
              <a:rPr lang="en-US" dirty="0"/>
              <a:t>W</a:t>
            </a:r>
            <a:r>
              <a:rPr lang="en-US" dirty="0" smtClean="0"/>
              <a:t>ho we are and what we do</a:t>
            </a:r>
          </a:p>
          <a:p>
            <a:r>
              <a:rPr lang="en-US" dirty="0"/>
              <a:t>HIT Activities – </a:t>
            </a:r>
            <a:r>
              <a:rPr lang="en-US" dirty="0" smtClean="0"/>
              <a:t>How members needs were met</a:t>
            </a:r>
          </a:p>
          <a:p>
            <a:r>
              <a:rPr lang="en-US" dirty="0" smtClean="0"/>
              <a:t>Data Query Tool – Understanding the demand for data and implications for quality of care and service provision</a:t>
            </a:r>
          </a:p>
          <a:p>
            <a:r>
              <a:rPr lang="en-US" dirty="0" smtClean="0"/>
              <a:t>Collaboration Process – Reframing data management, data analytics and data warehousing and lessons learned</a:t>
            </a:r>
          </a:p>
          <a:p>
            <a:r>
              <a:rPr lang="en-US" dirty="0" smtClean="0"/>
              <a:t>Implications for the Future- Sharing ideas and resources</a:t>
            </a:r>
          </a:p>
          <a:p>
            <a:endParaRPr lang="en-US" dirty="0"/>
          </a:p>
        </p:txBody>
      </p:sp>
    </p:spTree>
    <p:extLst>
      <p:ext uri="{BB962C8B-B14F-4D97-AF65-F5344CB8AC3E}">
        <p14:creationId xmlns:p14="http://schemas.microsoft.com/office/powerpoint/2010/main" val="40957016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KRHIT Helped Members Collect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1700819"/>
              </p:ext>
            </p:extLst>
          </p:nvPr>
        </p:nvGraphicFramePr>
        <p:xfrm>
          <a:off x="228599" y="1447800"/>
          <a:ext cx="8696325"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40743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Clinical Quality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9296108"/>
              </p:ext>
            </p:extLst>
          </p:nvPr>
        </p:nvGraphicFramePr>
        <p:xfrm>
          <a:off x="228601" y="1676400"/>
          <a:ext cx="7339327" cy="4267200"/>
        </p:xfrm>
        <a:graphic>
          <a:graphicData uri="http://schemas.openxmlformats.org/drawingml/2006/table">
            <a:tbl>
              <a:tblPr/>
              <a:tblGrid>
                <a:gridCol w="1042672"/>
                <a:gridCol w="1042672"/>
                <a:gridCol w="731224"/>
                <a:gridCol w="812471"/>
                <a:gridCol w="826013"/>
                <a:gridCol w="798931"/>
                <a:gridCol w="1042672"/>
                <a:gridCol w="1042672"/>
              </a:tblGrid>
              <a:tr h="426720">
                <a:tc>
                  <a:txBody>
                    <a:bodyPr/>
                    <a:lstStyle/>
                    <a:p>
                      <a:pPr algn="ctr" fontAlgn="b"/>
                      <a:r>
                        <a:rPr lang="en-US" sz="900" b="1" i="0" u="none" strike="noStrike" dirty="0">
                          <a:effectLst/>
                          <a:latin typeface="Verdana"/>
                        </a:rPr>
                        <a:t> </a:t>
                      </a:r>
                      <a:r>
                        <a:rPr lang="en-US" sz="900" b="1" i="0" u="none" strike="noStrike" dirty="0" smtClean="0">
                          <a:effectLst/>
                          <a:latin typeface="Verdana"/>
                        </a:rPr>
                        <a:t>CLINICAL </a:t>
                      </a:r>
                      <a:r>
                        <a:rPr lang="en-US" sz="900" b="1" i="0" u="none" strike="noStrike" dirty="0">
                          <a:effectLst/>
                          <a:latin typeface="Verdana"/>
                        </a:rPr>
                        <a:t>MEASURE</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Verdana"/>
                        </a:rPr>
                        <a:t> </a:t>
                      </a:r>
                      <a:r>
                        <a:rPr lang="en-US" sz="900" b="1" i="0" u="none" strike="noStrike" dirty="0" smtClean="0">
                          <a:effectLst/>
                          <a:latin typeface="Verdana"/>
                        </a:rPr>
                        <a:t>Goal</a:t>
                      </a:r>
                      <a:endParaRPr lang="en-US" sz="900" b="1" i="0" u="none" strike="noStrike" dirty="0">
                        <a:effectLst/>
                        <a:latin typeface="Verdana"/>
                      </a:endParaRP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Verdana"/>
                        </a:rPr>
                        <a:t>UDS 2012</a:t>
                      </a:r>
                    </a:p>
                  </a:txBody>
                  <a:tcPr marL="11704" marR="11704" marT="11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900" b="1" i="0" u="none" strike="noStrike">
                          <a:effectLst/>
                          <a:latin typeface="Verdana"/>
                        </a:rPr>
                        <a:t>Qtr 1</a:t>
                      </a:r>
                    </a:p>
                  </a:txBody>
                  <a:tcPr marL="11704" marR="11704" marT="11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900" b="1" i="0" u="none" strike="noStrike">
                          <a:effectLst/>
                          <a:latin typeface="Verdana"/>
                        </a:rPr>
                        <a:t>Qtr 2</a:t>
                      </a:r>
                    </a:p>
                  </a:txBody>
                  <a:tcPr marL="11704" marR="11704" marT="11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900" b="1" i="0" u="none" strike="noStrike">
                          <a:effectLst/>
                          <a:latin typeface="Verdana"/>
                        </a:rPr>
                        <a:t>Qtr 3</a:t>
                      </a:r>
                    </a:p>
                  </a:txBody>
                  <a:tcPr marL="11704" marR="11704" marT="11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o-RO" sz="900" b="1" i="0" u="none" strike="noStrike">
                          <a:effectLst/>
                          <a:latin typeface="Verdana"/>
                        </a:rPr>
                        <a:t>Qtr 4</a:t>
                      </a:r>
                    </a:p>
                  </a:txBody>
                  <a:tcPr marL="11704" marR="11704" marT="11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chemeClr val="tx1"/>
                          </a:solidFill>
                          <a:effectLst/>
                          <a:latin typeface="Verdana"/>
                        </a:rPr>
                        <a:t>UDS 2013</a:t>
                      </a:r>
                    </a:p>
                  </a:txBody>
                  <a:tcPr marL="11704" marR="11704" marT="11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359">
                <a:tc>
                  <a:txBody>
                    <a:bodyPr/>
                    <a:lstStyle/>
                    <a:p>
                      <a:pPr algn="l" fontAlgn="ctr"/>
                      <a:r>
                        <a:rPr lang="en-US" sz="900" b="1" i="0" u="none" strike="noStrike" dirty="0">
                          <a:effectLst/>
                          <a:latin typeface="Verdana"/>
                        </a:rPr>
                        <a:t>Hypertension</a:t>
                      </a:r>
                    </a:p>
                  </a:txBody>
                  <a:tcPr marL="11704" marR="11704" marT="11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Verdana"/>
                        </a:rPr>
                        <a:t> </a:t>
                      </a:r>
                      <a:r>
                        <a:rPr lang="en-US" sz="900" b="1" i="0" u="none" strike="noStrike" dirty="0" smtClean="0">
                          <a:effectLst/>
                          <a:latin typeface="Verdana"/>
                        </a:rPr>
                        <a:t>65%</a:t>
                      </a:r>
                      <a:endParaRPr lang="en-US" sz="900" b="1" i="0" u="none" strike="noStrike" dirty="0">
                        <a:effectLst/>
                        <a:latin typeface="Verdana"/>
                      </a:endParaRPr>
                    </a:p>
                  </a:txBody>
                  <a:tcPr marL="11704" marR="11704" marT="117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Verdana"/>
                        </a:rPr>
                        <a:t>79%</a:t>
                      </a:r>
                    </a:p>
                  </a:txBody>
                  <a:tcPr marL="11704" marR="11704" marT="11704"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Verdana"/>
                        </a:rPr>
                        <a:t>63%</a:t>
                      </a:r>
                    </a:p>
                  </a:txBody>
                  <a:tcPr marL="11704" marR="11704" marT="11704"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Verdana"/>
                        </a:rPr>
                        <a:t>67%</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dirty="0">
                          <a:effectLst/>
                          <a:latin typeface="Verdana"/>
                        </a:rPr>
                        <a:t>74%</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Verdana"/>
                        </a:rPr>
                        <a:t>60.90%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Verdana"/>
                        </a:rPr>
                        <a:t>62.80%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04204">
                <a:tc>
                  <a:txBody>
                    <a:bodyPr/>
                    <a:lstStyle/>
                    <a:p>
                      <a:pPr algn="l" fontAlgn="b"/>
                      <a:r>
                        <a:rPr lang="en-US" sz="900" b="0" i="0" u="none" strike="noStrike">
                          <a:effectLst/>
                          <a:latin typeface="Verdana"/>
                        </a:rPr>
                        <a:t>The most current blood pressure below 140/90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0" i="0" u="none" strike="noStrike">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60497A"/>
                          </a:solidFill>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3359">
                <a:tc>
                  <a:txBody>
                    <a:bodyPr/>
                    <a:lstStyle/>
                    <a:p>
                      <a:pPr algn="l" fontAlgn="b"/>
                      <a:r>
                        <a:rPr lang="en-US" sz="900" b="1" i="0" u="none" strike="noStrike" dirty="0">
                          <a:effectLst/>
                          <a:latin typeface="Verdana"/>
                        </a:rPr>
                        <a:t>Diabetes</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Verdana"/>
                        </a:rPr>
                        <a:t> </a:t>
                      </a:r>
                      <a:r>
                        <a:rPr lang="en-US" sz="900" b="1" i="0" u="none" strike="noStrike" dirty="0" smtClean="0">
                          <a:effectLst/>
                          <a:latin typeface="Verdana"/>
                        </a:rPr>
                        <a:t>80%</a:t>
                      </a:r>
                      <a:endParaRPr lang="en-US" sz="900" b="1" i="0" u="none" strike="noStrike" dirty="0">
                        <a:effectLst/>
                        <a:latin typeface="Verdana"/>
                      </a:endParaRP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76%</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effectLst/>
                          <a:latin typeface="Verdana"/>
                        </a:rPr>
                        <a:t>76%</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Verdana"/>
                        </a:rPr>
                        <a:t>62.30%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Verdana"/>
                        </a:rPr>
                        <a:t>23.50%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Verdana"/>
                        </a:rPr>
                        <a:t>50%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Verdana"/>
                        </a:rPr>
                        <a:t>73.00%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04204">
                <a:tc>
                  <a:txBody>
                    <a:bodyPr/>
                    <a:lstStyle/>
                    <a:p>
                      <a:pPr algn="l" fontAlgn="b"/>
                      <a:r>
                        <a:rPr lang="en-US" sz="900" b="0" i="0" u="none" strike="noStrike">
                          <a:effectLst/>
                          <a:latin typeface="Verdana"/>
                        </a:rPr>
                        <a:t>Percent of patients with most recent HgbA1C</a:t>
                      </a:r>
                      <a:r>
                        <a:rPr lang="en-US" sz="900" b="0" i="0" u="sng" strike="noStrike">
                          <a:effectLst/>
                          <a:latin typeface="Verdana"/>
                        </a:rPr>
                        <a:t>&lt;</a:t>
                      </a:r>
                      <a:r>
                        <a:rPr lang="en-US" sz="900" b="0" i="0" u="none" strike="noStrike">
                          <a:effectLst/>
                          <a:latin typeface="Verdana"/>
                        </a:rPr>
                        <a:t>9</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900" b="1" i="0" u="none" strike="noStrike" dirty="0">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04204">
                <a:tc>
                  <a:txBody>
                    <a:bodyPr/>
                    <a:lstStyle/>
                    <a:p>
                      <a:pPr algn="l" fontAlgn="b"/>
                      <a:r>
                        <a:rPr lang="en-US" sz="900" b="1" i="0" u="none" strike="noStrike" dirty="0">
                          <a:effectLst/>
                          <a:latin typeface="Verdana"/>
                        </a:rPr>
                        <a:t>Pap Smear- Cervical Cancer Screening</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smtClean="0">
                          <a:effectLst/>
                          <a:latin typeface="Verdana"/>
                        </a:rPr>
                        <a:t>60%</a:t>
                      </a:r>
                      <a:endParaRPr lang="en-US" sz="900" b="1" i="0" u="none" strike="noStrike" dirty="0">
                        <a:effectLst/>
                        <a:latin typeface="Verdana"/>
                      </a:endParaRP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Verdana"/>
                        </a:rPr>
                        <a:t>27%</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Verdana"/>
                        </a:rPr>
                        <a:t>35%</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effectLst/>
                          <a:latin typeface="Verdana"/>
                        </a:rPr>
                        <a:t>1.60%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900" b="0" i="0" u="none" strike="noStrike" dirty="0">
                          <a:solidFill>
                            <a:srgbClr val="000000"/>
                          </a:solidFill>
                          <a:effectLst/>
                          <a:latin typeface="Verdana"/>
                        </a:rPr>
                        <a:t>27%</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Verdana"/>
                        </a:rPr>
                        <a:t>19.40%</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Verdana"/>
                        </a:rPr>
                        <a:t>42.85%</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001150">
                <a:tc>
                  <a:txBody>
                    <a:bodyPr/>
                    <a:lstStyle/>
                    <a:p>
                      <a:pPr algn="l" fontAlgn="b"/>
                      <a:r>
                        <a:rPr lang="en-US" sz="900" b="0" i="0" u="none" strike="noStrike">
                          <a:effectLst/>
                          <a:latin typeface="Verdana"/>
                        </a:rPr>
                        <a:t>Documented lab confirmation of pap smear in past 2 yrs</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effectLst/>
                        <a:latin typeface="Verdana"/>
                      </a:endParaRP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effectLst/>
                        <a:latin typeface="Verdana"/>
                      </a:endParaRP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effectLst/>
                        <a:latin typeface="Verdana"/>
                      </a:endParaRP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Verdana"/>
                        </a:rPr>
                        <a:t> </a:t>
                      </a: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dirty="0">
                        <a:effectLst/>
                        <a:latin typeface="Verdana"/>
                      </a:endParaRPr>
                    </a:p>
                  </a:txBody>
                  <a:tcPr marL="11704" marR="11704" marT="1170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396582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Operational Data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32704465"/>
              </p:ext>
            </p:extLst>
          </p:nvPr>
        </p:nvGraphicFramePr>
        <p:xfrm>
          <a:off x="228600" y="2285999"/>
          <a:ext cx="8610600" cy="3429000"/>
        </p:xfrm>
        <a:graphic>
          <a:graphicData uri="http://schemas.openxmlformats.org/drawingml/2006/table">
            <a:tbl>
              <a:tblPr/>
              <a:tblGrid>
                <a:gridCol w="815741"/>
                <a:gridCol w="828689"/>
                <a:gridCol w="789845"/>
                <a:gridCol w="815741"/>
                <a:gridCol w="867535"/>
                <a:gridCol w="932275"/>
                <a:gridCol w="919327"/>
                <a:gridCol w="828689"/>
                <a:gridCol w="906379"/>
                <a:gridCol w="906379"/>
              </a:tblGrid>
              <a:tr h="468127">
                <a:tc>
                  <a:txBody>
                    <a:bodyPr/>
                    <a:lstStyle/>
                    <a:p>
                      <a:pPr algn="l" fontAlgn="b"/>
                      <a:endParaRPr lang="en-US" sz="1100" b="1"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gridSpan="9">
                  <a:txBody>
                    <a:bodyPr/>
                    <a:lstStyle/>
                    <a:p>
                      <a:pPr algn="ctr" fontAlgn="b"/>
                      <a:r>
                        <a:rPr lang="en-US" sz="1100" b="1" i="0" u="none" strike="noStrike" dirty="0">
                          <a:solidFill>
                            <a:srgbClr val="000000"/>
                          </a:solidFill>
                          <a:effectLst/>
                          <a:latin typeface="Calibri"/>
                        </a:rPr>
                        <a:t>Patient Encounters Summary (Medical)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9001">
                <a:tc>
                  <a:txBody>
                    <a:bodyPr/>
                    <a:lstStyle/>
                    <a:p>
                      <a:pPr algn="l" fontAlgn="b"/>
                      <a:endParaRPr lang="en-US" sz="1100" b="1" i="0" u="none" strike="noStrike">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Total  Monthly Encounters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Monthly Budget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of Budget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Total Encounters YTD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Total Encounters YTD Budget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Budget YTD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Medicaid YTD</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Medicaid Budget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of Goal</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968">
                <a:tc>
                  <a:txBody>
                    <a:bodyPr/>
                    <a:lstStyle/>
                    <a:p>
                      <a:pPr algn="r" fontAlgn="b"/>
                      <a:r>
                        <a:rPr lang="en-US" sz="1100" b="1" i="0" u="none" strike="noStrike">
                          <a:solidFill>
                            <a:srgbClr val="000000"/>
                          </a:solidFill>
                          <a:effectLst/>
                          <a:latin typeface="Calibri"/>
                        </a:rPr>
                        <a:t>County 1</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 1,055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1,120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94%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2,600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3,183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82%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35.80%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28.00%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128%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968">
                <a:tc>
                  <a:txBody>
                    <a:bodyPr/>
                    <a:lstStyle/>
                    <a:p>
                      <a:pPr algn="r" fontAlgn="b"/>
                      <a:r>
                        <a:rPr lang="en-US" sz="1100" b="1" i="0" u="none" strike="noStrike">
                          <a:solidFill>
                            <a:srgbClr val="000000"/>
                          </a:solidFill>
                          <a:effectLst/>
                          <a:latin typeface="Calibri"/>
                        </a:rPr>
                        <a:t>County 2</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 298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316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94%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864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790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33.20%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25.00%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968">
                <a:tc>
                  <a:txBody>
                    <a:bodyPr/>
                    <a:lstStyle/>
                    <a:p>
                      <a:pPr algn="r" fontAlgn="b"/>
                      <a:r>
                        <a:rPr lang="en-US" sz="1100" b="1" i="0" u="none" strike="noStrike">
                          <a:solidFill>
                            <a:srgbClr val="000000"/>
                          </a:solidFill>
                          <a:effectLst/>
                          <a:latin typeface="Calibri"/>
                        </a:rPr>
                        <a:t>County 3</a:t>
                      </a: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 428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432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99%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1,098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1,009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109%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Calibri"/>
                        </a:rPr>
                        <a:t>41.90%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28.00%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150%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968">
                <a:tc>
                  <a:txBody>
                    <a:bodyPr/>
                    <a:lstStyle/>
                    <a:p>
                      <a:pPr algn="r" fontAlgn="b"/>
                      <a:r>
                        <a:rPr lang="en-US" sz="1100" b="1" i="0" u="none" strike="noStrike" dirty="0">
                          <a:solidFill>
                            <a:srgbClr val="000000"/>
                          </a:solidFill>
                          <a:effectLst/>
                          <a:latin typeface="Calibri"/>
                        </a:rPr>
                        <a:t>County </a:t>
                      </a:r>
                      <a:r>
                        <a:rPr lang="en-US" sz="1100" b="1" i="0" u="none" strike="noStrike" dirty="0" smtClean="0">
                          <a:solidFill>
                            <a:srgbClr val="000000"/>
                          </a:solidFill>
                          <a:effectLst/>
                          <a:latin typeface="Calibri"/>
                        </a:rPr>
                        <a:t>4</a:t>
                      </a:r>
                      <a:endParaRPr lang="en-US" sz="1100" b="1" i="0" u="none" strike="noStrike" dirty="0">
                        <a:solidFill>
                          <a:srgbClr val="000000"/>
                        </a:solidFill>
                        <a:effectLst/>
                        <a:latin typeface="Calibri"/>
                      </a:endParaRPr>
                    </a:p>
                  </a:txBody>
                  <a:tcPr marL="12700" marR="12700" marT="1270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a:solidFill>
                            <a:srgbClr val="000000"/>
                          </a:solidFill>
                          <a:effectLst/>
                          <a:latin typeface="Calibri"/>
                        </a:rPr>
                        <a:t> 156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185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221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 493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Calibri"/>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66.50%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Calibri"/>
                        </a:rPr>
                        <a:t>65.00%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Calibri"/>
                        </a:rPr>
                        <a:t>102%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048029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Financial Data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0391292"/>
              </p:ext>
            </p:extLst>
          </p:nvPr>
        </p:nvGraphicFramePr>
        <p:xfrm>
          <a:off x="152400" y="1676400"/>
          <a:ext cx="8839200" cy="3702870"/>
        </p:xfrm>
        <a:graphic>
          <a:graphicData uri="http://schemas.openxmlformats.org/drawingml/2006/table">
            <a:tbl>
              <a:tblPr/>
              <a:tblGrid>
                <a:gridCol w="935916"/>
                <a:gridCol w="950771"/>
                <a:gridCol w="906204"/>
                <a:gridCol w="935916"/>
                <a:gridCol w="995338"/>
                <a:gridCol w="1069618"/>
                <a:gridCol w="1054761"/>
                <a:gridCol w="950771"/>
                <a:gridCol w="1039905"/>
              </a:tblGrid>
              <a:tr h="726290">
                <a:tc>
                  <a:txBody>
                    <a:bodyPr/>
                    <a:lstStyle/>
                    <a:p>
                      <a:pPr algn="l" fontAlgn="b"/>
                      <a:endParaRPr lang="en-US" sz="1000" b="1" i="0" u="none" strike="noStrike">
                        <a:solidFill>
                          <a:srgbClr val="000000"/>
                        </a:solidFill>
                        <a:effectLst/>
                        <a:latin typeface="Calibri"/>
                      </a:endParaRPr>
                    </a:p>
                  </a:txBody>
                  <a:tcPr marL="11832" marR="11832" marT="11832" marB="0" anchor="b">
                    <a:lnL>
                      <a:noFill/>
                    </a:lnL>
                    <a:lnR w="6350" cap="flat" cmpd="sng" algn="ctr">
                      <a:solidFill>
                        <a:srgbClr val="000000"/>
                      </a:solidFill>
                      <a:prstDash val="solid"/>
                      <a:round/>
                      <a:headEnd type="none" w="med" len="med"/>
                      <a:tailEnd type="none" w="med" len="med"/>
                    </a:lnR>
                    <a:lnT>
                      <a:noFill/>
                    </a:lnT>
                    <a:lnB>
                      <a:noFill/>
                    </a:lnB>
                  </a:tcPr>
                </a:tc>
                <a:tc gridSpan="8">
                  <a:txBody>
                    <a:bodyPr/>
                    <a:lstStyle/>
                    <a:p>
                      <a:pPr algn="ctr" fontAlgn="b"/>
                      <a:r>
                        <a:rPr lang="en-US" sz="1000" b="1" i="0" u="none" strike="noStrike">
                          <a:solidFill>
                            <a:srgbClr val="000000"/>
                          </a:solidFill>
                          <a:effectLst/>
                          <a:latin typeface="Calibri"/>
                        </a:rPr>
                        <a:t>Financial Markers (Medical)</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97710">
                <a:tc>
                  <a:txBody>
                    <a:bodyPr/>
                    <a:lstStyle/>
                    <a:p>
                      <a:pPr algn="l" fontAlgn="b"/>
                      <a:endParaRPr lang="en-US" sz="1000" b="1" i="0" u="none" strike="noStrike">
                        <a:solidFill>
                          <a:srgbClr val="000000"/>
                        </a:solidFill>
                        <a:effectLst/>
                        <a:latin typeface="Calibri"/>
                      </a:endParaRPr>
                    </a:p>
                  </a:txBody>
                  <a:tcPr marL="11832" marR="11832" marT="1183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000" b="1" i="0" u="none" strike="noStrike" dirty="0">
                          <a:solidFill>
                            <a:srgbClr val="000000"/>
                          </a:solidFill>
                          <a:effectLst/>
                          <a:latin typeface="Calibri"/>
                        </a:rPr>
                        <a:t>Net Patient Revenue Monthly</a:t>
                      </a:r>
                    </a:p>
                  </a:txBody>
                  <a:tcPr marL="11832" marR="11832" marT="1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Monthly Budget</a:t>
                      </a:r>
                    </a:p>
                  </a:txBody>
                  <a:tcPr marL="11832" marR="11832" marT="1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 of Budget</a:t>
                      </a:r>
                    </a:p>
                  </a:txBody>
                  <a:tcPr marL="11832" marR="11832" marT="1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Net Patient Revenue YTD</a:t>
                      </a:r>
                    </a:p>
                  </a:txBody>
                  <a:tcPr marL="11832" marR="11832" marT="1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Net Patient Revenue YTD Budget</a:t>
                      </a:r>
                    </a:p>
                  </a:txBody>
                  <a:tcPr marL="11832" marR="11832" marT="1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 of Budget</a:t>
                      </a:r>
                    </a:p>
                  </a:txBody>
                  <a:tcPr marL="11832" marR="11832" marT="1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Days in AR</a:t>
                      </a:r>
                    </a:p>
                  </a:txBody>
                  <a:tcPr marL="11832" marR="11832" marT="1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Days in AR Goal</a:t>
                      </a:r>
                    </a:p>
                  </a:txBody>
                  <a:tcPr marL="11832" marR="11832" marT="11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6290">
                <a:tc>
                  <a:txBody>
                    <a:bodyPr/>
                    <a:lstStyle/>
                    <a:p>
                      <a:pPr algn="r" fontAlgn="b"/>
                      <a:r>
                        <a:rPr lang="en-US" sz="1000" b="1" i="0" u="none" strike="noStrike">
                          <a:solidFill>
                            <a:srgbClr val="000000"/>
                          </a:solidFill>
                          <a:effectLst/>
                          <a:latin typeface="Calibri"/>
                        </a:rPr>
                        <a:t>County 1</a:t>
                      </a:r>
                    </a:p>
                  </a:txBody>
                  <a:tcPr marL="11832" marR="11832" marT="1183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1" i="0" u="none" strike="noStrike">
                          <a:solidFill>
                            <a:srgbClr val="000000"/>
                          </a:solidFill>
                          <a:effectLst/>
                          <a:latin typeface="Arial"/>
                        </a:rPr>
                        <a:t> 117,108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a:rPr>
                        <a:t> 99,670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117%</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281,091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283,272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99%</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40.53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&lt;45</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6290">
                <a:tc>
                  <a:txBody>
                    <a:bodyPr/>
                    <a:lstStyle/>
                    <a:p>
                      <a:pPr algn="r" fontAlgn="b"/>
                      <a:r>
                        <a:rPr lang="en-US" sz="1000" b="1" i="0" u="none" strike="noStrike">
                          <a:solidFill>
                            <a:srgbClr val="000000"/>
                          </a:solidFill>
                          <a:effectLst/>
                          <a:latin typeface="Calibri"/>
                        </a:rPr>
                        <a:t>County 2</a:t>
                      </a:r>
                    </a:p>
                  </a:txBody>
                  <a:tcPr marL="11832" marR="11832" marT="1183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1" i="0" u="none" strike="noStrike">
                          <a:solidFill>
                            <a:srgbClr val="000000"/>
                          </a:solidFill>
                          <a:effectLst/>
                          <a:latin typeface="Arial"/>
                        </a:rPr>
                        <a:t> 32,733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a:rPr>
                        <a:t> 26,727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122%</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89,365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66,817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134%</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82.94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&lt;45</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26290">
                <a:tc>
                  <a:txBody>
                    <a:bodyPr/>
                    <a:lstStyle/>
                    <a:p>
                      <a:pPr algn="r" fontAlgn="b"/>
                      <a:r>
                        <a:rPr lang="en-US" sz="1000" b="1" i="0" u="none" strike="noStrike">
                          <a:solidFill>
                            <a:srgbClr val="000000"/>
                          </a:solidFill>
                          <a:effectLst/>
                          <a:latin typeface="Calibri"/>
                        </a:rPr>
                        <a:t>County 3</a:t>
                      </a:r>
                    </a:p>
                  </a:txBody>
                  <a:tcPr marL="11832" marR="11832" marT="1183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1" i="0" u="none" strike="noStrike">
                          <a:solidFill>
                            <a:srgbClr val="000000"/>
                          </a:solidFill>
                          <a:effectLst/>
                          <a:latin typeface="Arial"/>
                        </a:rPr>
                        <a:t> 50,104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a:rPr>
                        <a:t> 38,501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130%</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127,816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89,835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142%</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alibri"/>
                        </a:rPr>
                        <a:t> 252.52 </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Calibri"/>
                        </a:rPr>
                        <a:t>&lt;45</a:t>
                      </a:r>
                    </a:p>
                  </a:txBody>
                  <a:tcPr marL="11832" marR="11832" marT="118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421486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UDS (FQHCs)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697379511"/>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506537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KRHIT Data Idea</a:t>
            </a:r>
            <a:endParaRPr lang="en-US" sz="3600" dirty="0"/>
          </a:p>
        </p:txBody>
      </p:sp>
      <p:sp>
        <p:nvSpPr>
          <p:cNvPr id="6" name="Slide Number Placeholder 5"/>
          <p:cNvSpPr>
            <a:spLocks noGrp="1"/>
          </p:cNvSpPr>
          <p:nvPr>
            <p:ph type="sldNum" sz="quarter" idx="4294967295"/>
          </p:nvPr>
        </p:nvSpPr>
        <p:spPr>
          <a:xfrm>
            <a:off x="7032017" y="6537325"/>
            <a:ext cx="1873857"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0005-A692-4553-ADEB-C9970685D72A}" type="slidenum">
              <a:rPr lang="en-US" smtClean="0">
                <a:solidFill>
                  <a:srgbClr val="A3ACB2">
                    <a:lumMod val="50000"/>
                  </a:srgbClr>
                </a:solidFill>
              </a:rPr>
              <a:pPr/>
              <a:t>25</a:t>
            </a:fld>
            <a:endParaRPr lang="en-US" dirty="0">
              <a:solidFill>
                <a:srgbClr val="A3ACB2">
                  <a:lumMod val="50000"/>
                </a:srgbClr>
              </a:solidFill>
            </a:endParaRPr>
          </a:p>
        </p:txBody>
      </p:sp>
      <p:grpSp>
        <p:nvGrpSpPr>
          <p:cNvPr id="32" name="Group 31"/>
          <p:cNvGrpSpPr/>
          <p:nvPr/>
        </p:nvGrpSpPr>
        <p:grpSpPr>
          <a:xfrm>
            <a:off x="0" y="1800225"/>
            <a:ext cx="7010400" cy="914400"/>
            <a:chOff x="0" y="1800225"/>
            <a:chExt cx="7010400" cy="914400"/>
          </a:xfrm>
        </p:grpSpPr>
        <p:sp>
          <p:nvSpPr>
            <p:cNvPr id="14" name="Rounded Rectangle 13"/>
            <p:cNvSpPr/>
            <p:nvPr/>
          </p:nvSpPr>
          <p:spPr>
            <a:xfrm>
              <a:off x="0" y="1800225"/>
              <a:ext cx="7010400" cy="914400"/>
            </a:xfrm>
            <a:prstGeom prst="roundRect">
              <a:avLst/>
            </a:prstGeom>
            <a:solidFill>
              <a:schemeClr val="bg1"/>
            </a:solidFill>
            <a:ln>
              <a:noFill/>
            </a:ln>
            <a:effectLst>
              <a:outerShdw blurRad="508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Pentagon 7"/>
            <p:cNvSpPr/>
            <p:nvPr/>
          </p:nvSpPr>
          <p:spPr>
            <a:xfrm>
              <a:off x="0" y="1800225"/>
              <a:ext cx="1295400" cy="914400"/>
            </a:xfrm>
            <a:prstGeom prst="homePlate">
              <a:avLst/>
            </a:prstGeom>
            <a:solidFill>
              <a:schemeClr val="accent1"/>
            </a:solidFill>
            <a:ln>
              <a:noFill/>
            </a:ln>
            <a:effectLst>
              <a:innerShdw blurRad="63500" dist="508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prstClr val="white"/>
                  </a:solidFill>
                  <a:effectLst>
                    <a:outerShdw blurRad="38100" dist="38100" dir="2700000" algn="tl">
                      <a:srgbClr val="000000">
                        <a:alpha val="43137"/>
                      </a:srgbClr>
                    </a:outerShdw>
                  </a:effectLst>
                </a:rPr>
                <a:t>#</a:t>
              </a:r>
              <a:r>
                <a:rPr lang="en-US" sz="3200" b="1" dirty="0">
                  <a:solidFill>
                    <a:prstClr val="white"/>
                  </a:solidFill>
                  <a:effectLst>
                    <a:outerShdw blurRad="38100" dist="38100" dir="2700000" algn="tl">
                      <a:srgbClr val="000000">
                        <a:alpha val="43137"/>
                      </a:srgbClr>
                    </a:outerShdw>
                  </a:effectLst>
                </a:rPr>
                <a:t>1</a:t>
              </a:r>
            </a:p>
          </p:txBody>
        </p:sp>
        <p:sp>
          <p:nvSpPr>
            <p:cNvPr id="13" name="Rectangle 12"/>
            <p:cNvSpPr/>
            <p:nvPr/>
          </p:nvSpPr>
          <p:spPr>
            <a:xfrm>
              <a:off x="1476375" y="2026593"/>
              <a:ext cx="4900444" cy="461665"/>
            </a:xfrm>
            <a:prstGeom prst="rect">
              <a:avLst/>
            </a:prstGeom>
          </p:spPr>
          <p:txBody>
            <a:bodyPr wrap="none">
              <a:spAutoFit/>
            </a:bodyPr>
            <a:lstStyle/>
            <a:p>
              <a:r>
                <a:rPr lang="en-US" sz="2400" dirty="0">
                  <a:solidFill>
                    <a:srgbClr val="A3ACB2">
                      <a:lumMod val="50000"/>
                    </a:srgbClr>
                  </a:solidFill>
                </a:rPr>
                <a:t>Start reporting process (</a:t>
              </a:r>
              <a:r>
                <a:rPr lang="en-US" sz="2400" b="1" dirty="0">
                  <a:solidFill>
                    <a:srgbClr val="1F497D"/>
                  </a:solidFill>
                </a:rPr>
                <a:t>PQRS, MU</a:t>
              </a:r>
              <a:r>
                <a:rPr lang="en-US" sz="2400" dirty="0">
                  <a:solidFill>
                    <a:srgbClr val="A3ACB2">
                      <a:lumMod val="50000"/>
                    </a:srgbClr>
                  </a:solidFill>
                </a:rPr>
                <a:t>)</a:t>
              </a:r>
            </a:p>
          </p:txBody>
        </p:sp>
      </p:grpSp>
      <p:grpSp>
        <p:nvGrpSpPr>
          <p:cNvPr id="33" name="Group 32"/>
          <p:cNvGrpSpPr/>
          <p:nvPr/>
        </p:nvGrpSpPr>
        <p:grpSpPr>
          <a:xfrm>
            <a:off x="0" y="2905125"/>
            <a:ext cx="7010400" cy="914400"/>
            <a:chOff x="0" y="2905125"/>
            <a:chExt cx="7010400" cy="914400"/>
          </a:xfrm>
        </p:grpSpPr>
        <p:sp>
          <p:nvSpPr>
            <p:cNvPr id="18" name="Rounded Rectangle 17"/>
            <p:cNvSpPr/>
            <p:nvPr/>
          </p:nvSpPr>
          <p:spPr>
            <a:xfrm>
              <a:off x="0" y="2905125"/>
              <a:ext cx="7010400" cy="914400"/>
            </a:xfrm>
            <a:prstGeom prst="roundRect">
              <a:avLst/>
            </a:prstGeom>
            <a:solidFill>
              <a:schemeClr val="bg1"/>
            </a:solidFill>
            <a:ln>
              <a:noFill/>
            </a:ln>
            <a:effectLst>
              <a:outerShdw blurRad="508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Pentagon 18"/>
            <p:cNvSpPr/>
            <p:nvPr/>
          </p:nvSpPr>
          <p:spPr>
            <a:xfrm>
              <a:off x="0" y="2905125"/>
              <a:ext cx="1295400" cy="914400"/>
            </a:xfrm>
            <a:prstGeom prst="homePlate">
              <a:avLst/>
            </a:prstGeom>
            <a:solidFill>
              <a:schemeClr val="accent2"/>
            </a:solidFill>
            <a:ln>
              <a:noFill/>
            </a:ln>
            <a:effectLst>
              <a:innerShdw blurRad="63500" dist="508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prstClr val="white"/>
                  </a:solidFill>
                  <a:effectLst>
                    <a:outerShdw blurRad="38100" dist="38100" dir="2700000" algn="tl">
                      <a:srgbClr val="000000">
                        <a:alpha val="43137"/>
                      </a:srgbClr>
                    </a:outerShdw>
                  </a:effectLst>
                </a:rPr>
                <a:t>#</a:t>
              </a:r>
              <a:r>
                <a:rPr lang="en-US" sz="3200" b="1" dirty="0">
                  <a:solidFill>
                    <a:prstClr val="white"/>
                  </a:solidFill>
                  <a:effectLst>
                    <a:outerShdw blurRad="38100" dist="38100" dir="2700000" algn="tl">
                      <a:srgbClr val="000000">
                        <a:alpha val="43137"/>
                      </a:srgbClr>
                    </a:outerShdw>
                  </a:effectLst>
                </a:rPr>
                <a:t>2</a:t>
              </a:r>
            </a:p>
          </p:txBody>
        </p:sp>
        <p:sp>
          <p:nvSpPr>
            <p:cNvPr id="20" name="Rectangle 19"/>
            <p:cNvSpPr/>
            <p:nvPr/>
          </p:nvSpPr>
          <p:spPr>
            <a:xfrm>
              <a:off x="1476375" y="3131493"/>
              <a:ext cx="4993611" cy="461665"/>
            </a:xfrm>
            <a:prstGeom prst="rect">
              <a:avLst/>
            </a:prstGeom>
          </p:spPr>
          <p:txBody>
            <a:bodyPr wrap="none">
              <a:spAutoFit/>
            </a:bodyPr>
            <a:lstStyle/>
            <a:p>
              <a:r>
                <a:rPr lang="en-US" sz="2400" dirty="0" smtClean="0">
                  <a:solidFill>
                    <a:srgbClr val="A3ACB2">
                      <a:lumMod val="50000"/>
                    </a:srgbClr>
                  </a:solidFill>
                </a:rPr>
                <a:t>Identify opportunities for Data Sharing</a:t>
              </a:r>
              <a:endParaRPr lang="en-US" sz="2400" b="1" dirty="0">
                <a:solidFill>
                  <a:srgbClr val="1F497D"/>
                </a:solidFill>
              </a:endParaRPr>
            </a:p>
          </p:txBody>
        </p:sp>
      </p:grpSp>
      <p:grpSp>
        <p:nvGrpSpPr>
          <p:cNvPr id="34" name="Group 33"/>
          <p:cNvGrpSpPr/>
          <p:nvPr/>
        </p:nvGrpSpPr>
        <p:grpSpPr>
          <a:xfrm>
            <a:off x="0" y="4010025"/>
            <a:ext cx="7010400" cy="914400"/>
            <a:chOff x="0" y="4010025"/>
            <a:chExt cx="7010400" cy="914400"/>
          </a:xfrm>
        </p:grpSpPr>
        <p:sp>
          <p:nvSpPr>
            <p:cNvPr id="21" name="Rounded Rectangle 20"/>
            <p:cNvSpPr/>
            <p:nvPr/>
          </p:nvSpPr>
          <p:spPr>
            <a:xfrm>
              <a:off x="0" y="4010025"/>
              <a:ext cx="7010400" cy="914400"/>
            </a:xfrm>
            <a:prstGeom prst="roundRect">
              <a:avLst/>
            </a:prstGeom>
            <a:solidFill>
              <a:schemeClr val="bg1"/>
            </a:solidFill>
            <a:ln>
              <a:noFill/>
            </a:ln>
            <a:effectLst>
              <a:outerShdw blurRad="508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Pentagon 21"/>
            <p:cNvSpPr/>
            <p:nvPr/>
          </p:nvSpPr>
          <p:spPr>
            <a:xfrm>
              <a:off x="0" y="4010025"/>
              <a:ext cx="1295400" cy="914400"/>
            </a:xfrm>
            <a:prstGeom prst="homePlate">
              <a:avLst/>
            </a:prstGeom>
            <a:solidFill>
              <a:schemeClr val="accent3"/>
            </a:solidFill>
            <a:ln>
              <a:noFill/>
            </a:ln>
            <a:effectLst>
              <a:innerShdw blurRad="63500" dist="508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prstClr val="white"/>
                  </a:solidFill>
                  <a:effectLst>
                    <a:outerShdw blurRad="38100" dist="38100" dir="2700000" algn="tl">
                      <a:srgbClr val="000000">
                        <a:alpha val="43137"/>
                      </a:srgbClr>
                    </a:outerShdw>
                  </a:effectLst>
                </a:rPr>
                <a:t>#</a:t>
              </a:r>
              <a:r>
                <a:rPr lang="en-US" sz="3200" b="1" dirty="0">
                  <a:solidFill>
                    <a:prstClr val="white"/>
                  </a:solidFill>
                  <a:effectLst>
                    <a:outerShdw blurRad="38100" dist="38100" dir="2700000" algn="tl">
                      <a:srgbClr val="000000">
                        <a:alpha val="43137"/>
                      </a:srgbClr>
                    </a:outerShdw>
                  </a:effectLst>
                </a:rPr>
                <a:t>3</a:t>
              </a:r>
            </a:p>
          </p:txBody>
        </p:sp>
        <p:sp>
          <p:nvSpPr>
            <p:cNvPr id="23" name="Rectangle 22"/>
            <p:cNvSpPr/>
            <p:nvPr/>
          </p:nvSpPr>
          <p:spPr>
            <a:xfrm>
              <a:off x="1476375" y="4205615"/>
              <a:ext cx="3822970" cy="461665"/>
            </a:xfrm>
            <a:prstGeom prst="rect">
              <a:avLst/>
            </a:prstGeom>
          </p:spPr>
          <p:txBody>
            <a:bodyPr wrap="none">
              <a:spAutoFit/>
            </a:bodyPr>
            <a:lstStyle/>
            <a:p>
              <a:r>
                <a:rPr lang="en-US" sz="2400" dirty="0">
                  <a:solidFill>
                    <a:srgbClr val="A3ACB2">
                      <a:lumMod val="50000"/>
                    </a:srgbClr>
                  </a:solidFill>
                </a:rPr>
                <a:t>Workflow </a:t>
              </a:r>
              <a:r>
                <a:rPr lang="en-US" sz="2400" b="1" dirty="0">
                  <a:solidFill>
                    <a:srgbClr val="1F497D"/>
                  </a:solidFill>
                </a:rPr>
                <a:t>PCMH</a:t>
              </a:r>
              <a:r>
                <a:rPr lang="en-US" sz="2400" dirty="0">
                  <a:solidFill>
                    <a:srgbClr val="1F497D"/>
                  </a:solidFill>
                </a:rPr>
                <a:t> </a:t>
              </a:r>
              <a:r>
                <a:rPr lang="en-US" sz="2400" dirty="0">
                  <a:solidFill>
                    <a:srgbClr val="A3ACB2">
                      <a:lumMod val="50000"/>
                    </a:srgbClr>
                  </a:solidFill>
                </a:rPr>
                <a:t>Alignment</a:t>
              </a:r>
            </a:p>
          </p:txBody>
        </p:sp>
      </p:grpSp>
      <p:grpSp>
        <p:nvGrpSpPr>
          <p:cNvPr id="35" name="Group 34"/>
          <p:cNvGrpSpPr/>
          <p:nvPr/>
        </p:nvGrpSpPr>
        <p:grpSpPr>
          <a:xfrm>
            <a:off x="0" y="5114925"/>
            <a:ext cx="7010400" cy="914400"/>
            <a:chOff x="0" y="5114925"/>
            <a:chExt cx="7010400" cy="914400"/>
          </a:xfrm>
        </p:grpSpPr>
        <p:sp>
          <p:nvSpPr>
            <p:cNvPr id="24" name="Rounded Rectangle 23"/>
            <p:cNvSpPr/>
            <p:nvPr/>
          </p:nvSpPr>
          <p:spPr>
            <a:xfrm>
              <a:off x="0" y="5114925"/>
              <a:ext cx="7010400" cy="914400"/>
            </a:xfrm>
            <a:prstGeom prst="roundRect">
              <a:avLst/>
            </a:prstGeom>
            <a:solidFill>
              <a:schemeClr val="bg1"/>
            </a:solidFill>
            <a:ln>
              <a:noFill/>
            </a:ln>
            <a:effectLst>
              <a:outerShdw blurRad="508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Pentagon 24"/>
            <p:cNvSpPr/>
            <p:nvPr/>
          </p:nvSpPr>
          <p:spPr>
            <a:xfrm>
              <a:off x="0" y="5114925"/>
              <a:ext cx="1295400" cy="914400"/>
            </a:xfrm>
            <a:prstGeom prst="homePlate">
              <a:avLst/>
            </a:prstGeom>
            <a:solidFill>
              <a:srgbClr val="DBD103"/>
            </a:solidFill>
            <a:ln>
              <a:noFill/>
            </a:ln>
            <a:effectLst>
              <a:innerShdw blurRad="63500" dist="50800">
                <a:prstClr val="black">
                  <a:alpha val="1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baseline="30000" dirty="0">
                  <a:solidFill>
                    <a:prstClr val="white"/>
                  </a:solidFill>
                  <a:effectLst>
                    <a:outerShdw blurRad="38100" dist="38100" dir="2700000" algn="tl">
                      <a:srgbClr val="000000">
                        <a:alpha val="43137"/>
                      </a:srgbClr>
                    </a:outerShdw>
                  </a:effectLst>
                </a:rPr>
                <a:t>#</a:t>
              </a:r>
              <a:r>
                <a:rPr lang="en-US" sz="3200" b="1" dirty="0">
                  <a:solidFill>
                    <a:prstClr val="white"/>
                  </a:solidFill>
                  <a:effectLst>
                    <a:outerShdw blurRad="38100" dist="38100" dir="2700000" algn="tl">
                      <a:srgbClr val="000000">
                        <a:alpha val="43137"/>
                      </a:srgbClr>
                    </a:outerShdw>
                  </a:effectLst>
                </a:rPr>
                <a:t>4</a:t>
              </a:r>
            </a:p>
          </p:txBody>
        </p:sp>
        <p:sp>
          <p:nvSpPr>
            <p:cNvPr id="26" name="Rectangle 25"/>
            <p:cNvSpPr/>
            <p:nvPr/>
          </p:nvSpPr>
          <p:spPr>
            <a:xfrm>
              <a:off x="1476375" y="5310515"/>
              <a:ext cx="2312043" cy="461665"/>
            </a:xfrm>
            <a:prstGeom prst="rect">
              <a:avLst/>
            </a:prstGeom>
          </p:spPr>
          <p:txBody>
            <a:bodyPr wrap="none">
              <a:spAutoFit/>
            </a:bodyPr>
            <a:lstStyle/>
            <a:p>
              <a:r>
                <a:rPr lang="en-US" sz="2400" dirty="0">
                  <a:solidFill>
                    <a:srgbClr val="A3ACB2">
                      <a:lumMod val="50000"/>
                    </a:srgbClr>
                  </a:solidFill>
                </a:rPr>
                <a:t>Capacity Building</a:t>
              </a:r>
            </a:p>
          </p:txBody>
        </p:sp>
      </p:grpSp>
    </p:spTree>
    <p:extLst>
      <p:ext uri="{BB962C8B-B14F-4D97-AF65-F5344CB8AC3E}">
        <p14:creationId xmlns:p14="http://schemas.microsoft.com/office/powerpoint/2010/main" val="2260900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 Process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2273978"/>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3718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ultimate purpose of a database management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5180744"/>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07287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Takes a Team</a:t>
            </a:r>
            <a:endParaRPr lang="en-US" dirty="0"/>
          </a:p>
        </p:txBody>
      </p:sp>
      <p:pic>
        <p:nvPicPr>
          <p:cNvPr id="4" name="Content Placeholder 3"/>
          <p:cNvPicPr>
            <a:picLocks noGrp="1" noChangeAspect="1"/>
          </p:cNvPicPr>
          <p:nvPr>
            <p:ph idx="1"/>
          </p:nvPr>
        </p:nvPicPr>
        <p:blipFill>
          <a:blip r:embed="rId2"/>
          <a:srcRect l="-17925" r="-17925"/>
          <a:stretch>
            <a:fillRect/>
          </a:stretch>
        </p:blipFill>
        <p:spPr>
          <a:xfrm>
            <a:off x="2209800" y="3177382"/>
            <a:ext cx="4320396" cy="2385218"/>
          </a:xfrm>
          <a:prstGeom prst="ellipse">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434" b="100000" l="1700" r="100000"/>
                    </a14:imgEffect>
                  </a14:imgLayer>
                </a14:imgProps>
              </a:ext>
            </a:extLst>
          </a:blip>
          <a:stretch>
            <a:fillRect/>
          </a:stretch>
        </p:blipFill>
        <p:spPr>
          <a:xfrm>
            <a:off x="6629400" y="1981200"/>
            <a:ext cx="1828800" cy="2948025"/>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1425" b="100000" l="1389" r="100000"/>
                    </a14:imgEffect>
                  </a14:imgLayer>
                </a14:imgProps>
              </a:ext>
            </a:extLst>
          </a:blip>
          <a:stretch>
            <a:fillRect/>
          </a:stretch>
        </p:blipFill>
        <p:spPr>
          <a:xfrm>
            <a:off x="685800" y="4419600"/>
            <a:ext cx="1524000" cy="1857375"/>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backgroundRemoval t="0" b="98165" l="2165" r="96970"/>
                    </a14:imgEffect>
                  </a14:imgLayer>
                </a14:imgProps>
              </a:ext>
            </a:extLst>
          </a:blip>
          <a:stretch>
            <a:fillRect/>
          </a:stretch>
        </p:blipFill>
        <p:spPr>
          <a:xfrm>
            <a:off x="457200" y="1828800"/>
            <a:ext cx="1951314" cy="1841500"/>
          </a:xfrm>
          <a:prstGeom prst="rect">
            <a:avLst/>
          </a:prstGeom>
        </p:spPr>
      </p:pic>
      <p:sp>
        <p:nvSpPr>
          <p:cNvPr id="8" name="TextBox 7"/>
          <p:cNvSpPr txBox="1"/>
          <p:nvPr/>
        </p:nvSpPr>
        <p:spPr>
          <a:xfrm>
            <a:off x="7086600" y="5029200"/>
            <a:ext cx="1143000" cy="369332"/>
          </a:xfrm>
          <a:prstGeom prst="rect">
            <a:avLst/>
          </a:prstGeom>
          <a:noFill/>
        </p:spPr>
        <p:txBody>
          <a:bodyPr wrap="square" rtlCol="0">
            <a:spAutoFit/>
          </a:bodyPr>
          <a:lstStyle/>
          <a:p>
            <a:r>
              <a:rPr lang="en-US" dirty="0" smtClean="0"/>
              <a:t>Doctor</a:t>
            </a:r>
            <a:endParaRPr lang="en-US" dirty="0"/>
          </a:p>
        </p:txBody>
      </p:sp>
      <p:sp>
        <p:nvSpPr>
          <p:cNvPr id="9" name="TextBox 8"/>
          <p:cNvSpPr txBox="1"/>
          <p:nvPr/>
        </p:nvSpPr>
        <p:spPr>
          <a:xfrm>
            <a:off x="1219200" y="3657600"/>
            <a:ext cx="1184940" cy="369332"/>
          </a:xfrm>
          <a:prstGeom prst="rect">
            <a:avLst/>
          </a:prstGeom>
          <a:noFill/>
        </p:spPr>
        <p:txBody>
          <a:bodyPr wrap="none" rtlCol="0">
            <a:spAutoFit/>
          </a:bodyPr>
          <a:lstStyle/>
          <a:p>
            <a:r>
              <a:rPr lang="en-US" dirty="0" smtClean="0"/>
              <a:t>Nurse/MA</a:t>
            </a:r>
            <a:endParaRPr lang="en-US" dirty="0"/>
          </a:p>
        </p:txBody>
      </p:sp>
      <p:sp>
        <p:nvSpPr>
          <p:cNvPr id="10" name="TextBox 9"/>
          <p:cNvSpPr txBox="1"/>
          <p:nvPr/>
        </p:nvSpPr>
        <p:spPr>
          <a:xfrm>
            <a:off x="1828800" y="6248400"/>
            <a:ext cx="1828800" cy="369332"/>
          </a:xfrm>
          <a:prstGeom prst="rect">
            <a:avLst/>
          </a:prstGeom>
          <a:noFill/>
        </p:spPr>
        <p:txBody>
          <a:bodyPr wrap="square" rtlCol="0">
            <a:spAutoFit/>
          </a:bodyPr>
          <a:lstStyle/>
          <a:p>
            <a:r>
              <a:rPr lang="en-US" dirty="0" smtClean="0"/>
              <a:t>IT Specialist</a:t>
            </a:r>
            <a:endParaRPr lang="en-US" dirty="0"/>
          </a:p>
        </p:txBody>
      </p:sp>
      <p:cxnSp>
        <p:nvCxnSpPr>
          <p:cNvPr id="36" name="Straight Arrow Connector 35"/>
          <p:cNvCxnSpPr/>
          <p:nvPr/>
        </p:nvCxnSpPr>
        <p:spPr>
          <a:xfrm flipV="1">
            <a:off x="5943600" y="2971800"/>
            <a:ext cx="914400" cy="457200"/>
          </a:xfrm>
          <a:prstGeom prst="straightConnector1">
            <a:avLst/>
          </a:prstGeom>
          <a:ln w="158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209800" y="3124200"/>
            <a:ext cx="563286" cy="298450"/>
          </a:xfrm>
          <a:prstGeom prst="straightConnector1">
            <a:avLst/>
          </a:prstGeom>
          <a:ln w="158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286000" y="5410200"/>
            <a:ext cx="762000" cy="381000"/>
          </a:xfrm>
          <a:prstGeom prst="straightConnector1">
            <a:avLst/>
          </a:prstGeom>
          <a:ln w="158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057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Needs:</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189130447"/>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715000" y="6477000"/>
            <a:ext cx="3268518" cy="461665"/>
          </a:xfrm>
          <a:prstGeom prst="rect">
            <a:avLst/>
          </a:prstGeom>
          <a:noFill/>
        </p:spPr>
        <p:txBody>
          <a:bodyPr wrap="none" rtlCol="0">
            <a:spAutoFit/>
          </a:bodyPr>
          <a:lstStyle/>
          <a:p>
            <a:r>
              <a:rPr lang="en-US" sz="1200" dirty="0" smtClean="0"/>
              <a:t>US Census Bureau, State and County Quick Facts</a:t>
            </a:r>
          </a:p>
          <a:p>
            <a:r>
              <a:rPr lang="en-US" sz="1200" dirty="0" err="1" smtClean="0"/>
              <a:t>www.hrsa.gov</a:t>
            </a:r>
            <a:endParaRPr lang="en-US" sz="1200" dirty="0"/>
          </a:p>
        </p:txBody>
      </p:sp>
    </p:spTree>
    <p:extLst>
      <p:ext uri="{BB962C8B-B14F-4D97-AF65-F5344CB8AC3E}">
        <p14:creationId xmlns:p14="http://schemas.microsoft.com/office/powerpoint/2010/main" val="16710080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47800"/>
            <a:ext cx="9144000" cy="4953000"/>
          </a:xfrm>
          <a:prstGeom prst="rect">
            <a:avLst/>
          </a:prstGeom>
          <a:gradFill>
            <a:gsLst>
              <a:gs pos="0">
                <a:schemeClr val="bg1">
                  <a:alpha val="0"/>
                </a:schemeClr>
              </a:gs>
              <a:gs pos="100000">
                <a:schemeClr val="bg1"/>
              </a:gs>
            </a:gsLst>
            <a:lin ang="5400000" scaled="0"/>
          </a:gradFill>
          <a:ln>
            <a:noFill/>
          </a:ln>
          <a:effectLst>
            <a:outerShdw blurRad="50800" dist="254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normAutofit/>
          </a:bodyPr>
          <a:lstStyle/>
          <a:p>
            <a:r>
              <a:rPr lang="en-US" sz="3600" dirty="0" smtClean="0"/>
              <a:t>Kentucky Rural Health Information Technology Network</a:t>
            </a:r>
            <a:endParaRPr lang="en-US" sz="36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51257157"/>
              </p:ext>
            </p:extLst>
          </p:nvPr>
        </p:nvGraphicFramePr>
        <p:xfrm>
          <a:off x="2667000" y="1447800"/>
          <a:ext cx="6477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4294967295"/>
          </p:nvPr>
        </p:nvSpPr>
        <p:spPr>
          <a:xfrm>
            <a:off x="7032017" y="6537325"/>
            <a:ext cx="1873857"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0005-A692-4553-ADEB-C9970685D72A}" type="slidenum">
              <a:rPr lang="en-US" smtClean="0">
                <a:solidFill>
                  <a:srgbClr val="A3ACB2">
                    <a:lumMod val="50000"/>
                  </a:srgbClr>
                </a:solidFill>
              </a:rPr>
              <a:pPr/>
              <a:t>3</a:t>
            </a:fld>
            <a:endParaRPr lang="en-US" dirty="0">
              <a:solidFill>
                <a:srgbClr val="A3ACB2">
                  <a:lumMod val="50000"/>
                </a:srgbClr>
              </a:solidFill>
            </a:endParaRPr>
          </a:p>
        </p:txBody>
      </p:sp>
      <p:sp>
        <p:nvSpPr>
          <p:cNvPr id="9" name="TextBox 8"/>
          <p:cNvSpPr txBox="1"/>
          <p:nvPr/>
        </p:nvSpPr>
        <p:spPr>
          <a:xfrm>
            <a:off x="228600" y="1676400"/>
            <a:ext cx="3453611" cy="4024968"/>
          </a:xfrm>
          <a:prstGeom prst="ellipse">
            <a:avLst/>
          </a:prstGeom>
          <a:solidFill>
            <a:schemeClr val="accent2"/>
          </a:solidFill>
        </p:spPr>
        <p:txBody>
          <a:bodyPr wrap="square" rtlCol="0">
            <a:spAutoFit/>
          </a:bodyPr>
          <a:lstStyle/>
          <a:p>
            <a:r>
              <a:rPr lang="en-US" b="1" dirty="0">
                <a:solidFill>
                  <a:schemeClr val="tx2"/>
                </a:solidFill>
              </a:rPr>
              <a:t>HRSA</a:t>
            </a:r>
            <a:r>
              <a:rPr lang="en-US" dirty="0">
                <a:solidFill>
                  <a:schemeClr val="accent6">
                    <a:lumMod val="50000"/>
                  </a:schemeClr>
                </a:solidFill>
              </a:rPr>
              <a:t> Funded Organization </a:t>
            </a:r>
            <a:r>
              <a:rPr lang="en-US" dirty="0"/>
              <a:t>with governing Board of Directors</a:t>
            </a:r>
            <a:r>
              <a:rPr lang="en-US" dirty="0">
                <a:solidFill>
                  <a:schemeClr val="accent6">
                    <a:lumMod val="50000"/>
                  </a:schemeClr>
                </a:solidFill>
              </a:rPr>
              <a:t> </a:t>
            </a:r>
          </a:p>
          <a:p>
            <a:r>
              <a:rPr lang="en-US" dirty="0">
                <a:solidFill>
                  <a:schemeClr val="accent6">
                    <a:lumMod val="50000"/>
                  </a:schemeClr>
                </a:solidFill>
              </a:rPr>
              <a:t>Using Health Information Technology (</a:t>
            </a:r>
            <a:r>
              <a:rPr lang="en-US" b="1" dirty="0">
                <a:solidFill>
                  <a:schemeClr val="tx2"/>
                </a:solidFill>
              </a:rPr>
              <a:t>HIT</a:t>
            </a:r>
            <a:r>
              <a:rPr lang="en-US" dirty="0">
                <a:solidFill>
                  <a:schemeClr val="accent6">
                    <a:lumMod val="50000"/>
                  </a:schemeClr>
                </a:solidFill>
              </a:rPr>
              <a:t>) to decrease health disparities and increase health outcomes</a:t>
            </a:r>
          </a:p>
        </p:txBody>
      </p:sp>
    </p:spTree>
    <p:extLst>
      <p:ext uri="{BB962C8B-B14F-4D97-AF65-F5344CB8AC3E}">
        <p14:creationId xmlns:p14="http://schemas.microsoft.com/office/powerpoint/2010/main" val="46546676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ppt_x"/>
                                          </p:val>
                                        </p:tav>
                                        <p:tav tm="100000">
                                          <p:val>
                                            <p:strVal val="#ppt_x"/>
                                          </p:val>
                                        </p:tav>
                                      </p:tavLst>
                                    </p:anim>
                                    <p:anim calcmode="lin" valueType="num">
                                      <p:cBhvr additive="base">
                                        <p:cTn id="12"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Warehouse and Benchmarking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4753257"/>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26628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 Analytics, and Benchmarking</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293932368"/>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210037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your data sits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2303704"/>
              </p:ext>
            </p:extLst>
          </p:nvPr>
        </p:nvGraphicFramePr>
        <p:xfrm>
          <a:off x="228599" y="15240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943600" y="2286000"/>
            <a:ext cx="1371600" cy="369332"/>
          </a:xfrm>
          <a:prstGeom prst="rect">
            <a:avLst/>
          </a:prstGeom>
          <a:noFill/>
        </p:spPr>
        <p:txBody>
          <a:bodyPr wrap="square" rtlCol="0">
            <a:spAutoFit/>
          </a:bodyPr>
          <a:lstStyle/>
          <a:p>
            <a:r>
              <a:rPr lang="en-US" dirty="0" smtClean="0"/>
              <a:t>Level </a:t>
            </a:r>
            <a:r>
              <a:rPr lang="en-US" dirty="0"/>
              <a:t>I</a:t>
            </a:r>
          </a:p>
        </p:txBody>
      </p:sp>
      <p:sp>
        <p:nvSpPr>
          <p:cNvPr id="7" name="TextBox 6"/>
          <p:cNvSpPr txBox="1"/>
          <p:nvPr/>
        </p:nvSpPr>
        <p:spPr>
          <a:xfrm>
            <a:off x="5943600" y="3733800"/>
            <a:ext cx="842110" cy="369332"/>
          </a:xfrm>
          <a:prstGeom prst="rect">
            <a:avLst/>
          </a:prstGeom>
          <a:noFill/>
        </p:spPr>
        <p:txBody>
          <a:bodyPr wrap="none" rtlCol="0">
            <a:spAutoFit/>
          </a:bodyPr>
          <a:lstStyle/>
          <a:p>
            <a:r>
              <a:rPr lang="en-US" dirty="0" smtClean="0"/>
              <a:t>Level II</a:t>
            </a:r>
            <a:endParaRPr lang="en-US" dirty="0"/>
          </a:p>
        </p:txBody>
      </p:sp>
      <p:sp>
        <p:nvSpPr>
          <p:cNvPr id="8" name="TextBox 7"/>
          <p:cNvSpPr txBox="1"/>
          <p:nvPr/>
        </p:nvSpPr>
        <p:spPr>
          <a:xfrm>
            <a:off x="5943600" y="5105400"/>
            <a:ext cx="899818" cy="369332"/>
          </a:xfrm>
          <a:prstGeom prst="rect">
            <a:avLst/>
          </a:prstGeom>
          <a:noFill/>
        </p:spPr>
        <p:txBody>
          <a:bodyPr wrap="none" rtlCol="0">
            <a:spAutoFit/>
          </a:bodyPr>
          <a:lstStyle/>
          <a:p>
            <a:r>
              <a:rPr lang="en-US" dirty="0" smtClean="0"/>
              <a:t>Level III</a:t>
            </a:r>
            <a:endParaRPr lang="en-US" dirty="0"/>
          </a:p>
        </p:txBody>
      </p:sp>
      <p:sp>
        <p:nvSpPr>
          <p:cNvPr id="9" name="TextBox 8"/>
          <p:cNvSpPr txBox="1"/>
          <p:nvPr/>
        </p:nvSpPr>
        <p:spPr>
          <a:xfrm>
            <a:off x="685800" y="2438400"/>
            <a:ext cx="2209800" cy="523220"/>
          </a:xfrm>
          <a:prstGeom prst="rect">
            <a:avLst/>
          </a:prstGeom>
          <a:noFill/>
        </p:spPr>
        <p:txBody>
          <a:bodyPr wrap="square" rtlCol="0">
            <a:spAutoFit/>
          </a:bodyPr>
          <a:lstStyle/>
          <a:p>
            <a:r>
              <a:rPr lang="en-US" sz="2800" dirty="0" smtClean="0">
                <a:solidFill>
                  <a:srgbClr val="FF0000"/>
                </a:solidFill>
              </a:rPr>
              <a:t>Read Only !!</a:t>
            </a:r>
            <a:endParaRPr lang="en-US" sz="2800" dirty="0">
              <a:solidFill>
                <a:srgbClr val="FF0000"/>
              </a:solidFill>
            </a:endParaRPr>
          </a:p>
        </p:txBody>
      </p:sp>
    </p:spTree>
    <p:extLst>
      <p:ext uri="{BB962C8B-B14F-4D97-AF65-F5344CB8AC3E}">
        <p14:creationId xmlns:p14="http://schemas.microsoft.com/office/powerpoint/2010/main" val="38117736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move your data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0946709"/>
              </p:ext>
            </p:extLst>
          </p:nvPr>
        </p:nvGraphicFramePr>
        <p:xfrm>
          <a:off x="228599" y="15240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loud Callout 8"/>
          <p:cNvSpPr/>
          <p:nvPr/>
        </p:nvSpPr>
        <p:spPr>
          <a:xfrm>
            <a:off x="6934200" y="1219200"/>
            <a:ext cx="2176521" cy="1524000"/>
          </a:xfrm>
          <a:prstGeom prst="cloudCallout">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solidFill>
                  <a:schemeClr val="tx2">
                    <a:lumMod val="60000"/>
                    <a:lumOff val="40000"/>
                  </a:schemeClr>
                </a:solidFill>
              </a:rPr>
              <a:t>Authorized HCCN Members</a:t>
            </a:r>
            <a:endParaRPr lang="en-US" dirty="0">
              <a:solidFill>
                <a:schemeClr val="tx2">
                  <a:lumMod val="60000"/>
                  <a:lumOff val="40000"/>
                </a:schemeClr>
              </a:solidFill>
            </a:endParaRPr>
          </a:p>
        </p:txBody>
      </p:sp>
      <p:sp>
        <p:nvSpPr>
          <p:cNvPr id="10" name="Line 7"/>
          <p:cNvSpPr>
            <a:spLocks noChangeShapeType="1"/>
          </p:cNvSpPr>
          <p:nvPr/>
        </p:nvSpPr>
        <p:spPr bwMode="auto">
          <a:xfrm>
            <a:off x="2209800" y="3962400"/>
            <a:ext cx="457200" cy="0"/>
          </a:xfrm>
          <a:prstGeom prst="line">
            <a:avLst/>
          </a:prstGeom>
          <a:noFill/>
          <a:ln w="9525">
            <a:solidFill>
              <a:schemeClr val="tx1"/>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11" name="Line 7"/>
          <p:cNvSpPr>
            <a:spLocks noChangeShapeType="1"/>
          </p:cNvSpPr>
          <p:nvPr/>
        </p:nvSpPr>
        <p:spPr bwMode="auto">
          <a:xfrm>
            <a:off x="4343400" y="3962400"/>
            <a:ext cx="457200" cy="0"/>
          </a:xfrm>
          <a:prstGeom prst="line">
            <a:avLst/>
          </a:prstGeom>
          <a:noFill/>
          <a:ln w="9525">
            <a:solidFill>
              <a:schemeClr val="tx1"/>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sp>
        <p:nvSpPr>
          <p:cNvPr id="12" name="Line 7"/>
          <p:cNvSpPr>
            <a:spLocks noChangeShapeType="1"/>
          </p:cNvSpPr>
          <p:nvPr/>
        </p:nvSpPr>
        <p:spPr bwMode="auto">
          <a:xfrm>
            <a:off x="6400800" y="3962400"/>
            <a:ext cx="457200" cy="0"/>
          </a:xfrm>
          <a:prstGeom prst="line">
            <a:avLst/>
          </a:prstGeom>
          <a:noFill/>
          <a:ln w="9525">
            <a:solidFill>
              <a:schemeClr val="tx1"/>
            </a:solidFill>
            <a:round/>
            <a:headEnd/>
            <a:tailEnd type="triangle" w="med" len="med"/>
          </a:ln>
          <a:effectLst>
            <a:outerShdw blurRad="63500" dist="38099" dir="2700000" algn="ctr" rotWithShape="0">
              <a:schemeClr val="bg2">
                <a:alpha val="74998"/>
              </a:schemeClr>
            </a:outerShdw>
          </a:effectLst>
          <a:extLst>
            <a:ext uri="{909E8E84-426E-40dd-AFC4-6F175D3DCCD1}">
              <a14:hiddenFill xmlns:a14="http://schemas.microsoft.com/office/drawing/2010/main">
                <a:noFill/>
              </a14:hiddenFill>
            </a:ext>
          </a:extLst>
        </p:spPr>
        <p:txBody>
          <a:bodyPr/>
          <a:lstStyle/>
          <a:p>
            <a:endParaRPr lang="en-US"/>
          </a:p>
        </p:txBody>
      </p:sp>
      <p:cxnSp>
        <p:nvCxnSpPr>
          <p:cNvPr id="13" name="Straight Arrow Connector 12"/>
          <p:cNvCxnSpPr/>
          <p:nvPr/>
        </p:nvCxnSpPr>
        <p:spPr>
          <a:xfrm flipV="1">
            <a:off x="4572000" y="4267200"/>
            <a:ext cx="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6705600" y="4267200"/>
            <a:ext cx="0" cy="762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886200" y="5105400"/>
            <a:ext cx="1378164" cy="369332"/>
          </a:xfrm>
          <a:prstGeom prst="rect">
            <a:avLst/>
          </a:prstGeom>
          <a:noFill/>
        </p:spPr>
        <p:txBody>
          <a:bodyPr wrap="none" rtlCol="0">
            <a:spAutoFit/>
          </a:bodyPr>
          <a:lstStyle/>
          <a:p>
            <a:r>
              <a:rPr lang="en-US" dirty="0" smtClean="0"/>
              <a:t>Secure Copy</a:t>
            </a:r>
            <a:endParaRPr lang="en-US" dirty="0"/>
          </a:p>
        </p:txBody>
      </p:sp>
      <p:sp>
        <p:nvSpPr>
          <p:cNvPr id="21" name="TextBox 20"/>
          <p:cNvSpPr txBox="1"/>
          <p:nvPr/>
        </p:nvSpPr>
        <p:spPr>
          <a:xfrm>
            <a:off x="6172200" y="5105400"/>
            <a:ext cx="1285854" cy="369332"/>
          </a:xfrm>
          <a:prstGeom prst="rect">
            <a:avLst/>
          </a:prstGeom>
          <a:noFill/>
        </p:spPr>
        <p:txBody>
          <a:bodyPr wrap="none" rtlCol="0">
            <a:spAutoFit/>
          </a:bodyPr>
          <a:lstStyle/>
          <a:p>
            <a:r>
              <a:rPr lang="en-US" dirty="0" smtClean="0"/>
              <a:t>Normalized</a:t>
            </a:r>
            <a:endParaRPr lang="en-US" dirty="0"/>
          </a:p>
        </p:txBody>
      </p:sp>
      <p:sp>
        <p:nvSpPr>
          <p:cNvPr id="22" name="TextBox 21"/>
          <p:cNvSpPr txBox="1"/>
          <p:nvPr/>
        </p:nvSpPr>
        <p:spPr>
          <a:xfrm>
            <a:off x="1524000" y="1676400"/>
            <a:ext cx="2819400" cy="584776"/>
          </a:xfrm>
          <a:prstGeom prst="rect">
            <a:avLst/>
          </a:prstGeom>
          <a:noFill/>
        </p:spPr>
        <p:txBody>
          <a:bodyPr wrap="square" rtlCol="0">
            <a:spAutoFit/>
          </a:bodyPr>
          <a:lstStyle/>
          <a:p>
            <a:r>
              <a:rPr lang="en-US" sz="3200" dirty="0" smtClean="0">
                <a:solidFill>
                  <a:srgbClr val="FF0000"/>
                </a:solidFill>
              </a:rPr>
              <a:t>Read Only !!</a:t>
            </a:r>
            <a:endParaRPr lang="en-US" sz="3200" dirty="0">
              <a:solidFill>
                <a:srgbClr val="FF0000"/>
              </a:solidFill>
            </a:endParaRPr>
          </a:p>
        </p:txBody>
      </p:sp>
    </p:spTree>
    <p:extLst>
      <p:ext uri="{BB962C8B-B14F-4D97-AF65-F5344CB8AC3E}">
        <p14:creationId xmlns:p14="http://schemas.microsoft.com/office/powerpoint/2010/main" val="361972098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Hurdles along the way…</a:t>
            </a:r>
            <a:endParaRPr lang="en-US" dirty="0"/>
          </a:p>
        </p:txBody>
      </p:sp>
      <p:pic>
        <p:nvPicPr>
          <p:cNvPr id="8" name="Content Placeholder 7"/>
          <p:cNvPicPr>
            <a:picLocks noGrp="1" noChangeAspect="1"/>
          </p:cNvPicPr>
          <p:nvPr>
            <p:ph idx="1"/>
          </p:nvPr>
        </p:nvPicPr>
        <p:blipFill>
          <a:blip r:embed="rId2"/>
          <a:srcRect l="-23597" r="-23597"/>
          <a:stretch>
            <a:fillRect/>
          </a:stretch>
        </p:blipFill>
        <p:spPr>
          <a:xfrm>
            <a:off x="-152400" y="1600200"/>
            <a:ext cx="3136900" cy="1943100"/>
          </a:xfrm>
          <a:prstGeom prst="ellipse">
            <a:avLst/>
          </a:prstGeom>
        </p:spPr>
      </p:pic>
      <p:graphicFrame>
        <p:nvGraphicFramePr>
          <p:cNvPr id="5" name="Diagram 4"/>
          <p:cNvGraphicFramePr/>
          <p:nvPr>
            <p:extLst>
              <p:ext uri="{D42A27DB-BD31-4B8C-83A1-F6EECF244321}">
                <p14:modId xmlns:p14="http://schemas.microsoft.com/office/powerpoint/2010/main" val="3468217394"/>
              </p:ext>
            </p:extLst>
          </p:nvPr>
        </p:nvGraphicFramePr>
        <p:xfrm>
          <a:off x="2438400" y="1752600"/>
          <a:ext cx="6172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07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4000" dirty="0">
                <a:solidFill>
                  <a:srgbClr val="000000"/>
                </a:solidFill>
              </a:rPr>
              <a:t>Reframing Data Management</a:t>
            </a:r>
          </a:p>
        </p:txBody>
      </p:sp>
    </p:spTree>
    <p:extLst>
      <p:ext uri="{BB962C8B-B14F-4D97-AF65-F5344CB8AC3E}">
        <p14:creationId xmlns:p14="http://schemas.microsoft.com/office/powerpoint/2010/main" val="31549131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Final Objective</a:t>
            </a:r>
            <a:endParaRPr lang="en-US" dirty="0"/>
          </a:p>
        </p:txBody>
      </p:sp>
      <p:sp>
        <p:nvSpPr>
          <p:cNvPr id="3" name="Content Placeholder 2"/>
          <p:cNvSpPr>
            <a:spLocks noGrp="1"/>
          </p:cNvSpPr>
          <p:nvPr>
            <p:ph idx="1"/>
          </p:nvPr>
        </p:nvSpPr>
        <p:spPr>
          <a:xfrm>
            <a:off x="228599" y="1447800"/>
            <a:ext cx="5288977" cy="4800600"/>
          </a:xfrm>
        </p:spPr>
        <p:txBody>
          <a:bodyPr/>
          <a:lstStyle/>
          <a:p>
            <a:pPr marL="0" indent="0">
              <a:buNone/>
            </a:pPr>
            <a:r>
              <a:rPr lang="en-US" dirty="0" smtClean="0"/>
              <a:t>Data Center Model</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38400"/>
            <a:ext cx="1586352"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925" y="2031755"/>
            <a:ext cx="6953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467686"/>
            <a:ext cx="6953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181600"/>
            <a:ext cx="6953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2405062" y="2708030"/>
            <a:ext cx="1176338" cy="644770"/>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40534" y="3805823"/>
            <a:ext cx="1940866" cy="80377"/>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33944" y="4648200"/>
            <a:ext cx="1176338" cy="762000"/>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43952" y="3805823"/>
            <a:ext cx="547248" cy="0"/>
          </a:xfrm>
          <a:prstGeom prst="straightConnector1">
            <a:avLst/>
          </a:prstGeom>
          <a:ln w="381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13938" y="3621157"/>
            <a:ext cx="2667000" cy="369332"/>
          </a:xfrm>
          <a:prstGeom prst="rect">
            <a:avLst/>
          </a:prstGeom>
          <a:noFill/>
        </p:spPr>
        <p:txBody>
          <a:bodyPr wrap="square" rtlCol="0">
            <a:spAutoFit/>
          </a:bodyPr>
          <a:lstStyle/>
          <a:p>
            <a:r>
              <a:rPr lang="en-US" dirty="0" smtClean="0"/>
              <a:t>Best Practice Evaluation</a:t>
            </a:r>
            <a:endParaRPr lang="en-US" dirty="0"/>
          </a:p>
        </p:txBody>
      </p:sp>
    </p:spTree>
    <p:extLst>
      <p:ext uri="{BB962C8B-B14F-4D97-AF65-F5344CB8AC3E}">
        <p14:creationId xmlns:p14="http://schemas.microsoft.com/office/powerpoint/2010/main" val="36959586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Inside Out Approach</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358" y="1447800"/>
            <a:ext cx="3430683" cy="16764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3747868"/>
            <a:ext cx="6667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83" y="4147625"/>
            <a:ext cx="2762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001" y="3733068"/>
            <a:ext cx="990600" cy="369332"/>
          </a:xfrm>
          <a:prstGeom prst="rect">
            <a:avLst/>
          </a:prstGeom>
          <a:noFill/>
        </p:spPr>
        <p:txBody>
          <a:bodyPr wrap="square" rtlCol="0">
            <a:spAutoFit/>
          </a:bodyPr>
          <a:lstStyle/>
          <a:p>
            <a:r>
              <a:rPr lang="en-US" dirty="0" smtClean="0"/>
              <a:t>Provider</a:t>
            </a:r>
            <a:endParaRPr lang="en-US" dirty="0"/>
          </a:p>
        </p:txBody>
      </p:sp>
      <p:sp>
        <p:nvSpPr>
          <p:cNvPr id="8" name="TextBox 7"/>
          <p:cNvSpPr txBox="1"/>
          <p:nvPr/>
        </p:nvSpPr>
        <p:spPr>
          <a:xfrm>
            <a:off x="3076575" y="3378536"/>
            <a:ext cx="809625" cy="369332"/>
          </a:xfrm>
          <a:prstGeom prst="rect">
            <a:avLst/>
          </a:prstGeom>
          <a:noFill/>
        </p:spPr>
        <p:txBody>
          <a:bodyPr wrap="square" rtlCol="0">
            <a:spAutoFit/>
          </a:bodyPr>
          <a:lstStyle/>
          <a:p>
            <a:r>
              <a:rPr lang="en-US" dirty="0" smtClean="0"/>
              <a:t>EMR</a:t>
            </a:r>
            <a:endParaRPr lang="en-US" dirty="0"/>
          </a:p>
        </p:txBody>
      </p:sp>
      <p:sp>
        <p:nvSpPr>
          <p:cNvPr id="9" name="Curved Down Arrow 8"/>
          <p:cNvSpPr/>
          <p:nvPr/>
        </p:nvSpPr>
        <p:spPr>
          <a:xfrm>
            <a:off x="1128711" y="3355145"/>
            <a:ext cx="1947863"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Curved Up Arrow 12"/>
          <p:cNvSpPr/>
          <p:nvPr/>
        </p:nvSpPr>
        <p:spPr>
          <a:xfrm>
            <a:off x="1128711" y="4791333"/>
            <a:ext cx="2297241"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014601" y="5791200"/>
            <a:ext cx="3176399" cy="369332"/>
          </a:xfrm>
          <a:prstGeom prst="rect">
            <a:avLst/>
          </a:prstGeom>
          <a:noFill/>
        </p:spPr>
        <p:txBody>
          <a:bodyPr wrap="square" rtlCol="0">
            <a:spAutoFit/>
          </a:bodyPr>
          <a:lstStyle/>
          <a:p>
            <a:r>
              <a:rPr lang="en-US" dirty="0" smtClean="0"/>
              <a:t>Clinical Workflow</a:t>
            </a: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81200"/>
            <a:ext cx="8286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720297" y="1459468"/>
            <a:ext cx="2956259" cy="369332"/>
          </a:xfrm>
          <a:prstGeom prst="rect">
            <a:avLst/>
          </a:prstGeom>
          <a:noFill/>
        </p:spPr>
        <p:txBody>
          <a:bodyPr wrap="none" rtlCol="0">
            <a:spAutoFit/>
          </a:bodyPr>
          <a:lstStyle/>
          <a:p>
            <a:r>
              <a:rPr lang="en-US" dirty="0" smtClean="0"/>
              <a:t>Management/Quality/Auditing</a:t>
            </a:r>
            <a:endParaRPr lang="en-US" dirty="0"/>
          </a:p>
        </p:txBody>
      </p:sp>
      <p:cxnSp>
        <p:nvCxnSpPr>
          <p:cNvPr id="17" name="Straight Arrow Connector 16"/>
          <p:cNvCxnSpPr/>
          <p:nvPr/>
        </p:nvCxnSpPr>
        <p:spPr>
          <a:xfrm flipH="1">
            <a:off x="4191000" y="2943225"/>
            <a:ext cx="1295401" cy="1159175"/>
          </a:xfrm>
          <a:prstGeom prst="straightConnector1">
            <a:avLst/>
          </a:prstGeom>
          <a:ln w="15875">
            <a:solidFill>
              <a:srgbClr val="002060"/>
            </a:solidFill>
            <a:prstDash val="dash"/>
            <a:headEnd type="none" w="med" len="lg"/>
            <a:tailEnd type="arrow"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41318" y="3397293"/>
            <a:ext cx="1114216" cy="369332"/>
          </a:xfrm>
          <a:prstGeom prst="rect">
            <a:avLst/>
          </a:prstGeom>
          <a:noFill/>
        </p:spPr>
        <p:txBody>
          <a:bodyPr wrap="none" rtlCol="0">
            <a:spAutoFit/>
          </a:bodyPr>
          <a:lstStyle/>
          <a:p>
            <a:r>
              <a:rPr lang="en-US" dirty="0" smtClean="0"/>
              <a:t>Reporting</a:t>
            </a:r>
            <a:endParaRPr lang="en-US"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2827" y="3385625"/>
            <a:ext cx="6381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p:cNvCxnSpPr/>
          <p:nvPr/>
        </p:nvCxnSpPr>
        <p:spPr>
          <a:xfrm>
            <a:off x="6781800" y="2943225"/>
            <a:ext cx="609600" cy="411920"/>
          </a:xfrm>
          <a:prstGeom prst="straightConnector1">
            <a:avLst/>
          </a:prstGeom>
          <a:ln w="1587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dash"/>
            <a:headEnd type="none" w="med"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181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nodeType="clickEffect">
                                  <p:stCondLst>
                                    <p:cond delay="0"/>
                                  </p:stCondLst>
                                  <p:childTnLst>
                                    <p:animScale>
                                      <p:cBhvr>
                                        <p:cTn id="6" dur="1000" fill="hold"/>
                                        <p:tgtEl>
                                          <p:spTgt spid="1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repeatCount="indefinite" fill="hold" nodeType="clickEffect">
                                  <p:stCondLst>
                                    <p:cond delay="0"/>
                                  </p:stCondLst>
                                  <p:childTnLst>
                                    <p:animScale>
                                      <p:cBhvr>
                                        <p:cTn id="10" dur="1000" fill="hold"/>
                                        <p:tgtEl>
                                          <p:spTgt spid="3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Inside Out Approach</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358" y="1447800"/>
            <a:ext cx="3430683" cy="16764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3747868"/>
            <a:ext cx="6667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83" y="4147625"/>
            <a:ext cx="2762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001" y="3733068"/>
            <a:ext cx="990600" cy="369332"/>
          </a:xfrm>
          <a:prstGeom prst="rect">
            <a:avLst/>
          </a:prstGeom>
          <a:noFill/>
        </p:spPr>
        <p:txBody>
          <a:bodyPr wrap="square" rtlCol="0">
            <a:spAutoFit/>
          </a:bodyPr>
          <a:lstStyle/>
          <a:p>
            <a:r>
              <a:rPr lang="en-US" dirty="0" smtClean="0"/>
              <a:t>Provider</a:t>
            </a:r>
            <a:endParaRPr lang="en-US" dirty="0"/>
          </a:p>
        </p:txBody>
      </p:sp>
      <p:sp>
        <p:nvSpPr>
          <p:cNvPr id="8" name="TextBox 7"/>
          <p:cNvSpPr txBox="1"/>
          <p:nvPr/>
        </p:nvSpPr>
        <p:spPr>
          <a:xfrm>
            <a:off x="3076575" y="3378536"/>
            <a:ext cx="809625" cy="369332"/>
          </a:xfrm>
          <a:prstGeom prst="rect">
            <a:avLst/>
          </a:prstGeom>
          <a:noFill/>
        </p:spPr>
        <p:txBody>
          <a:bodyPr wrap="square" rtlCol="0">
            <a:spAutoFit/>
          </a:bodyPr>
          <a:lstStyle/>
          <a:p>
            <a:r>
              <a:rPr lang="en-US" dirty="0" smtClean="0"/>
              <a:t>EMR</a:t>
            </a:r>
            <a:endParaRPr lang="en-US" dirty="0"/>
          </a:p>
        </p:txBody>
      </p:sp>
      <p:sp>
        <p:nvSpPr>
          <p:cNvPr id="9" name="Curved Down Arrow 8"/>
          <p:cNvSpPr/>
          <p:nvPr/>
        </p:nvSpPr>
        <p:spPr>
          <a:xfrm>
            <a:off x="1128711" y="3355145"/>
            <a:ext cx="1947863"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Curved Up Arrow 12"/>
          <p:cNvSpPr/>
          <p:nvPr/>
        </p:nvSpPr>
        <p:spPr>
          <a:xfrm>
            <a:off x="1128711" y="4791333"/>
            <a:ext cx="2297241"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014601" y="5791200"/>
            <a:ext cx="3176399" cy="369332"/>
          </a:xfrm>
          <a:prstGeom prst="rect">
            <a:avLst/>
          </a:prstGeom>
          <a:noFill/>
        </p:spPr>
        <p:txBody>
          <a:bodyPr wrap="square" rtlCol="0">
            <a:spAutoFit/>
          </a:bodyPr>
          <a:lstStyle/>
          <a:p>
            <a:r>
              <a:rPr lang="en-US" dirty="0" smtClean="0"/>
              <a:t>Clinical Workflow</a:t>
            </a: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81200"/>
            <a:ext cx="8286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720297" y="1459468"/>
            <a:ext cx="2956259" cy="369332"/>
          </a:xfrm>
          <a:prstGeom prst="rect">
            <a:avLst/>
          </a:prstGeom>
          <a:noFill/>
        </p:spPr>
        <p:txBody>
          <a:bodyPr wrap="none" rtlCol="0">
            <a:spAutoFit/>
          </a:bodyPr>
          <a:lstStyle/>
          <a:p>
            <a:r>
              <a:rPr lang="en-US" dirty="0" smtClean="0"/>
              <a:t>Management/Quality/Auditing</a:t>
            </a:r>
            <a:endParaRPr lang="en-US" dirty="0"/>
          </a:p>
        </p:txBody>
      </p:sp>
      <p:cxnSp>
        <p:nvCxnSpPr>
          <p:cNvPr id="17" name="Straight Arrow Connector 16"/>
          <p:cNvCxnSpPr/>
          <p:nvPr/>
        </p:nvCxnSpPr>
        <p:spPr>
          <a:xfrm flipH="1">
            <a:off x="4038600" y="3041194"/>
            <a:ext cx="1590822" cy="1061206"/>
          </a:xfrm>
          <a:prstGeom prst="straightConnector1">
            <a:avLst/>
          </a:prstGeom>
          <a:ln w="15875">
            <a:solidFill>
              <a:srgbClr val="002060"/>
            </a:solidFill>
            <a:prstDash val="dash"/>
            <a:headEnd type="none" w="med" len="lg"/>
            <a:tailEnd type="arrow"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41318" y="3397293"/>
            <a:ext cx="1114216" cy="369332"/>
          </a:xfrm>
          <a:prstGeom prst="rect">
            <a:avLst/>
          </a:prstGeom>
          <a:noFill/>
        </p:spPr>
        <p:txBody>
          <a:bodyPr wrap="none" rtlCol="0">
            <a:spAutoFit/>
          </a:bodyPr>
          <a:lstStyle/>
          <a:p>
            <a:r>
              <a:rPr lang="en-US" dirty="0" smtClean="0"/>
              <a:t>Reporting</a:t>
            </a:r>
            <a:endParaRPr lang="en-US"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32827" y="3385625"/>
            <a:ext cx="6381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p:cNvCxnSpPr/>
          <p:nvPr/>
        </p:nvCxnSpPr>
        <p:spPr>
          <a:xfrm>
            <a:off x="6781800" y="2943225"/>
            <a:ext cx="609600" cy="411920"/>
          </a:xfrm>
          <a:prstGeom prst="straightConnector1">
            <a:avLst/>
          </a:prstGeom>
          <a:ln w="1587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dash"/>
            <a:headEnd type="none" w="med" len="lg"/>
            <a:tailEnd type="arrow" w="lg" len="lg"/>
          </a:ln>
        </p:spPr>
        <p:style>
          <a:lnRef idx="1">
            <a:schemeClr val="accent1"/>
          </a:lnRef>
          <a:fillRef idx="0">
            <a:schemeClr val="accent1"/>
          </a:fillRef>
          <a:effectRef idx="0">
            <a:schemeClr val="accent1"/>
          </a:effectRef>
          <a:fontRef idx="minor">
            <a:schemeClr val="tx1"/>
          </a:fontRef>
        </p:style>
      </p:cxnSp>
      <p:sp>
        <p:nvSpPr>
          <p:cNvPr id="7" name="Explosion 2 6"/>
          <p:cNvSpPr/>
          <p:nvPr/>
        </p:nvSpPr>
        <p:spPr>
          <a:xfrm>
            <a:off x="-3048000" y="181141"/>
            <a:ext cx="2878901" cy="12974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Incorrect Workflow</a:t>
            </a:r>
            <a:endParaRPr lang="en-US" b="1" dirty="0">
              <a:solidFill>
                <a:schemeClr val="tx1"/>
              </a:solidFill>
            </a:endParaRPr>
          </a:p>
        </p:txBody>
      </p:sp>
      <p:sp>
        <p:nvSpPr>
          <p:cNvPr id="11" name="Explosion 1 10"/>
          <p:cNvSpPr/>
          <p:nvPr/>
        </p:nvSpPr>
        <p:spPr>
          <a:xfrm>
            <a:off x="10210800" y="2345"/>
            <a:ext cx="2143125"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Incorrect </a:t>
            </a:r>
          </a:p>
          <a:p>
            <a:pPr algn="ctr"/>
            <a:r>
              <a:rPr lang="en-US" dirty="0" smtClean="0">
                <a:solidFill>
                  <a:schemeClr val="tx1"/>
                </a:solidFill>
              </a:rPr>
              <a:t>Reporting</a:t>
            </a:r>
            <a:endParaRPr lang="en-US" dirty="0">
              <a:solidFill>
                <a:schemeClr val="tx1"/>
              </a:solidFill>
            </a:endParaRPr>
          </a:p>
        </p:txBody>
      </p:sp>
    </p:spTree>
    <p:extLst>
      <p:ext uri="{BB962C8B-B14F-4D97-AF65-F5344CB8AC3E}">
        <p14:creationId xmlns:p14="http://schemas.microsoft.com/office/powerpoint/2010/main" val="784818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repeatCount="indefinite" fill="hold" nodeType="clickEffect">
                                  <p:stCondLst>
                                    <p:cond delay="0"/>
                                  </p:stCondLst>
                                  <p:childTnLst>
                                    <p:animScale>
                                      <p:cBhvr>
                                        <p:cTn id="6" dur="1000" fill="hold"/>
                                        <p:tgtEl>
                                          <p:spTgt spid="1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repeatCount="indefinite" fill="hold" nodeType="clickEffect">
                                  <p:stCondLst>
                                    <p:cond delay="0"/>
                                  </p:stCondLst>
                                  <p:childTnLst>
                                    <p:animScale>
                                      <p:cBhvr>
                                        <p:cTn id="10" dur="1000" fill="hold"/>
                                        <p:tgtEl>
                                          <p:spTgt spid="3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94444E-6 5.90194E-6 C 0.00052 0.05227 -0.00451 0.13946 0.00608 0.20075 C 0.00747 0.21763 0.0099 0.23359 0.01233 0.25001 C 0.01389 0.25972 0.01407 0.27498 0.01997 0.28285 C 0.02674 0.29187 0.02518 0.28631 0.0323 0.29302 C 0.03924 0.29927 0.03455 0.29834 0.0415 0.30297 C 0.06094 0.31615 0.08056 0.31615 0.10157 0.3217 C 0.11302 0.32447 0.12379 0.32771 0.13542 0.32979 C 0.14167 0.3328 0.14497 0.33789 0.1507 0.34228 C 0.15973 0.34922 0.17483 0.3594 0.18455 0.36263 C 0.18733 0.36633 0.19115 0.36911 0.19375 0.37281 C 0.20122 0.38252 0.19219 0.37697 0.20157 0.38113 C 0.21893 0.3964 0.23108 0.41721 0.24601 0.43641 C 0.25573 0.4489 0.2691 0.45352 0.28004 0.463 C 0.28785 0.46971 0.29514 0.47688 0.30313 0.48359 C 0.30677 0.48682 0.30938 0.49237 0.31372 0.49376 C 0.33681 0.50139 0.33681 0.50024 0.3691 0.50209 C 0.3783 0.50463 0.38698 0.50879 0.39532 0.51434 C 0.39896 0.52128 0.40243 0.52591 0.40764 0.53076 C 0.41181 0.53886 0.41806 0.54441 0.42153 0.5532 " pathEditMode="relative" ptsTypes="fffffffffffffffffffA">
                                      <p:cBhvr>
                                        <p:cTn id="14" dur="2000" fill="hold"/>
                                        <p:tgtEl>
                                          <p:spTgt spid="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5.27778E-6 -9.15819E-7 C -0.00051 0.01503 0.00018 0.03029 -0.00155 0.04509 C -0.0019 0.04856 -0.00485 0.05041 -0.00624 0.05342 C -0.00832 0.05781 -0.0085 0.06336 -0.01075 0.06776 C -0.01457 0.07516 -0.02117 0.07655 -0.02621 0.0821 C -0.05034 0.10892 -0.07638 0.13367 -0.10312 0.15587 C -0.11266 0.16373 -0.12256 0.17067 -0.13228 0.1783 C -0.13523 0.18062 -0.13732 0.18409 -0.1401 0.18663 C -0.14305 0.18941 -0.146 0.19241 -0.1493 0.19472 C -0.15173 0.19657 -0.1545 0.19727 -0.15694 0.19889 C -0.1611 0.20143 -0.16926 0.20698 -0.16926 0.20698 C -0.17586 0.216 -0.18628 0.22872 -0.19391 0.23566 C -0.19982 0.24098 -0.20676 0.24398 -0.21232 0.25 C -0.21753 0.25555 -0.22256 0.26087 -0.22777 0.26642 C -0.2335 0.27243 -0.23697 0.28168 -0.24305 0.287 C -0.25433 0.29671 -0.26596 0.30527 -0.2769 0.31568 C -0.28228 0.321 -0.2868 0.32724 -0.29235 0.3321 C -0.30069 0.34829 -0.31249 0.36216 -0.32464 0.37303 C -0.3269 0.38506 -0.32395 0.39408 -0.33228 0.40171 C -0.33923 0.41535 -0.3368 0.40957 -0.3401 0.41813 " pathEditMode="relative" ptsTypes="fffffffffffffffffffA">
                                      <p:cBhvr>
                                        <p:cTn id="18"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Inside Out Approach</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6358" y="1447800"/>
            <a:ext cx="3430683" cy="16764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3747868"/>
            <a:ext cx="6667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783" y="4147625"/>
            <a:ext cx="276225"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001" y="3733068"/>
            <a:ext cx="990600" cy="369332"/>
          </a:xfrm>
          <a:prstGeom prst="rect">
            <a:avLst/>
          </a:prstGeom>
          <a:noFill/>
        </p:spPr>
        <p:txBody>
          <a:bodyPr wrap="square" rtlCol="0">
            <a:spAutoFit/>
          </a:bodyPr>
          <a:lstStyle/>
          <a:p>
            <a:r>
              <a:rPr lang="en-US" dirty="0" smtClean="0"/>
              <a:t>Provider</a:t>
            </a:r>
            <a:endParaRPr lang="en-US" dirty="0"/>
          </a:p>
        </p:txBody>
      </p:sp>
      <p:sp>
        <p:nvSpPr>
          <p:cNvPr id="8" name="TextBox 7"/>
          <p:cNvSpPr txBox="1"/>
          <p:nvPr/>
        </p:nvSpPr>
        <p:spPr>
          <a:xfrm>
            <a:off x="3076575" y="3378536"/>
            <a:ext cx="809625" cy="369332"/>
          </a:xfrm>
          <a:prstGeom prst="rect">
            <a:avLst/>
          </a:prstGeom>
          <a:noFill/>
        </p:spPr>
        <p:txBody>
          <a:bodyPr wrap="square" rtlCol="0">
            <a:spAutoFit/>
          </a:bodyPr>
          <a:lstStyle/>
          <a:p>
            <a:r>
              <a:rPr lang="en-US" dirty="0" smtClean="0"/>
              <a:t>EMR</a:t>
            </a:r>
            <a:endParaRPr lang="en-US" dirty="0"/>
          </a:p>
        </p:txBody>
      </p:sp>
      <p:sp>
        <p:nvSpPr>
          <p:cNvPr id="9" name="Curved Down Arrow 8"/>
          <p:cNvSpPr/>
          <p:nvPr/>
        </p:nvSpPr>
        <p:spPr>
          <a:xfrm>
            <a:off x="1128711" y="3355145"/>
            <a:ext cx="1947863" cy="73152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Curved Up Arrow 12"/>
          <p:cNvSpPr/>
          <p:nvPr/>
        </p:nvSpPr>
        <p:spPr>
          <a:xfrm>
            <a:off x="1128711" y="4791333"/>
            <a:ext cx="2297241" cy="731520"/>
          </a:xfrm>
          <a:prstGeom prst="curved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1014601" y="5791200"/>
            <a:ext cx="3176399" cy="369332"/>
          </a:xfrm>
          <a:prstGeom prst="rect">
            <a:avLst/>
          </a:prstGeom>
          <a:noFill/>
        </p:spPr>
        <p:txBody>
          <a:bodyPr wrap="square" rtlCol="0">
            <a:spAutoFit/>
          </a:bodyPr>
          <a:lstStyle/>
          <a:p>
            <a:r>
              <a:rPr lang="en-US" dirty="0" smtClean="0"/>
              <a:t>Clinical Workflow</a:t>
            </a: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81200"/>
            <a:ext cx="828675"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720297" y="1459468"/>
            <a:ext cx="2956259" cy="369332"/>
          </a:xfrm>
          <a:prstGeom prst="rect">
            <a:avLst/>
          </a:prstGeom>
          <a:noFill/>
        </p:spPr>
        <p:txBody>
          <a:bodyPr wrap="none" rtlCol="0">
            <a:spAutoFit/>
          </a:bodyPr>
          <a:lstStyle/>
          <a:p>
            <a:r>
              <a:rPr lang="en-US" dirty="0" smtClean="0"/>
              <a:t>Management/Quality/Auditing</a:t>
            </a:r>
            <a:endParaRPr lang="en-US" dirty="0"/>
          </a:p>
        </p:txBody>
      </p:sp>
      <p:cxnSp>
        <p:nvCxnSpPr>
          <p:cNvPr id="17" name="Straight Arrow Connector 16"/>
          <p:cNvCxnSpPr/>
          <p:nvPr/>
        </p:nvCxnSpPr>
        <p:spPr>
          <a:xfrm flipH="1">
            <a:off x="5410200" y="3041194"/>
            <a:ext cx="219222" cy="1750139"/>
          </a:xfrm>
          <a:prstGeom prst="straightConnector1">
            <a:avLst/>
          </a:prstGeom>
          <a:ln w="15875">
            <a:solidFill>
              <a:srgbClr val="002060"/>
            </a:solidFill>
            <a:prstDash val="dash"/>
            <a:headEnd type="none" w="med" len="lg"/>
            <a:tailEnd type="arrow"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67581" y="2291097"/>
            <a:ext cx="1114216" cy="369332"/>
          </a:xfrm>
          <a:prstGeom prst="rect">
            <a:avLst/>
          </a:prstGeom>
          <a:noFill/>
        </p:spPr>
        <p:txBody>
          <a:bodyPr wrap="none" rtlCol="0">
            <a:spAutoFit/>
          </a:bodyPr>
          <a:lstStyle/>
          <a:p>
            <a:r>
              <a:rPr lang="en-US" dirty="0" smtClean="0"/>
              <a:t>Reporting</a:t>
            </a:r>
            <a:endParaRPr lang="en-US" dirty="0"/>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4108" y="1910097"/>
            <a:ext cx="6381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 name="Straight Arrow Connector 29"/>
          <p:cNvCxnSpPr/>
          <p:nvPr/>
        </p:nvCxnSpPr>
        <p:spPr>
          <a:xfrm flipV="1">
            <a:off x="6818142" y="2162294"/>
            <a:ext cx="1106658" cy="299918"/>
          </a:xfrm>
          <a:prstGeom prst="straightConnector1">
            <a:avLst/>
          </a:prstGeom>
          <a:ln w="15875">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prstDash val="dash"/>
            <a:headEnd type="none" w="med" len="lg"/>
            <a:tailEnd type="arrow" w="lg" len="lg"/>
          </a:ln>
        </p:spPr>
        <p:style>
          <a:lnRef idx="1">
            <a:schemeClr val="accent1"/>
          </a:lnRef>
          <a:fillRef idx="0">
            <a:schemeClr val="accent1"/>
          </a:fillRef>
          <a:effectRef idx="0">
            <a:schemeClr val="accent1"/>
          </a:effectRef>
          <a:fontRef idx="minor">
            <a:schemeClr val="tx1"/>
          </a:fontRef>
        </p:style>
      </p:cxnSp>
      <p:sp>
        <p:nvSpPr>
          <p:cNvPr id="7" name="Explosion 2 6"/>
          <p:cNvSpPr/>
          <p:nvPr/>
        </p:nvSpPr>
        <p:spPr>
          <a:xfrm>
            <a:off x="871459" y="3826799"/>
            <a:ext cx="2878901" cy="129747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Incorrect Workflow</a:t>
            </a:r>
            <a:endParaRPr lang="en-US" b="1" dirty="0">
              <a:solidFill>
                <a:schemeClr val="tx1"/>
              </a:solidFill>
            </a:endParaRPr>
          </a:p>
        </p:txBody>
      </p:sp>
      <p:sp>
        <p:nvSpPr>
          <p:cNvPr id="11" name="Explosion 1 10"/>
          <p:cNvSpPr/>
          <p:nvPr/>
        </p:nvSpPr>
        <p:spPr>
          <a:xfrm>
            <a:off x="7201632" y="1905408"/>
            <a:ext cx="2143125" cy="914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Incorrect </a:t>
            </a:r>
          </a:p>
          <a:p>
            <a:pPr algn="ctr"/>
            <a:r>
              <a:rPr lang="en-US" dirty="0" smtClean="0">
                <a:solidFill>
                  <a:schemeClr val="tx1"/>
                </a:solidFill>
              </a:rPr>
              <a:t>Reporting</a:t>
            </a:r>
            <a:endParaRPr lang="en-US" dirty="0">
              <a:solidFill>
                <a:schemeClr val="tx1"/>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0297" y="4995350"/>
            <a:ext cx="8615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05959" y="5522853"/>
            <a:ext cx="1823378" cy="369332"/>
          </a:xfrm>
          <a:prstGeom prst="rect">
            <a:avLst/>
          </a:prstGeom>
          <a:noFill/>
        </p:spPr>
        <p:txBody>
          <a:bodyPr wrap="square" rtlCol="0">
            <a:spAutoFit/>
          </a:bodyPr>
          <a:lstStyle/>
          <a:p>
            <a:r>
              <a:rPr lang="en-US" dirty="0" smtClean="0"/>
              <a:t>Data Query Tool</a:t>
            </a:r>
            <a:endParaRPr lang="en-US" dirty="0"/>
          </a:p>
        </p:txBody>
      </p:sp>
      <p:cxnSp>
        <p:nvCxnSpPr>
          <p:cNvPr id="12" name="Straight Arrow Connector 11"/>
          <p:cNvCxnSpPr/>
          <p:nvPr/>
        </p:nvCxnSpPr>
        <p:spPr>
          <a:xfrm>
            <a:off x="3886200" y="4571487"/>
            <a:ext cx="762000" cy="423863"/>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743326" y="4681318"/>
            <a:ext cx="752474" cy="47577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295645" y="2943225"/>
            <a:ext cx="1973433" cy="2585323"/>
          </a:xfrm>
          <a:prstGeom prst="rect">
            <a:avLst/>
          </a:prstGeom>
          <a:noFill/>
        </p:spPr>
        <p:txBody>
          <a:bodyPr wrap="square" rtlCol="0">
            <a:spAutoFit/>
          </a:bodyPr>
          <a:lstStyle/>
          <a:p>
            <a:r>
              <a:rPr lang="en-US" dirty="0" smtClean="0"/>
              <a:t>Select Evaluation Measures</a:t>
            </a:r>
          </a:p>
          <a:p>
            <a:r>
              <a:rPr lang="en-US" dirty="0" smtClean="0"/>
              <a:t>Data Query Tool Pulls Information From EMR</a:t>
            </a:r>
          </a:p>
          <a:p>
            <a:r>
              <a:rPr lang="en-US" dirty="0" smtClean="0"/>
              <a:t>Work With Organizations like REC  to Correct Issues</a:t>
            </a:r>
            <a:endParaRPr lang="en-US" dirty="0"/>
          </a:p>
        </p:txBody>
      </p:sp>
      <p:cxnSp>
        <p:nvCxnSpPr>
          <p:cNvPr id="33" name="Straight Arrow Connector 32"/>
          <p:cNvCxnSpPr/>
          <p:nvPr/>
        </p:nvCxnSpPr>
        <p:spPr>
          <a:xfrm>
            <a:off x="5581797" y="5224133"/>
            <a:ext cx="2094759" cy="298720"/>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pic>
        <p:nvPicPr>
          <p:cNvPr id="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7087" y="5385874"/>
            <a:ext cx="832119" cy="946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p:nvPr/>
        </p:nvCxnSpPr>
        <p:spPr>
          <a:xfrm flipH="1">
            <a:off x="3962400" y="3048000"/>
            <a:ext cx="1295400" cy="1292939"/>
          </a:xfrm>
          <a:prstGeom prst="straightConnector1">
            <a:avLst/>
          </a:prstGeom>
          <a:ln w="15875">
            <a:solidFill>
              <a:srgbClr val="002060"/>
            </a:solidFill>
            <a:prstDash val="dash"/>
            <a:headEnd type="none" w="med" len="lg"/>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060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500"/>
                                  </p:stCondLst>
                                  <p:childTnLst>
                                    <p:animMotion origin="layout" path="M -0.15512 -0.0044 C -0.24527 -0.00509 -0.33542 -0.00648 -0.42575 -0.00648 " pathEditMode="relative" rAng="0" ptsTypes="fA">
                                      <p:cBhvr>
                                        <p:cTn id="6" dur="2000" fill="hold"/>
                                        <p:tgtEl>
                                          <p:spTgt spid="23"/>
                                        </p:tgtEl>
                                        <p:attrNameLst>
                                          <p:attrName>ppt_x</p:attrName>
                                          <p:attrName>ppt_y</p:attrName>
                                        </p:attrNameLst>
                                      </p:cBhvr>
                                      <p:rCtr x="-13531" y="-11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48975 -0.57423 C -0.48923 -0.52197 -0.49427 -0.43501 -0.48368 -0.37349 C -0.48229 -0.35661 -0.47986 -0.34065 -0.47743 -0.32423 C -0.47586 -0.31452 -0.47569 -0.29926 -0.46979 -0.29139 C -0.46302 -0.28237 -0.46458 -0.28793 -0.45746 -0.28122 C -0.45052 -0.27497 -0.4552 -0.2759 -0.44826 -0.27127 C -0.42882 -0.25809 -0.4092 -0.25809 -0.38819 -0.25254 C -0.37673 -0.24977 -0.36597 -0.24653 -0.35434 -0.24445 C -0.34809 -0.24144 -0.34479 -0.23635 -0.33906 -0.23196 C -0.33003 -0.22502 -0.31493 -0.21484 -0.3052 -0.21161 C -0.30243 -0.20791 -0.29861 -0.20513 -0.296 -0.20143 C -0.28854 -0.19172 -0.29757 -0.1975 -0.28819 -0.19311 C -0.27083 -0.17784 -0.25868 -0.15703 -0.24375 -0.13783 C -0.23402 -0.12534 -0.22066 -0.12072 -0.20972 -0.11124 C -0.20208 -0.10453 -0.19461 -0.09736 -0.18663 -0.09065 C -0.18298 -0.08742 -0.18055 -0.08187 -0.17604 -0.08048 C -0.15295 -0.07285 -0.15295 -0.074 -0.12066 -0.07215 C -0.11145 -0.06961 -0.10277 -0.06545 -0.09444 -0.0599 C -0.09079 -0.05296 -0.08732 -0.04833 -0.08211 -0.04348 C -0.07795 -0.03538 -0.0717 -0.02983 -0.06822 -0.02104 " pathEditMode="relative" rAng="0" ptsTypes="fffffffffffffffffffA">
                                      <p:cBhvr>
                                        <p:cTn id="10" dur="2000" spd="-100000" fill="hold"/>
                                        <p:tgtEl>
                                          <p:spTgt spid="7"/>
                                        </p:tgtEl>
                                        <p:attrNameLst>
                                          <p:attrName>ppt_x</p:attrName>
                                          <p:attrName>ppt_y</p:attrName>
                                        </p:attrNameLst>
                                      </p:cBhvr>
                                      <p:rCtr x="20851" y="2766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0.29219 -0.18848 C 0.29167 -0.18177 0.29236 -0.17483 0.2908 -0.16836 C 0.29045 -0.16674 0.28802 -0.16581 0.28681 -0.16443 C 0.2849 -0.16258 0.2849 -0.16003 0.28281 -0.15795 C 0.27951 -0.15471 0.27396 -0.15402 0.26962 -0.15148 C 0.24878 -0.13945 0.22656 -0.12835 0.20347 -0.11841 C 0.19531 -0.1147 0.18681 -0.1117 0.17847 -0.10823 C 0.17587 -0.10707 0.17413 -0.10569 0.1717 -0.10453 C 0.16927 -0.10314 0.16667 -0.10175 0.16389 -0.10083 C 0.16181 -0.0999 0.15938 -0.09967 0.15729 -0.09898 C 0.15365 -0.09782 0.1467 -0.09528 0.1467 -0.09505 C 0.14097 -0.09112 0.13212 -0.08557 0.12552 -0.08233 C 0.12049 -0.08001 0.11441 -0.07863 0.10972 -0.07585 C 0.10521 -0.07331 0.10087 -0.071 0.09635 -0.06845 C 0.09149 -0.06568 0.08854 -0.06151 0.08333 -0.0592 C 0.07361 -0.05481 0.06354 -0.05088 0.05417 -0.04625 C 0.04965 -0.04394 0.04566 -0.04116 0.04097 -0.03885 C 0.03385 -0.03168 0.02361 -0.02544 0.01319 -0.02035 C 0.01128 -0.01503 0.01372 -0.01087 0.0066 -0.00763 C 0.00069 -0.00138 0.00278 -0.00393 0 -3.70953E-6 " pathEditMode="relative" rAng="0" ptsTypes="fffffffffffffffffffA">
                                      <p:cBhvr>
                                        <p:cTn id="14" dur="2000" spd="-100000" fill="hold"/>
                                        <p:tgtEl>
                                          <p:spTgt spid="11"/>
                                        </p:tgtEl>
                                        <p:attrNameLst>
                                          <p:attrName>ppt_x</p:attrName>
                                          <p:attrName>ppt_y</p:attrName>
                                        </p:attrNameLst>
                                      </p:cBhvr>
                                      <p:rCtr x="-14601" y="9413"/>
                                    </p:animMotion>
                                  </p:childTnLst>
                                </p:cTn>
                              </p:par>
                            </p:childTnLst>
                          </p:cTn>
                        </p:par>
                        <p:par>
                          <p:cTn id="15" fill="hold">
                            <p:stCondLst>
                              <p:cond delay="2000"/>
                            </p:stCondLst>
                            <p:childTnLst>
                              <p:par>
                                <p:cTn id="16" presetID="6" presetClass="emph" presetSubtype="0" repeatCount="indefinite" fill="hold" nodeType="afterEffect">
                                  <p:stCondLst>
                                    <p:cond delay="0"/>
                                  </p:stCondLst>
                                  <p:childTnLst>
                                    <p:animScale>
                                      <p:cBhvr>
                                        <p:cTn id="17" dur="1000" fill="hold"/>
                                        <p:tgtEl>
                                          <p:spTgt spid="17"/>
                                        </p:tgtEl>
                                      </p:cBhvr>
                                      <p:by x="150000" y="150000"/>
                                    </p:animScale>
                                  </p:childTnLst>
                                </p:cTn>
                              </p:par>
                            </p:childTnLst>
                          </p:cTn>
                        </p:par>
                        <p:par>
                          <p:cTn id="18" fill="hold">
                            <p:stCondLst>
                              <p:cond delay="3000"/>
                            </p:stCondLst>
                            <p:childTnLst>
                              <p:par>
                                <p:cTn id="19" presetID="6" presetClass="emph" presetSubtype="0" repeatCount="2200" fill="hold" nodeType="afterEffect">
                                  <p:stCondLst>
                                    <p:cond delay="0"/>
                                  </p:stCondLst>
                                  <p:childTnLst>
                                    <p:animScale>
                                      <p:cBhvr>
                                        <p:cTn id="20" dur="1000" fill="hold"/>
                                        <p:tgtEl>
                                          <p:spTgt spid="30"/>
                                        </p:tgtEl>
                                      </p:cBhvr>
                                      <p:by x="150000" y="150000"/>
                                    </p:animScale>
                                  </p:childTnLst>
                                </p:cTn>
                              </p:par>
                            </p:childTnLst>
                          </p:cTn>
                        </p:par>
                        <p:par>
                          <p:cTn id="21" fill="hold">
                            <p:stCondLst>
                              <p:cond delay="5200"/>
                            </p:stCondLst>
                            <p:childTnLst>
                              <p:par>
                                <p:cTn id="22" presetID="6" presetClass="emph" presetSubtype="0" repeatCount="indefinite" fill="hold" nodeType="afterEffect">
                                  <p:stCondLst>
                                    <p:cond delay="0"/>
                                  </p:stCondLst>
                                  <p:childTnLst>
                                    <p:animScale>
                                      <p:cBhvr>
                                        <p:cTn id="23" dur="1000" fill="hold"/>
                                        <p:tgtEl>
                                          <p:spTgt spid="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Vision</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1326185"/>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alphaModFix amt="27000"/>
          </a:blip>
          <a:stretch>
            <a:fillRect/>
          </a:stretch>
        </p:blipFill>
        <p:spPr>
          <a:xfrm>
            <a:off x="304800" y="1676400"/>
            <a:ext cx="3962400" cy="4599214"/>
          </a:xfrm>
          <a:prstGeom prst="rect">
            <a:avLst/>
          </a:prstGeom>
          <a:ln>
            <a:noFill/>
          </a:ln>
          <a:effectLst>
            <a:softEdge rad="112500"/>
          </a:effectLst>
        </p:spPr>
      </p:pic>
    </p:spTree>
    <p:extLst>
      <p:ext uri="{BB962C8B-B14F-4D97-AF65-F5344CB8AC3E}">
        <p14:creationId xmlns:p14="http://schemas.microsoft.com/office/powerpoint/2010/main" val="699772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graphicEl>
                                              <a:dgm id="{B5E64A34-AB37-304D-8B04-B4A98EBD28B4}"/>
                                            </p:graphicEl>
                                          </p:spTgt>
                                        </p:tgtEl>
                                        <p:attrNameLst>
                                          <p:attrName>style.visibility</p:attrName>
                                        </p:attrNameLst>
                                      </p:cBhvr>
                                      <p:to>
                                        <p:strVal val="visible"/>
                                      </p:to>
                                    </p:set>
                                    <p:animEffect transition="in" filter="wedge">
                                      <p:cBhvr>
                                        <p:cTn id="7" dur="2000"/>
                                        <p:tgtEl>
                                          <p:spTgt spid="4">
                                            <p:graphicEl>
                                              <a:dgm id="{B5E64A34-AB37-304D-8B04-B4A98EBD28B4}"/>
                                            </p:graphic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graphicEl>
                                              <a:dgm id="{F5C34211-CF6F-5F44-B24F-4DA160ED8AEB}"/>
                                            </p:graphicEl>
                                          </p:spTgt>
                                        </p:tgtEl>
                                        <p:attrNameLst>
                                          <p:attrName>style.visibility</p:attrName>
                                        </p:attrNameLst>
                                      </p:cBhvr>
                                      <p:to>
                                        <p:strVal val="visible"/>
                                      </p:to>
                                    </p:set>
                                    <p:animEffect transition="in" filter="wedge">
                                      <p:cBhvr>
                                        <p:cTn id="10" dur="2000"/>
                                        <p:tgtEl>
                                          <p:spTgt spid="4">
                                            <p:graphicEl>
                                              <a:dgm id="{F5C34211-CF6F-5F44-B24F-4DA160ED8AEB}"/>
                                            </p:graphic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4">
                                            <p:graphicEl>
                                              <a:dgm id="{75C65128-856D-7C4C-B39A-1CF748EFD895}"/>
                                            </p:graphicEl>
                                          </p:spTgt>
                                        </p:tgtEl>
                                        <p:attrNameLst>
                                          <p:attrName>style.visibility</p:attrName>
                                        </p:attrNameLst>
                                      </p:cBhvr>
                                      <p:to>
                                        <p:strVal val="visible"/>
                                      </p:to>
                                    </p:set>
                                    <p:animEffect transition="in" filter="wedge">
                                      <p:cBhvr>
                                        <p:cTn id="13" dur="1000"/>
                                        <p:tgtEl>
                                          <p:spTgt spid="4">
                                            <p:graphicEl>
                                              <a:dgm id="{75C65128-856D-7C4C-B39A-1CF748EFD895}"/>
                                            </p:graphic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Final Outcome</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09800"/>
            <a:ext cx="1586352"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3629025"/>
            <a:ext cx="6953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40" y="5257800"/>
            <a:ext cx="6953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752600"/>
            <a:ext cx="2339103" cy="1143000"/>
          </a:xfrm>
          <a:prstGeom prst="rect">
            <a:avLst/>
          </a:prstGeom>
        </p:spPr>
      </p:pic>
      <p:cxnSp>
        <p:nvCxnSpPr>
          <p:cNvPr id="11" name="Straight Arrow Connector 10"/>
          <p:cNvCxnSpPr/>
          <p:nvPr/>
        </p:nvCxnSpPr>
        <p:spPr>
          <a:xfrm>
            <a:off x="2819400" y="2708030"/>
            <a:ext cx="1219200" cy="322385"/>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16893" y="3946280"/>
            <a:ext cx="2374107" cy="0"/>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816893" y="4495801"/>
            <a:ext cx="2221707" cy="1100136"/>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86200" y="4724400"/>
            <a:ext cx="2286000" cy="646331"/>
          </a:xfrm>
          <a:prstGeom prst="rect">
            <a:avLst/>
          </a:prstGeom>
          <a:noFill/>
        </p:spPr>
        <p:txBody>
          <a:bodyPr wrap="square" rtlCol="0">
            <a:spAutoFit/>
          </a:bodyPr>
          <a:lstStyle/>
          <a:p>
            <a:r>
              <a:rPr lang="en-US" dirty="0" smtClean="0"/>
              <a:t>KHCN Best Practice</a:t>
            </a:r>
          </a:p>
          <a:p>
            <a:pPr algn="ctr"/>
            <a:r>
              <a:rPr lang="en-US" dirty="0" smtClean="0"/>
              <a:t>Data Center</a:t>
            </a:r>
            <a:endParaRPr lang="en-US" dirty="0"/>
          </a:p>
        </p:txBody>
      </p:sp>
      <p:sp>
        <p:nvSpPr>
          <p:cNvPr id="3" name="TextBox 2"/>
          <p:cNvSpPr txBox="1"/>
          <p:nvPr/>
        </p:nvSpPr>
        <p:spPr>
          <a:xfrm>
            <a:off x="6934200" y="1752600"/>
            <a:ext cx="1752600" cy="562213"/>
          </a:xfrm>
          <a:prstGeom prst="cloudCallout">
            <a:avLst>
              <a:gd name="adj1" fmla="val -32397"/>
              <a:gd name="adj2" fmla="val 76918"/>
            </a:avLst>
          </a:prstGeom>
          <a:solidFill>
            <a:schemeClr val="bg1"/>
          </a:solidFill>
          <a:ln>
            <a:solidFill>
              <a:schemeClr val="tx1"/>
            </a:solidFill>
          </a:ln>
        </p:spPr>
        <p:txBody>
          <a:bodyPr wrap="square" rtlCol="0">
            <a:spAutoFit/>
          </a:bodyPr>
          <a:lstStyle/>
          <a:p>
            <a:r>
              <a:rPr lang="en-US" dirty="0" smtClean="0"/>
              <a:t>PCMH</a:t>
            </a:r>
            <a:endParaRPr lang="en-US" dirty="0"/>
          </a:p>
        </p:txBody>
      </p:sp>
      <p:sp>
        <p:nvSpPr>
          <p:cNvPr id="5" name="TextBox 4"/>
          <p:cNvSpPr txBox="1"/>
          <p:nvPr/>
        </p:nvSpPr>
        <p:spPr>
          <a:xfrm>
            <a:off x="6332679" y="2743200"/>
            <a:ext cx="2819400" cy="1405533"/>
          </a:xfrm>
          <a:prstGeom prst="cloudCallout">
            <a:avLst/>
          </a:prstGeom>
          <a:solidFill>
            <a:schemeClr val="bg1"/>
          </a:solidFill>
          <a:ln>
            <a:solidFill>
              <a:schemeClr val="tx1"/>
            </a:solidFill>
          </a:ln>
        </p:spPr>
        <p:txBody>
          <a:bodyPr wrap="square" rtlCol="0">
            <a:spAutoFit/>
          </a:bodyPr>
          <a:lstStyle/>
          <a:p>
            <a:r>
              <a:rPr lang="en-US" dirty="0" smtClean="0"/>
              <a:t>Other revenue generating opportunities</a:t>
            </a:r>
            <a:endParaRPr lang="en-US" dirty="0"/>
          </a:p>
        </p:txBody>
      </p:sp>
      <p:sp>
        <p:nvSpPr>
          <p:cNvPr id="22" name="TextBox 21"/>
          <p:cNvSpPr txBox="1"/>
          <p:nvPr/>
        </p:nvSpPr>
        <p:spPr>
          <a:xfrm>
            <a:off x="7467600" y="4572000"/>
            <a:ext cx="1295400" cy="562213"/>
          </a:xfrm>
          <a:prstGeom prst="cloudCallout">
            <a:avLst/>
          </a:prstGeom>
          <a:solidFill>
            <a:schemeClr val="bg1"/>
          </a:solidFill>
          <a:ln>
            <a:solidFill>
              <a:schemeClr val="tx1"/>
            </a:solidFill>
          </a:ln>
        </p:spPr>
        <p:txBody>
          <a:bodyPr wrap="square" rtlCol="0">
            <a:spAutoFit/>
          </a:bodyPr>
          <a:lstStyle/>
          <a:p>
            <a:r>
              <a:rPr lang="en-US" dirty="0" smtClean="0"/>
              <a:t>UDS</a:t>
            </a:r>
            <a:endParaRPr lang="en-US" dirty="0"/>
          </a:p>
        </p:txBody>
      </p:sp>
      <p:sp>
        <p:nvSpPr>
          <p:cNvPr id="17" name="TextBox 16"/>
          <p:cNvSpPr txBox="1"/>
          <p:nvPr/>
        </p:nvSpPr>
        <p:spPr>
          <a:xfrm>
            <a:off x="6324600" y="5486400"/>
            <a:ext cx="1039463" cy="562213"/>
          </a:xfrm>
          <a:prstGeom prst="cloudCallout">
            <a:avLst/>
          </a:prstGeom>
          <a:solidFill>
            <a:schemeClr val="bg1"/>
          </a:solidFill>
          <a:ln>
            <a:solidFill>
              <a:schemeClr val="tx1"/>
            </a:solidFill>
          </a:ln>
        </p:spPr>
        <p:txBody>
          <a:bodyPr wrap="none" rtlCol="0">
            <a:spAutoFit/>
          </a:bodyPr>
          <a:lstStyle/>
          <a:p>
            <a:r>
              <a:rPr lang="en-US" dirty="0" smtClean="0"/>
              <a:t>ACO</a:t>
            </a:r>
            <a:endParaRPr lang="en-US" dirty="0"/>
          </a:p>
        </p:txBody>
      </p:sp>
      <p:cxnSp>
        <p:nvCxnSpPr>
          <p:cNvPr id="24" name="Straight Arrow Connector 23"/>
          <p:cNvCxnSpPr/>
          <p:nvPr/>
        </p:nvCxnSpPr>
        <p:spPr>
          <a:xfrm flipV="1">
            <a:off x="6096000" y="2209800"/>
            <a:ext cx="838200" cy="304800"/>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867400" y="2819400"/>
            <a:ext cx="685800" cy="152400"/>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943600" y="4267200"/>
            <a:ext cx="1447800" cy="457200"/>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91200" y="4495800"/>
            <a:ext cx="914400" cy="838200"/>
          </a:xfrm>
          <a:prstGeom prst="straightConnector1">
            <a:avLst/>
          </a:prstGeom>
          <a:ln w="15875">
            <a:solidFill>
              <a:schemeClr val="tx2"/>
            </a:solidFill>
            <a:prstDash val="sysDot"/>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1052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Covering 60 Counties</a:t>
            </a:r>
            <a:endParaRPr lang="en-US" dirty="0"/>
          </a:p>
        </p:txBody>
      </p:sp>
      <p:pic>
        <p:nvPicPr>
          <p:cNvPr id="4" name="Content Placeholder 3"/>
          <p:cNvPicPr>
            <a:picLocks noGrp="1" noChangeAspect="1"/>
          </p:cNvPicPr>
          <p:nvPr>
            <p:ph idx="1"/>
          </p:nvPr>
        </p:nvPicPr>
        <p:blipFill>
          <a:blip r:embed="rId2"/>
          <a:srcRect t="6571" b="6571"/>
          <a:stretch>
            <a:fillRect/>
          </a:stretch>
        </p:blipFill>
        <p:spPr/>
      </p:pic>
    </p:spTree>
    <p:extLst>
      <p:ext uri="{BB962C8B-B14F-4D97-AF65-F5344CB8AC3E}">
        <p14:creationId xmlns:p14="http://schemas.microsoft.com/office/powerpoint/2010/main" val="34671349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Hurdles with final proposal…</a:t>
            </a:r>
            <a:endParaRPr lang="en-US" dirty="0"/>
          </a:p>
        </p:txBody>
      </p:sp>
      <p:pic>
        <p:nvPicPr>
          <p:cNvPr id="8" name="Content Placeholder 7"/>
          <p:cNvPicPr>
            <a:picLocks noGrp="1" noChangeAspect="1"/>
          </p:cNvPicPr>
          <p:nvPr>
            <p:ph idx="1"/>
          </p:nvPr>
        </p:nvPicPr>
        <p:blipFill>
          <a:blip r:embed="rId2"/>
          <a:srcRect l="-23597" r="-23597"/>
          <a:stretch>
            <a:fillRect/>
          </a:stretch>
        </p:blipFill>
        <p:spPr>
          <a:xfrm>
            <a:off x="-152400" y="1600200"/>
            <a:ext cx="3136900" cy="1943100"/>
          </a:xfrm>
          <a:prstGeom prst="ellipse">
            <a:avLst/>
          </a:prstGeom>
        </p:spPr>
      </p:pic>
      <p:graphicFrame>
        <p:nvGraphicFramePr>
          <p:cNvPr id="5" name="Diagram 4"/>
          <p:cNvGraphicFramePr/>
          <p:nvPr>
            <p:extLst>
              <p:ext uri="{D42A27DB-BD31-4B8C-83A1-F6EECF244321}">
                <p14:modId xmlns:p14="http://schemas.microsoft.com/office/powerpoint/2010/main" val="3639819271"/>
              </p:ext>
            </p:extLst>
          </p:nvPr>
        </p:nvGraphicFramePr>
        <p:xfrm>
          <a:off x="2438400" y="1752600"/>
          <a:ext cx="6172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3909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Shots of Software</a:t>
            </a:r>
            <a:endParaRPr lang="en-US" dirty="0"/>
          </a:p>
        </p:txBody>
      </p:sp>
      <p:sp>
        <p:nvSpPr>
          <p:cNvPr id="3" name="TextBox 2">
            <a:hlinkClick r:id="rId2"/>
          </p:cNvPr>
          <p:cNvSpPr txBox="1"/>
          <p:nvPr/>
        </p:nvSpPr>
        <p:spPr>
          <a:xfrm>
            <a:off x="1371600" y="2895600"/>
            <a:ext cx="6172200" cy="769441"/>
          </a:xfrm>
          <a:prstGeom prst="rect">
            <a:avLst/>
          </a:prstGeom>
          <a:noFill/>
        </p:spPr>
        <p:txBody>
          <a:bodyPr wrap="square" rtlCol="0">
            <a:spAutoFit/>
          </a:bodyPr>
          <a:lstStyle/>
          <a:p>
            <a:pPr algn="ctr"/>
            <a:r>
              <a:rPr lang="en-US" sz="4400" dirty="0" smtClean="0">
                <a:hlinkClick r:id="rId2"/>
              </a:rPr>
              <a:t>Sample Software</a:t>
            </a:r>
            <a:endParaRPr lang="en-US" sz="4400" dirty="0"/>
          </a:p>
        </p:txBody>
      </p:sp>
    </p:spTree>
    <p:extLst>
      <p:ext uri="{BB962C8B-B14F-4D97-AF65-F5344CB8AC3E}">
        <p14:creationId xmlns:p14="http://schemas.microsoft.com/office/powerpoint/2010/main" val="3298135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1981200" y="3581400"/>
            <a:ext cx="4953000" cy="923330"/>
          </a:xfrm>
          <a:prstGeom prst="rect">
            <a:avLst/>
          </a:prstGeom>
          <a:noFill/>
        </p:spPr>
        <p:txBody>
          <a:bodyPr wrap="square" rtlCol="0">
            <a:spAutoFit/>
          </a:bodyPr>
          <a:lstStyle/>
          <a:p>
            <a:pPr algn="ctr"/>
            <a:r>
              <a:rPr lang="en-US" sz="5400" dirty="0" smtClean="0"/>
              <a:t>Questions</a:t>
            </a:r>
            <a:endParaRPr lang="en-US" sz="5400" dirty="0"/>
          </a:p>
        </p:txBody>
      </p:sp>
    </p:spTree>
    <p:extLst>
      <p:ext uri="{BB962C8B-B14F-4D97-AF65-F5344CB8AC3E}">
        <p14:creationId xmlns:p14="http://schemas.microsoft.com/office/powerpoint/2010/main" val="18204763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Mission</a:t>
            </a:r>
            <a:endParaRPr lang="en-US" sz="4400" dirty="0"/>
          </a:p>
        </p:txBody>
      </p:sp>
      <p:sp>
        <p:nvSpPr>
          <p:cNvPr id="3" name="Content Placeholder 2"/>
          <p:cNvSpPr>
            <a:spLocks noGrp="1"/>
          </p:cNvSpPr>
          <p:nvPr>
            <p:ph idx="1"/>
          </p:nvPr>
        </p:nvSpPr>
        <p:spPr>
          <a:xfrm>
            <a:off x="152401" y="1447800"/>
            <a:ext cx="8686800" cy="5105400"/>
          </a:xfrm>
          <a:prstGeom prst="wave">
            <a:avLst/>
          </a:prstGeom>
        </p:spPr>
        <p:style>
          <a:lnRef idx="3">
            <a:schemeClr val="lt1"/>
          </a:lnRef>
          <a:fillRef idx="1">
            <a:schemeClr val="accent2"/>
          </a:fillRef>
          <a:effectRef idx="1">
            <a:schemeClr val="accent2"/>
          </a:effectRef>
          <a:fontRef idx="minor">
            <a:schemeClr val="lt1"/>
          </a:fontRef>
        </p:style>
        <p:txBody>
          <a:bodyPr>
            <a:normAutofit lnSpcReduction="10000"/>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facilitate and coordinate the development of an interconnected, secure data sharing network in support of quality rural health care for the medically underserved and to assist providers in the alignment of local efforts with emerging state and national guidelines.</a:t>
            </a:r>
          </a:p>
          <a:p>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2"/>
          <a:stretch>
            <a:fillRect/>
          </a:stretch>
        </p:blipFill>
        <p:spPr>
          <a:xfrm>
            <a:off x="7086600" y="4932575"/>
            <a:ext cx="1905000" cy="1905000"/>
          </a:xfrm>
          <a:prstGeom prst="ellipse">
            <a:avLst/>
          </a:prstGeom>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39163058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Funded: </a:t>
            </a:r>
            <a:r>
              <a:rPr lang="en-US" dirty="0" smtClean="0">
                <a:latin typeface="American Typewriter"/>
                <a:cs typeface="American Typewriter"/>
              </a:rPr>
              <a:t>1</a:t>
            </a:r>
            <a:r>
              <a:rPr lang="en-US" dirty="0" smtClean="0"/>
              <a:t> County</a:t>
            </a:r>
            <a:endParaRPr lang="en-US" dirty="0"/>
          </a:p>
        </p:txBody>
      </p:sp>
      <p:pic>
        <p:nvPicPr>
          <p:cNvPr id="8" name="Content Placeholder 7" descr="KY when funded.png"/>
          <p:cNvPicPr>
            <a:picLocks noGrp="1" noChangeAspect="1"/>
          </p:cNvPicPr>
          <p:nvPr>
            <p:ph idx="1"/>
          </p:nvPr>
        </p:nvPicPr>
        <p:blipFill>
          <a:blip r:embed="rId2">
            <a:extLst>
              <a:ext uri="{28A0092B-C50C-407E-A947-70E740481C1C}">
                <a14:useLocalDpi xmlns:a14="http://schemas.microsoft.com/office/drawing/2010/main" val="0"/>
              </a:ext>
            </a:extLst>
          </a:blip>
          <a:srcRect t="-7051" b="-7051"/>
          <a:stretch>
            <a:fillRect/>
          </a:stretch>
        </p:blipFill>
        <p:spPr>
          <a:xfrm>
            <a:off x="685800" y="2136114"/>
            <a:ext cx="7696200" cy="3975125"/>
          </a:xfrm>
        </p:spPr>
      </p:pic>
    </p:spTree>
    <p:extLst>
      <p:ext uri="{BB962C8B-B14F-4D97-AF65-F5344CB8AC3E}">
        <p14:creationId xmlns:p14="http://schemas.microsoft.com/office/powerpoint/2010/main" val="2913348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 Activities</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368027333"/>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625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 Activities</a:t>
            </a:r>
          </a:p>
        </p:txBody>
      </p:sp>
      <p:sp>
        <p:nvSpPr>
          <p:cNvPr id="3" name="Content Placeholder 2"/>
          <p:cNvSpPr>
            <a:spLocks noGrp="1"/>
          </p:cNvSpPr>
          <p:nvPr>
            <p:ph idx="1"/>
          </p:nvPr>
        </p:nvSpPr>
        <p:spPr>
          <a:xfrm>
            <a:off x="152401" y="1371600"/>
            <a:ext cx="8772524" cy="5105400"/>
          </a:xfrm>
          <a:prstGeom prst="ellipse">
            <a:avLst/>
          </a:prstGeom>
          <a:solidFill>
            <a:schemeClr val="accent1">
              <a:lumMod val="40000"/>
              <a:lumOff val="60000"/>
            </a:schemeClr>
          </a:solidFill>
        </p:spPr>
        <p:txBody>
          <a:bodyPr>
            <a:normAutofit fontScale="92500" lnSpcReduction="20000"/>
          </a:bodyPr>
          <a:lstStyle/>
          <a:p>
            <a:endParaRPr lang="en-US" dirty="0">
              <a:solidFill>
                <a:schemeClr val="accent4"/>
              </a:solidFill>
            </a:endParaRPr>
          </a:p>
          <a:p>
            <a:r>
              <a:rPr lang="en-US" dirty="0">
                <a:solidFill>
                  <a:srgbClr val="558ED5"/>
                </a:solidFill>
              </a:rPr>
              <a:t>26 received incentive </a:t>
            </a:r>
            <a:r>
              <a:rPr lang="en-US" dirty="0" smtClean="0">
                <a:solidFill>
                  <a:srgbClr val="558ED5"/>
                </a:solidFill>
              </a:rPr>
              <a:t>payments</a:t>
            </a:r>
          </a:p>
          <a:p>
            <a:r>
              <a:rPr lang="en-US" dirty="0" smtClean="0">
                <a:solidFill>
                  <a:srgbClr val="558ED5"/>
                </a:solidFill>
              </a:rPr>
              <a:t>26 </a:t>
            </a:r>
            <a:r>
              <a:rPr lang="en-US" dirty="0">
                <a:solidFill>
                  <a:srgbClr val="558ED5"/>
                </a:solidFill>
              </a:rPr>
              <a:t>providers attested to Stage 1 Meaningful Use </a:t>
            </a:r>
            <a:endParaRPr lang="en-US" dirty="0" smtClean="0">
              <a:solidFill>
                <a:srgbClr val="558ED5"/>
              </a:solidFill>
            </a:endParaRPr>
          </a:p>
          <a:p>
            <a:r>
              <a:rPr lang="en-US" dirty="0" smtClean="0">
                <a:solidFill>
                  <a:srgbClr val="558ED5"/>
                </a:solidFill>
              </a:rPr>
              <a:t>Provided HIPPA </a:t>
            </a:r>
            <a:r>
              <a:rPr lang="en-US" dirty="0">
                <a:solidFill>
                  <a:srgbClr val="558ED5"/>
                </a:solidFill>
              </a:rPr>
              <a:t>compliance</a:t>
            </a:r>
          </a:p>
          <a:p>
            <a:r>
              <a:rPr lang="en-US" dirty="0" smtClean="0">
                <a:solidFill>
                  <a:srgbClr val="558ED5"/>
                </a:solidFill>
              </a:rPr>
              <a:t>Introduced Online </a:t>
            </a:r>
            <a:r>
              <a:rPr lang="en-US" dirty="0">
                <a:solidFill>
                  <a:srgbClr val="558ED5"/>
                </a:solidFill>
              </a:rPr>
              <a:t>Backup solution at a reduced cost</a:t>
            </a:r>
          </a:p>
          <a:p>
            <a:r>
              <a:rPr lang="en-US" dirty="0" smtClean="0">
                <a:solidFill>
                  <a:srgbClr val="558ED5"/>
                </a:solidFill>
              </a:rPr>
              <a:t>Provided Technical </a:t>
            </a:r>
            <a:r>
              <a:rPr lang="en-US" dirty="0">
                <a:solidFill>
                  <a:srgbClr val="558ED5"/>
                </a:solidFill>
              </a:rPr>
              <a:t>Assistance </a:t>
            </a:r>
            <a:r>
              <a:rPr lang="en-US" dirty="0" smtClean="0">
                <a:solidFill>
                  <a:srgbClr val="558ED5"/>
                </a:solidFill>
              </a:rPr>
              <a:t> </a:t>
            </a:r>
            <a:endParaRPr lang="en-US" dirty="0">
              <a:solidFill>
                <a:srgbClr val="558ED5"/>
              </a:solidFill>
            </a:endParaRPr>
          </a:p>
          <a:p>
            <a:r>
              <a:rPr lang="en-US" dirty="0" smtClean="0">
                <a:solidFill>
                  <a:srgbClr val="558ED5"/>
                </a:solidFill>
              </a:rPr>
              <a:t>Supplied Technical </a:t>
            </a:r>
            <a:r>
              <a:rPr lang="en-US" dirty="0">
                <a:solidFill>
                  <a:srgbClr val="558ED5"/>
                </a:solidFill>
              </a:rPr>
              <a:t>Equipment </a:t>
            </a:r>
          </a:p>
          <a:p>
            <a:pPr marL="0" indent="0">
              <a:buNone/>
            </a:pPr>
            <a:endParaRPr lang="en-US" dirty="0"/>
          </a:p>
        </p:txBody>
      </p:sp>
      <p:sp>
        <p:nvSpPr>
          <p:cNvPr id="4" name="TextBox 3"/>
          <p:cNvSpPr txBox="1"/>
          <p:nvPr/>
        </p:nvSpPr>
        <p:spPr>
          <a:xfrm>
            <a:off x="304800" y="1524000"/>
            <a:ext cx="5943600"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smtClean="0">
                <a:ln w="0"/>
                <a:solidFill>
                  <a:srgbClr val="3366FF"/>
                </a:solidFill>
                <a:effectLst>
                  <a:reflection blurRad="12700" stA="50000" endPos="50000" dist="5000" dir="5400000" sy="-100000" rotWithShape="0"/>
                </a:effectLst>
              </a:rPr>
              <a:t>Meeting Members Needs</a:t>
            </a:r>
            <a:endParaRPr lang="en-US" sz="2800" b="1" cap="all" dirty="0">
              <a:ln w="0"/>
              <a:solidFill>
                <a:srgbClr val="3366FF"/>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8263654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 Activities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8193447"/>
              </p:ext>
            </p:extLst>
          </p:nvPr>
        </p:nvGraphicFramePr>
        <p:xfrm>
          <a:off x="228599" y="1447800"/>
          <a:ext cx="869632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81000" y="3276600"/>
            <a:ext cx="2513629" cy="1077218"/>
          </a:xfrm>
          <a:prstGeom prst="rect">
            <a:avLst/>
          </a:prstGeom>
          <a:noFill/>
        </p:spPr>
        <p:txBody>
          <a:bodyPr wrap="none" rtlCol="0">
            <a:spAutoFit/>
          </a:bodyPr>
          <a:lstStyle/>
          <a:p>
            <a:pPr algn="ctr"/>
            <a:r>
              <a:rPr lang="en-US" sz="3200" dirty="0" smtClean="0">
                <a:solidFill>
                  <a:schemeClr val="accent1">
                    <a:lumMod val="75000"/>
                  </a:schemeClr>
                </a:solidFill>
              </a:rPr>
              <a:t>Membership</a:t>
            </a:r>
          </a:p>
          <a:p>
            <a:pPr algn="ctr"/>
            <a:r>
              <a:rPr lang="en-US" sz="3200" dirty="0" smtClean="0">
                <a:solidFill>
                  <a:schemeClr val="accent1">
                    <a:lumMod val="75000"/>
                  </a:schemeClr>
                </a:solidFill>
              </a:rPr>
              <a:t>Consolidation</a:t>
            </a:r>
            <a:endParaRPr lang="en-US" sz="3200" dirty="0">
              <a:solidFill>
                <a:schemeClr val="accent1">
                  <a:lumMod val="75000"/>
                </a:schemeClr>
              </a:solidFill>
            </a:endParaRPr>
          </a:p>
        </p:txBody>
      </p:sp>
      <p:sp>
        <p:nvSpPr>
          <p:cNvPr id="3" name="TextBox 2"/>
          <p:cNvSpPr txBox="1"/>
          <p:nvPr/>
        </p:nvSpPr>
        <p:spPr>
          <a:xfrm>
            <a:off x="3048000" y="2514600"/>
            <a:ext cx="5791200" cy="2031325"/>
          </a:xfrm>
          <a:prstGeom prst="rect">
            <a:avLst/>
          </a:prstGeom>
          <a:noFill/>
        </p:spPr>
        <p:txBody>
          <a:bodyPr wrap="square" rtlCol="0">
            <a:spAutoFit/>
          </a:bodyPr>
          <a:lstStyle/>
          <a:p>
            <a:r>
              <a:rPr lang="en-US" dirty="0" smtClean="0"/>
              <a:t>FQHC Purchase of a Pediatric and a OB/GYN Practice</a:t>
            </a:r>
          </a:p>
          <a:p>
            <a:endParaRPr lang="en-US" dirty="0"/>
          </a:p>
          <a:p>
            <a:r>
              <a:rPr lang="en-US" dirty="0" smtClean="0"/>
              <a:t>	Provided RUV Calculations</a:t>
            </a:r>
          </a:p>
          <a:p>
            <a:r>
              <a:rPr lang="en-US" dirty="0"/>
              <a:t>	</a:t>
            </a:r>
            <a:endParaRPr lang="en-US" dirty="0" smtClean="0"/>
          </a:p>
          <a:p>
            <a:r>
              <a:rPr lang="en-US" dirty="0"/>
              <a:t>	</a:t>
            </a:r>
            <a:r>
              <a:rPr lang="en-US" dirty="0" smtClean="0"/>
              <a:t>Provided Billing Information</a:t>
            </a:r>
          </a:p>
          <a:p>
            <a:endParaRPr lang="en-US" dirty="0"/>
          </a:p>
          <a:p>
            <a:r>
              <a:rPr lang="en-US" dirty="0" smtClean="0"/>
              <a:t>	Helped In Business Valuation Process</a:t>
            </a:r>
            <a:endParaRPr lang="en-US" dirty="0"/>
          </a:p>
        </p:txBody>
      </p:sp>
    </p:spTree>
    <p:extLst>
      <p:ext uri="{BB962C8B-B14F-4D97-AF65-F5344CB8AC3E}">
        <p14:creationId xmlns:p14="http://schemas.microsoft.com/office/powerpoint/2010/main" val="16825015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KY">
      <a:dk1>
        <a:sysClr val="windowText" lastClr="000000"/>
      </a:dk1>
      <a:lt1>
        <a:sysClr val="window" lastClr="FFFFFF"/>
      </a:lt1>
      <a:dk2>
        <a:srgbClr val="1F497D"/>
      </a:dk2>
      <a:lt2>
        <a:srgbClr val="EEECE1"/>
      </a:lt2>
      <a:accent1>
        <a:srgbClr val="03C3EA"/>
      </a:accent1>
      <a:accent2>
        <a:srgbClr val="68BC37"/>
      </a:accent2>
      <a:accent3>
        <a:srgbClr val="E90775"/>
      </a:accent3>
      <a:accent4>
        <a:srgbClr val="FBF013"/>
      </a:accent4>
      <a:accent5>
        <a:srgbClr val="112152"/>
      </a:accent5>
      <a:accent6>
        <a:srgbClr val="A3ACB2"/>
      </a:accent6>
      <a:hlink>
        <a:srgbClr val="0000FF"/>
      </a:hlink>
      <a:folHlink>
        <a:srgbClr val="800080"/>
      </a:folHlink>
    </a:clrScheme>
    <a:fontScheme name="KY">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chemeClr val="tx2"/>
          </a:solidFill>
          <a:headEnd type="non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6297</TotalTime>
  <Words>1597</Words>
  <Application>Microsoft Macintosh PowerPoint</Application>
  <PresentationFormat>On-screen Show (4:3)</PresentationFormat>
  <Paragraphs>421</Paragraphs>
  <Slides>44</Slides>
  <Notes>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1_Office Theme</vt:lpstr>
      <vt:lpstr>Network Presentation</vt:lpstr>
      <vt:lpstr>Presentation Topics and Goals</vt:lpstr>
      <vt:lpstr>Kentucky Rural Health Information Technology Network</vt:lpstr>
      <vt:lpstr>Vision</vt:lpstr>
      <vt:lpstr>Mission</vt:lpstr>
      <vt:lpstr>When Funded: 1 County</vt:lpstr>
      <vt:lpstr>HIT Activities</vt:lpstr>
      <vt:lpstr>HIT Activities</vt:lpstr>
      <vt:lpstr>HIT Activities</vt:lpstr>
      <vt:lpstr>HIT Activities</vt:lpstr>
      <vt:lpstr>Accomplishments</vt:lpstr>
      <vt:lpstr>Data In Healthcare</vt:lpstr>
      <vt:lpstr>Why Data is Important</vt:lpstr>
      <vt:lpstr>National Quality Strategy</vt:lpstr>
      <vt:lpstr>Affordable Care Act Initiatives</vt:lpstr>
      <vt:lpstr>PQRS </vt:lpstr>
      <vt:lpstr>PCMH</vt:lpstr>
      <vt:lpstr>ACO</vt:lpstr>
      <vt:lpstr>Barriers in Data Collection Experienced by KRHIT Member Organizations </vt:lpstr>
      <vt:lpstr>KRHIT Helped Members Collect Data</vt:lpstr>
      <vt:lpstr>Example of Clinical Quality</vt:lpstr>
      <vt:lpstr>Example of Operational Data</vt:lpstr>
      <vt:lpstr>Example of Financial Data</vt:lpstr>
      <vt:lpstr>UDS (FQHCs)</vt:lpstr>
      <vt:lpstr>KRHIT Data Idea</vt:lpstr>
      <vt:lpstr>Collaboration Process</vt:lpstr>
      <vt:lpstr>What is the ultimate purpose of a database management system</vt:lpstr>
      <vt:lpstr>It Takes a Team</vt:lpstr>
      <vt:lpstr>Health Needs:</vt:lpstr>
      <vt:lpstr>Data Warehouse and Benchmarking</vt:lpstr>
      <vt:lpstr>Data Management, Analytics, and Benchmarking</vt:lpstr>
      <vt:lpstr>Where your data sits</vt:lpstr>
      <vt:lpstr>How we move your data</vt:lpstr>
      <vt:lpstr>Hurdles along the way…</vt:lpstr>
      <vt:lpstr>PowerPoint Presentation</vt:lpstr>
      <vt:lpstr>Final Objective</vt:lpstr>
      <vt:lpstr>Inside Out Approach</vt:lpstr>
      <vt:lpstr>Inside Out Approach</vt:lpstr>
      <vt:lpstr>Inside Out Approach</vt:lpstr>
      <vt:lpstr>Final Outcome</vt:lpstr>
      <vt:lpstr>Covering 60 Counties</vt:lpstr>
      <vt:lpstr>Hurdles with final proposal…</vt:lpstr>
      <vt:lpstr>Screen Shots of Software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KHCN Demo</dc:title>
  <dc:creator>KRHIT</dc:creator>
  <cp:lastModifiedBy>Lindsay Nolasco</cp:lastModifiedBy>
  <cp:revision>254</cp:revision>
  <cp:lastPrinted>2014-05-31T20:35:20Z</cp:lastPrinted>
  <dcterms:created xsi:type="dcterms:W3CDTF">2014-01-23T17:11:14Z</dcterms:created>
  <dcterms:modified xsi:type="dcterms:W3CDTF">2014-06-05T15:38:54Z</dcterms:modified>
</cp:coreProperties>
</file>