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16"/>
  </p:notesMasterIdLst>
  <p:sldIdLst>
    <p:sldId id="263" r:id="rId2"/>
    <p:sldId id="256" r:id="rId3"/>
    <p:sldId id="257" r:id="rId4"/>
    <p:sldId id="259" r:id="rId5"/>
    <p:sldId id="271" r:id="rId6"/>
    <p:sldId id="261" r:id="rId7"/>
    <p:sldId id="272" r:id="rId8"/>
    <p:sldId id="273" r:id="rId9"/>
    <p:sldId id="275" r:id="rId10"/>
    <p:sldId id="276" r:id="rId11"/>
    <p:sldId id="262" r:id="rId12"/>
    <p:sldId id="264" r:id="rId13"/>
    <p:sldId id="267" r:id="rId14"/>
    <p:sldId id="269"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012" autoAdjust="0"/>
    <p:restoredTop sz="94693" autoAdjust="0"/>
  </p:normalViewPr>
  <p:slideViewPr>
    <p:cSldViewPr snapToGrid="0">
      <p:cViewPr>
        <p:scale>
          <a:sx n="100" d="100"/>
          <a:sy n="100" d="100"/>
        </p:scale>
        <p:origin x="-126" y="83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58" d="100"/>
          <a:sy n="58" d="100"/>
        </p:scale>
        <p:origin x="-1764"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78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7D759FFD-E716-42F0-B518-DFD108ADB6F4}" type="datetimeFigureOut">
              <a:rPr lang="en-US"/>
              <a:pPr/>
              <a:t>6/4/2014</a:t>
            </a:fld>
            <a:endParaRPr lang="en-US"/>
          </a:p>
        </p:txBody>
      </p:sp>
      <p:sp>
        <p:nvSpPr>
          <p:cNvPr id="3789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78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78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7BB2784-13E1-454F-AB98-8C9D590C6A6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7938" y="-7938"/>
            <a:ext cx="9169401" cy="6873876"/>
            <a:chOff x="-8466" y="-8468"/>
            <a:chExt cx="9169804" cy="6874935"/>
          </a:xfrm>
        </p:grpSpPr>
        <p:cxnSp>
          <p:nvCxnSpPr>
            <p:cNvPr id="5" name="Straight Connector 16"/>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17"/>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18"/>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19"/>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0"/>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1"/>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2"/>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3"/>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4"/>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7"/>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15" name="Picture 25"/>
          <p:cNvPicPr>
            <a:picLocks noChangeAspect="1"/>
          </p:cNvPicPr>
          <p:nvPr userDrawn="1"/>
        </p:nvPicPr>
        <p:blipFill>
          <a:blip r:embed="rId2"/>
          <a:srcRect/>
          <a:stretch>
            <a:fillRect/>
          </a:stretch>
        </p:blipFill>
        <p:spPr bwMode="auto">
          <a:xfrm>
            <a:off x="1047750" y="4327525"/>
            <a:ext cx="3533775" cy="1089025"/>
          </a:xfrm>
          <a:prstGeom prst="rect">
            <a:avLst/>
          </a:prstGeom>
          <a:noFill/>
          <a:ln w="9525">
            <a:noFill/>
            <a:miter lim="800000"/>
            <a:headEnd/>
            <a:tailEnd/>
          </a:ln>
        </p:spPr>
      </p:pic>
      <p:pic>
        <p:nvPicPr>
          <p:cNvPr id="16" name="Picture 7"/>
          <p:cNvPicPr>
            <a:picLocks noChangeAspect="1"/>
          </p:cNvPicPr>
          <p:nvPr userDrawn="1"/>
        </p:nvPicPr>
        <p:blipFill>
          <a:blip r:embed="rId3"/>
          <a:srcRect/>
          <a:stretch>
            <a:fillRect/>
          </a:stretch>
        </p:blipFill>
        <p:spPr bwMode="auto">
          <a:xfrm>
            <a:off x="4725988" y="4327525"/>
            <a:ext cx="2308225" cy="1020763"/>
          </a:xfrm>
          <a:prstGeom prst="rect">
            <a:avLst/>
          </a:prstGeom>
          <a:noFill/>
          <a:ln w="9525">
            <a:noFill/>
            <a:miter lim="800000"/>
            <a:headEnd/>
            <a:tailEnd/>
          </a:ln>
        </p:spPr>
      </p:pic>
      <p:sp>
        <p:nvSpPr>
          <p:cNvPr id="2" name="Title 1"/>
          <p:cNvSpPr>
            <a:spLocks noGrp="1"/>
          </p:cNvSpPr>
          <p:nvPr>
            <p:ph type="ctrTitle"/>
          </p:nvPr>
        </p:nvSpPr>
        <p:spPr>
          <a:xfrm>
            <a:off x="1149841" y="1009113"/>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57152" y="2760782"/>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7" name="Date Placeholder 3"/>
          <p:cNvSpPr>
            <a:spLocks noGrp="1"/>
          </p:cNvSpPr>
          <p:nvPr>
            <p:ph type="dt" sz="half" idx="10"/>
          </p:nvPr>
        </p:nvSpPr>
        <p:spPr/>
        <p:txBody>
          <a:bodyPr/>
          <a:lstStyle>
            <a:lvl1pPr>
              <a:defRPr/>
            </a:lvl1pPr>
          </a:lstStyle>
          <a:p>
            <a:pPr>
              <a:defRPr/>
            </a:pPr>
            <a:fld id="{95C3C861-251D-485B-A726-453C1CD642A6}" type="datetimeFigureOut">
              <a:rPr lang="en-US"/>
              <a:pPr>
                <a:defRPr/>
              </a:pPr>
              <a:t>6/4/2014</a:t>
            </a:fld>
            <a:endParaRPr lang="en-US"/>
          </a:p>
        </p:txBody>
      </p:sp>
      <p:sp>
        <p:nvSpPr>
          <p:cNvPr id="18" name="Footer Placeholder 4"/>
          <p:cNvSpPr>
            <a:spLocks noGrp="1"/>
          </p:cNvSpPr>
          <p:nvPr>
            <p:ph type="ftr" sz="quarter" idx="11"/>
          </p:nvPr>
        </p:nvSpPr>
        <p:spPr/>
        <p:txBody>
          <a:bodyPr/>
          <a:lstStyle>
            <a:lvl1pPr>
              <a:defRPr/>
            </a:lvl1pPr>
          </a:lstStyle>
          <a:p>
            <a:pPr>
              <a:defRPr/>
            </a:pPr>
            <a:endParaRPr lang="en-US"/>
          </a:p>
        </p:txBody>
      </p:sp>
      <p:sp>
        <p:nvSpPr>
          <p:cNvPr id="19" name="Slide Number Placeholder 5"/>
          <p:cNvSpPr>
            <a:spLocks noGrp="1"/>
          </p:cNvSpPr>
          <p:nvPr>
            <p:ph type="sldNum" sz="quarter" idx="12"/>
          </p:nvPr>
        </p:nvSpPr>
        <p:spPr/>
        <p:txBody>
          <a:bodyPr/>
          <a:lstStyle>
            <a:lvl1pPr>
              <a:defRPr/>
            </a:lvl1pPr>
          </a:lstStyle>
          <a:p>
            <a:pPr>
              <a:defRPr/>
            </a:pPr>
            <a:fld id="{17A6F301-A120-4566-8FD5-980F0477F52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23"/>
          <p:cNvSpPr txBox="1"/>
          <p:nvPr/>
        </p:nvSpPr>
        <p:spPr>
          <a:xfrm>
            <a:off x="482600" y="790575"/>
            <a:ext cx="4572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rPr>
              <a:t>“</a:t>
            </a:r>
          </a:p>
        </p:txBody>
      </p:sp>
      <p:sp>
        <p:nvSpPr>
          <p:cNvPr id="6" name="TextBox 24"/>
          <p:cNvSpPr txBox="1"/>
          <p:nvPr/>
        </p:nvSpPr>
        <p:spPr>
          <a:xfrm>
            <a:off x="6748463" y="2886075"/>
            <a:ext cx="4572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fld id="{2FC0DEEA-A4E8-4AF6-B207-AD7DC64AE1B2}" type="datetimeFigureOut">
              <a:rPr lang="en-US"/>
              <a:pPr>
                <a:defRPr/>
              </a:pPr>
              <a:t>6/4/2014</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4D9B6B46-79B2-4694-B1FF-136862BDE28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0675555-B77D-43DE-86E8-1BE571AE7DA3}" type="datetimeFigureOut">
              <a:rPr lang="en-US"/>
              <a:pPr>
                <a:defRPr/>
              </a:pPr>
              <a:t>6/4/2014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A0B4E8-DC67-4471-AB29-7895302E8B3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23"/>
          <p:cNvSpPr txBox="1"/>
          <p:nvPr/>
        </p:nvSpPr>
        <p:spPr>
          <a:xfrm>
            <a:off x="482600" y="790575"/>
            <a:ext cx="4572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rPr>
              <a:t>“</a:t>
            </a:r>
          </a:p>
        </p:txBody>
      </p:sp>
      <p:sp>
        <p:nvSpPr>
          <p:cNvPr id="6" name="TextBox 24"/>
          <p:cNvSpPr txBox="1"/>
          <p:nvPr/>
        </p:nvSpPr>
        <p:spPr>
          <a:xfrm>
            <a:off x="6748463" y="2886075"/>
            <a:ext cx="4572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fld id="{F13C27ED-73F0-434F-8E75-DB1158A53845}" type="datetimeFigureOut">
              <a:rPr lang="en-US"/>
              <a:pPr>
                <a:defRPr/>
              </a:pPr>
              <a:t>6/4/2014</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670CB9FF-3B72-4331-B383-62C0652DCD1C}"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fld id="{EE82C3C4-24B4-4D84-9EF4-7963DEFDAF30}" type="datetimeFigureOut">
              <a:rPr lang="en-US"/>
              <a:pPr>
                <a:defRPr/>
              </a:pPr>
              <a:t>6/4/2014</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BA92FC97-3CD0-4339-B094-F59D9530F3C0}"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B0F5B84-41CD-4245-A6C9-5E31A37445EF}" type="datetimeFigureOut">
              <a:rPr lang="en-US"/>
              <a:pPr>
                <a:defRPr/>
              </a:pPr>
              <a:t>6/4/2014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B1EBA4-FAE2-468A-86FD-8AFE79DAED1B}"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CA5946A-2700-42E2-B0E8-6DF6C95D9FC9}" type="datetimeFigureOut">
              <a:rPr lang="en-US"/>
              <a:pPr>
                <a:defRPr/>
              </a:pPr>
              <a:t>6/4/2014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AA0D323-D07A-4352-A4BB-D99900991F6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609599" y="2160590"/>
            <a:ext cx="6347714" cy="290126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6E036B3-E30C-4677-AC7C-018E90B8199E}" type="datetimeFigureOut">
              <a:rPr lang="en-US"/>
              <a:pPr>
                <a:defRPr/>
              </a:pPr>
              <a:t>6/4/2014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267612A-30CD-4F41-BBF3-91A1AA03FC7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C87DC88C-CF1F-4099-85F0-2AC6995F6E07}" type="datetimeFigureOut">
              <a:rPr lang="en-US"/>
              <a:pPr>
                <a:defRPr/>
              </a:pPr>
              <a:t>6/4/2014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C2CD8CB-78F7-4CF2-9F6A-EAD744ADAE0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A02B0388-F7FF-4B41-BCD0-91362FD76B84}" type="datetimeFigureOut">
              <a:rPr lang="en-US"/>
              <a:pPr>
                <a:defRPr/>
              </a:pPr>
              <a:t>6/4/2014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9133490-BBB5-44B0-933A-55405363DA3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5C1578C3-100C-4319-BD1E-CD704257F67A}" type="datetimeFigureOut">
              <a:rPr lang="en-US"/>
              <a:pPr>
                <a:defRPr/>
              </a:pPr>
              <a:t>6/4/2014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5AE59B0-562A-415B-8ABF-A2A2EE4E1D7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449220D-C8BB-4B74-BC7C-BDCFAD54E96B}" type="datetimeFigureOut">
              <a:rPr lang="en-US"/>
              <a:pPr>
                <a:defRPr/>
              </a:pPr>
              <a:t>6/4/2014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46F95D3-19A9-4275-A1EF-0F0E945FF96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5955D95-E4A5-4A68-822B-700AAEF2E765}" type="datetimeFigureOut">
              <a:rPr lang="en-US"/>
              <a:pPr>
                <a:defRPr/>
              </a:pPr>
              <a:t>6/4/2014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8B66598-218F-4C60-B5C2-0F23CB5E29D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174EC38-743F-4D20-8DC5-7DC638EC34F9}" type="datetimeFigureOut">
              <a:rPr lang="en-US"/>
              <a:pPr>
                <a:defRPr/>
              </a:pPr>
              <a:t>6/4/2014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0310DA6-23E4-4170-AEF1-1FB02CCEC00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DEECBAC-7DF2-4711-96DB-65F2555E0B7F}" type="datetimeFigureOut">
              <a:rPr lang="en-US"/>
              <a:pPr>
                <a:defRPr/>
              </a:pPr>
              <a:t>6/4/2014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2E91261-09FF-49E2-8A3E-BBE0568511A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6"/>
          <p:cNvGrpSpPr>
            <a:grpSpLocks/>
          </p:cNvGrpSpPr>
          <p:nvPr/>
        </p:nvGrpSpPr>
        <p:grpSpPr bwMode="auto">
          <a:xfrm>
            <a:off x="0" y="0"/>
            <a:ext cx="9169400" cy="6875463"/>
            <a:chOff x="-8467" y="-8468"/>
            <a:chExt cx="9169805" cy="6874935"/>
          </a:xfrm>
        </p:grpSpPr>
        <p:sp>
          <p:nvSpPr>
            <p:cNvPr id="7" name="Freeform 6"/>
            <p:cNvSpPr/>
            <p:nvPr/>
          </p:nvSpPr>
          <p:spPr>
            <a:xfrm>
              <a:off x="-8467" y="4013948"/>
              <a:ext cx="457220" cy="2852519"/>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498" y="4175861"/>
              <a:ext cx="4022903" cy="2682669"/>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1932" y="-531"/>
              <a:ext cx="1219254" cy="685906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113" y="-531"/>
              <a:ext cx="2270225" cy="6866998"/>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452" y="-8468"/>
              <a:ext cx="1947949" cy="6866998"/>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8690" y="3920293"/>
              <a:ext cx="2513123" cy="2938236"/>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181" y="-8468"/>
              <a:ext cx="2143220" cy="6866998"/>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6113" y="-8468"/>
              <a:ext cx="857288" cy="6866998"/>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028" y="-8468"/>
              <a:ext cx="1066847" cy="6866998"/>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59564" y="4893356"/>
              <a:ext cx="1095423" cy="1965174"/>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09600" y="609600"/>
            <a:ext cx="6348413" cy="132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609600" y="2160588"/>
            <a:ext cx="6348413"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defRPr>
            </a:lvl1pPr>
          </a:lstStyle>
          <a:p>
            <a:pPr>
              <a:defRPr/>
            </a:pPr>
            <a:fld id="{6C29109E-8C69-4B6B-B540-46C85DB328B1}" type="datetimeFigureOut">
              <a:rPr lang="en-US"/>
              <a:pPr>
                <a:defRPr/>
              </a:pPr>
              <a:t>6/4/2014</a:t>
            </a:fld>
            <a:endParaRPr lang="en-US"/>
          </a:p>
        </p:txBody>
      </p:sp>
      <p:sp>
        <p:nvSpPr>
          <p:cNvPr id="5" name="Footer Placeholder 4"/>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445250" y="6042025"/>
            <a:ext cx="512763" cy="365125"/>
          </a:xfrm>
          <a:prstGeom prst="rect">
            <a:avLst/>
          </a:prstGeom>
        </p:spPr>
        <p:txBody>
          <a:bodyPr vert="horz" lIns="91440" tIns="45720" rIns="91440" bIns="45720" rtlCol="0" anchor="ctr"/>
          <a:lstStyle>
            <a:lvl1pPr algn="r" fontAlgn="auto">
              <a:spcBef>
                <a:spcPts val="0"/>
              </a:spcBef>
              <a:spcAft>
                <a:spcPts val="0"/>
              </a:spcAft>
              <a:defRPr sz="900">
                <a:solidFill>
                  <a:schemeClr val="accent1"/>
                </a:solidFill>
                <a:latin typeface="+mn-lt"/>
              </a:defRPr>
            </a:lvl1pPr>
          </a:lstStyle>
          <a:p>
            <a:pPr>
              <a:defRPr/>
            </a:pPr>
            <a:fld id="{993D6947-9B5F-4EE7-9A7C-ED231FCA7A33}" type="slidenum">
              <a:rPr lang="en-US"/>
              <a:pPr>
                <a:defRPr/>
              </a:pPr>
              <a:t>‹#›</a:t>
            </a:fld>
            <a:endParaRPr lang="en-US"/>
          </a:p>
        </p:txBody>
      </p:sp>
      <p:pic>
        <p:nvPicPr>
          <p:cNvPr id="1032" name="Picture 20"/>
          <p:cNvPicPr>
            <a:picLocks noChangeAspect="1"/>
          </p:cNvPicPr>
          <p:nvPr/>
        </p:nvPicPr>
        <p:blipFill>
          <a:blip r:embed="rId17"/>
          <a:srcRect/>
          <a:stretch>
            <a:fillRect/>
          </a:stretch>
        </p:blipFill>
        <p:spPr bwMode="auto">
          <a:xfrm>
            <a:off x="7345363" y="5421313"/>
            <a:ext cx="1814512" cy="14176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1"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22" r:id="rId10"/>
    <p:sldLayoutId id="2147483717" r:id="rId11"/>
    <p:sldLayoutId id="2147483723" r:id="rId12"/>
    <p:sldLayoutId id="2147483718" r:id="rId13"/>
    <p:sldLayoutId id="2147483719" r:id="rId14"/>
    <p:sldLayoutId id="2147483720" r:id="rId15"/>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itchFamily="34" charset="0"/>
        </a:defRPr>
      </a:lvl2pPr>
      <a:lvl3pPr algn="l" defTabSz="457200" rtl="0" eaLnBrk="0" fontAlgn="base" hangingPunct="0">
        <a:spcBef>
          <a:spcPct val="0"/>
        </a:spcBef>
        <a:spcAft>
          <a:spcPct val="0"/>
        </a:spcAft>
        <a:defRPr sz="3600">
          <a:solidFill>
            <a:schemeClr val="accent1"/>
          </a:solidFill>
          <a:latin typeface="Trebuchet MS" pitchFamily="34" charset="0"/>
        </a:defRPr>
      </a:lvl3pPr>
      <a:lvl4pPr algn="l" defTabSz="457200" rtl="0" eaLnBrk="0" fontAlgn="base" hangingPunct="0">
        <a:spcBef>
          <a:spcPct val="0"/>
        </a:spcBef>
        <a:spcAft>
          <a:spcPct val="0"/>
        </a:spcAft>
        <a:defRPr sz="3600">
          <a:solidFill>
            <a:schemeClr val="accent1"/>
          </a:solidFill>
          <a:latin typeface="Trebuchet MS" pitchFamily="34" charset="0"/>
        </a:defRPr>
      </a:lvl4pPr>
      <a:lvl5pPr algn="l" defTabSz="457200" rtl="0" eaLnBrk="0" fontAlgn="base" hangingPunct="0">
        <a:spcBef>
          <a:spcPct val="0"/>
        </a:spcBef>
        <a:spcAft>
          <a:spcPct val="0"/>
        </a:spcAft>
        <a:defRPr sz="3600">
          <a:solidFill>
            <a:schemeClr val="accent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ctrTitle"/>
          </p:nvPr>
        </p:nvSpPr>
        <p:spPr>
          <a:xfrm>
            <a:off x="1149350" y="1009650"/>
            <a:ext cx="5827713" cy="760413"/>
          </a:xfrm>
        </p:spPr>
        <p:txBody>
          <a:bodyPr/>
          <a:lstStyle/>
          <a:p>
            <a:pPr algn="ctr" eaLnBrk="1" hangingPunct="1"/>
            <a:r>
              <a:rPr lang="en-US" sz="2000" smtClean="0"/>
              <a:t/>
            </a:r>
            <a:br>
              <a:rPr lang="en-US" sz="2000" smtClean="0"/>
            </a:br>
            <a:r>
              <a:rPr lang="en-US" sz="2000" smtClean="0"/>
              <a:t>Feasibility of Multi-Stakeholder Cooperative </a:t>
            </a:r>
            <a:br>
              <a:rPr lang="en-US" sz="2000" smtClean="0"/>
            </a:br>
            <a:r>
              <a:rPr lang="en-US" sz="2000" smtClean="0"/>
              <a:t>in Delivering Rural Home Care</a:t>
            </a:r>
          </a:p>
        </p:txBody>
      </p:sp>
      <p:sp>
        <p:nvSpPr>
          <p:cNvPr id="3" name="Subtitle 2"/>
          <p:cNvSpPr>
            <a:spLocks noGrp="1"/>
          </p:cNvSpPr>
          <p:nvPr>
            <p:ph type="subTitle" idx="1"/>
          </p:nvPr>
        </p:nvSpPr>
        <p:spPr>
          <a:xfrm>
            <a:off x="1157288" y="1887538"/>
            <a:ext cx="5826125" cy="1970087"/>
          </a:xfrm>
        </p:spPr>
        <p:txBody>
          <a:bodyPr rtlCol="0">
            <a:normAutofit fontScale="92500" lnSpcReduction="10000"/>
          </a:bodyPr>
          <a:lstStyle/>
          <a:p>
            <a:pPr algn="ctr" eaLnBrk="1" fontAlgn="auto" hangingPunct="1">
              <a:spcAft>
                <a:spcPts val="0"/>
              </a:spcAft>
              <a:buFont typeface="Wingdings 3" charset="2"/>
              <a:buNone/>
              <a:defRPr/>
            </a:pPr>
            <a:r>
              <a:rPr lang="en-US" sz="2000" b="1" dirty="0" smtClean="0"/>
              <a:t>2014 NCHN Annual Educational Conference</a:t>
            </a:r>
          </a:p>
          <a:p>
            <a:pPr algn="ctr" eaLnBrk="1" fontAlgn="auto" hangingPunct="1">
              <a:spcAft>
                <a:spcPts val="0"/>
              </a:spcAft>
              <a:buFont typeface="Wingdings 3" charset="2"/>
              <a:buNone/>
              <a:defRPr/>
            </a:pPr>
            <a:r>
              <a:rPr lang="en-US" sz="2000" b="1" dirty="0" smtClean="0"/>
              <a:t>Presentation by </a:t>
            </a:r>
          </a:p>
          <a:p>
            <a:pPr algn="ctr" eaLnBrk="1" fontAlgn="auto" hangingPunct="1">
              <a:spcAft>
                <a:spcPts val="0"/>
              </a:spcAft>
              <a:buFont typeface="Wingdings 3" charset="2"/>
              <a:buNone/>
              <a:defRPr/>
            </a:pPr>
            <a:r>
              <a:rPr lang="en-US" sz="2000" b="1" dirty="0" smtClean="0"/>
              <a:t>Susan Noble, Executive Director</a:t>
            </a:r>
          </a:p>
          <a:p>
            <a:pPr algn="ctr" eaLnBrk="1" fontAlgn="auto" hangingPunct="1">
              <a:spcAft>
                <a:spcPts val="0"/>
              </a:spcAft>
              <a:buFont typeface="Wingdings 3" charset="2"/>
              <a:buNone/>
              <a:defRPr/>
            </a:pPr>
            <a:r>
              <a:rPr lang="en-US" sz="2000" b="1" dirty="0" smtClean="0"/>
              <a:t>Vernon Economic Development Association</a:t>
            </a:r>
          </a:p>
          <a:p>
            <a:pPr algn="ctr" eaLnBrk="1" fontAlgn="auto" hangingPunct="1">
              <a:spcAft>
                <a:spcPts val="0"/>
              </a:spcAft>
              <a:buFont typeface="Wingdings 3" charset="2"/>
              <a:buNone/>
              <a:defRPr/>
            </a:pPr>
            <a:r>
              <a:rPr lang="en-US" sz="2000" b="1" dirty="0" smtClean="0"/>
              <a:t>Thursday, June 19, 2014</a:t>
            </a:r>
          </a:p>
          <a:p>
            <a:pPr algn="ctr" eaLnBrk="1" fontAlgn="auto" hangingPunct="1">
              <a:spcAft>
                <a:spcPts val="0"/>
              </a:spcAft>
              <a:buFont typeface="Wingdings 3" charset="2"/>
              <a:buNone/>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sz="2000" smtClean="0"/>
              <a:t>Multi-Stakeholder Approach to Rural Home Care</a:t>
            </a:r>
          </a:p>
        </p:txBody>
      </p:sp>
      <p:sp>
        <p:nvSpPr>
          <p:cNvPr id="27650" name="Content Placeholder 4"/>
          <p:cNvSpPr>
            <a:spLocks noGrp="1"/>
          </p:cNvSpPr>
          <p:nvPr>
            <p:ph idx="1"/>
          </p:nvPr>
        </p:nvSpPr>
        <p:spPr>
          <a:xfrm>
            <a:off x="598488" y="1679575"/>
            <a:ext cx="6389687" cy="3725863"/>
          </a:xfrm>
        </p:spPr>
        <p:txBody>
          <a:bodyPr/>
          <a:lstStyle/>
          <a:p>
            <a:pPr eaLnBrk="1" hangingPunct="1"/>
            <a:r>
              <a:rPr lang="en-US" smtClean="0"/>
              <a:t>I stayed involved with the group because there is a need for mental health services for clients and caregivers. After learning more, a collaboration of providers makes sense. We want to provide whatever support we can.</a:t>
            </a:r>
          </a:p>
          <a:p>
            <a:pPr eaLnBrk="1" hangingPunct="1">
              <a:buFont typeface="Wingdings 3" pitchFamily="18" charset="2"/>
              <a:buNone/>
            </a:pPr>
            <a:endParaRPr lang="en-US" smtClean="0"/>
          </a:p>
          <a:p>
            <a:pPr eaLnBrk="1" hangingPunct="1"/>
            <a:r>
              <a:rPr lang="en-US" smtClean="0"/>
              <a:t>I hope the group is able to determine the feasibility of creating a cooperative (or similar collaboration) and/or commitment to move this forward. </a:t>
            </a:r>
            <a:br>
              <a:rPr lang="en-US" smtClean="0"/>
            </a:br>
            <a:r>
              <a:rPr lang="en-US" smtClean="0"/>
              <a:t/>
            </a:r>
            <a:br>
              <a:rPr lang="en-US" smtClean="0"/>
            </a:br>
            <a:r>
              <a:rPr lang="en-US" smtClean="0"/>
              <a:t>     </a:t>
            </a:r>
            <a:r>
              <a:rPr lang="en-US" b="1" i="1" smtClean="0"/>
              <a:t>-- Sheri Hammond, General Manager,					Center Point Counseling Services Cooperative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609600" y="609600"/>
            <a:ext cx="6348413" cy="1320800"/>
          </a:xfrm>
        </p:spPr>
        <p:txBody>
          <a:bodyPr/>
          <a:lstStyle/>
          <a:p>
            <a:pPr eaLnBrk="1" hangingPunct="1"/>
            <a:r>
              <a:rPr lang="en-US" sz="2000" smtClean="0"/>
              <a:t/>
            </a:r>
            <a:br>
              <a:rPr lang="en-US" sz="2000" smtClean="0"/>
            </a:br>
            <a:r>
              <a:rPr lang="en-US" sz="2000" smtClean="0"/>
              <a:t>Multi-Stakeholder Approach to Rural Home Care</a:t>
            </a:r>
          </a:p>
        </p:txBody>
      </p:sp>
      <p:sp>
        <p:nvSpPr>
          <p:cNvPr id="30722" name="Subtitle 2"/>
          <p:cNvSpPr>
            <a:spLocks noGrp="1"/>
          </p:cNvSpPr>
          <p:nvPr>
            <p:ph sz="half" idx="1"/>
          </p:nvPr>
        </p:nvSpPr>
        <p:spPr>
          <a:xfrm>
            <a:off x="609600" y="2011363"/>
            <a:ext cx="3087688" cy="2414587"/>
          </a:xfrm>
        </p:spPr>
        <p:txBody>
          <a:bodyPr/>
          <a:lstStyle/>
          <a:p>
            <a:pPr marL="0" indent="0" eaLnBrk="1" hangingPunct="1">
              <a:buFont typeface="Wingdings 3" pitchFamily="18" charset="2"/>
              <a:buNone/>
            </a:pPr>
            <a:r>
              <a:rPr lang="en-US" b="1" smtClean="0"/>
              <a:t>Areas for collaboration:</a:t>
            </a:r>
            <a:endParaRPr lang="en-US" smtClean="0"/>
          </a:p>
        </p:txBody>
      </p:sp>
      <p:sp>
        <p:nvSpPr>
          <p:cNvPr id="30723" name="Content Placeholder 3"/>
          <p:cNvSpPr>
            <a:spLocks noGrp="1"/>
          </p:cNvSpPr>
          <p:nvPr>
            <p:ph sz="half" idx="2"/>
          </p:nvPr>
        </p:nvSpPr>
        <p:spPr>
          <a:xfrm>
            <a:off x="3644900" y="2043113"/>
            <a:ext cx="3184525" cy="4125912"/>
          </a:xfrm>
        </p:spPr>
        <p:txBody>
          <a:bodyPr/>
          <a:lstStyle/>
          <a:p>
            <a:pPr eaLnBrk="1" hangingPunct="1"/>
            <a:r>
              <a:rPr lang="en-US" smtClean="0"/>
              <a:t>Pool demand for hours – (help direct care workers get 35-40 hours per week) to stabilize the workforce</a:t>
            </a:r>
          </a:p>
          <a:p>
            <a:pPr eaLnBrk="1" hangingPunct="1">
              <a:buFont typeface="Wingdings 3" pitchFamily="18" charset="2"/>
              <a:buNone/>
            </a:pPr>
            <a:endParaRPr lang="en-US" sz="1200" smtClean="0"/>
          </a:p>
          <a:p>
            <a:pPr eaLnBrk="1" hangingPunct="1"/>
            <a:r>
              <a:rPr lang="en-US" smtClean="0"/>
              <a:t>Shared Training</a:t>
            </a:r>
          </a:p>
          <a:p>
            <a:pPr eaLnBrk="1" hangingPunct="1">
              <a:buFont typeface="Wingdings 3" pitchFamily="18" charset="2"/>
              <a:buNone/>
            </a:pPr>
            <a:endParaRPr lang="en-US" sz="1200" smtClean="0"/>
          </a:p>
          <a:p>
            <a:pPr eaLnBrk="1" hangingPunct="1"/>
            <a:r>
              <a:rPr lang="en-US" smtClean="0"/>
              <a:t>Increased education and marketing among agencies and within the community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609600" y="609600"/>
            <a:ext cx="6348413" cy="1320800"/>
          </a:xfrm>
        </p:spPr>
        <p:txBody>
          <a:bodyPr/>
          <a:lstStyle/>
          <a:p>
            <a:pPr eaLnBrk="1" hangingPunct="1"/>
            <a:r>
              <a:rPr lang="en-US" sz="2000" smtClean="0"/>
              <a:t/>
            </a:r>
            <a:br>
              <a:rPr lang="en-US" sz="2000" smtClean="0"/>
            </a:br>
            <a:r>
              <a:rPr lang="en-US" sz="2000" smtClean="0"/>
              <a:t>Multi-Stakeholder Approach to Rural Home Care</a:t>
            </a:r>
          </a:p>
        </p:txBody>
      </p:sp>
      <p:sp>
        <p:nvSpPr>
          <p:cNvPr id="31746" name="Content Placeholder 3"/>
          <p:cNvSpPr>
            <a:spLocks noGrp="1"/>
          </p:cNvSpPr>
          <p:nvPr>
            <p:ph sz="half" idx="1"/>
          </p:nvPr>
        </p:nvSpPr>
        <p:spPr>
          <a:xfrm>
            <a:off x="609600" y="1881188"/>
            <a:ext cx="2662238" cy="3881437"/>
          </a:xfrm>
        </p:spPr>
        <p:txBody>
          <a:bodyPr/>
          <a:lstStyle/>
          <a:p>
            <a:pPr eaLnBrk="1" hangingPunct="1">
              <a:buFont typeface="Wingdings 3" pitchFamily="18" charset="2"/>
              <a:buNone/>
            </a:pPr>
            <a:r>
              <a:rPr lang="en-US" b="1" smtClean="0"/>
              <a:t>Key Lessons:</a:t>
            </a:r>
          </a:p>
        </p:txBody>
      </p:sp>
      <p:sp>
        <p:nvSpPr>
          <p:cNvPr id="31747" name="Content Placeholder 4"/>
          <p:cNvSpPr>
            <a:spLocks noGrp="1"/>
          </p:cNvSpPr>
          <p:nvPr>
            <p:ph sz="half" idx="2"/>
          </p:nvPr>
        </p:nvSpPr>
        <p:spPr>
          <a:xfrm>
            <a:off x="3370263" y="1897063"/>
            <a:ext cx="3089275" cy="3881437"/>
          </a:xfrm>
        </p:spPr>
        <p:txBody>
          <a:bodyPr/>
          <a:lstStyle/>
          <a:p>
            <a:pPr eaLnBrk="1" hangingPunct="1"/>
            <a:r>
              <a:rPr lang="en-US" smtClean="0"/>
              <a:t>People kept coming to the meetings – obviously see a need</a:t>
            </a:r>
          </a:p>
          <a:p>
            <a:pPr eaLnBrk="1" hangingPunct="1"/>
            <a:r>
              <a:rPr lang="en-US" smtClean="0"/>
              <a:t>Difficult to think out of the Medicare/Medicaid reimbursement box</a:t>
            </a:r>
          </a:p>
          <a:p>
            <a:pPr eaLnBrk="1" hangingPunct="1"/>
            <a:r>
              <a:rPr lang="en-US" smtClean="0"/>
              <a:t>Need support of the institutions but their missions create barriers for collaboration</a:t>
            </a:r>
          </a:p>
          <a:p>
            <a:pPr eaLnBrk="1" hangingPunct="1"/>
            <a:r>
              <a:rPr lang="en-US" smtClean="0"/>
              <a:t>Project will not move forward without a Champion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609600" y="609600"/>
            <a:ext cx="6348413" cy="1320800"/>
          </a:xfrm>
        </p:spPr>
        <p:txBody>
          <a:bodyPr/>
          <a:lstStyle/>
          <a:p>
            <a:pPr eaLnBrk="1" hangingPunct="1"/>
            <a:r>
              <a:rPr lang="en-US" sz="2000" smtClean="0"/>
              <a:t/>
            </a:r>
            <a:br>
              <a:rPr lang="en-US" sz="2000" smtClean="0"/>
            </a:br>
            <a:r>
              <a:rPr lang="en-US" sz="2000" smtClean="0"/>
              <a:t>Multi-Stakeholder Approach to Rural Home Care</a:t>
            </a:r>
          </a:p>
        </p:txBody>
      </p:sp>
      <p:sp>
        <p:nvSpPr>
          <p:cNvPr id="32770" name="Content Placeholder 3"/>
          <p:cNvSpPr>
            <a:spLocks noGrp="1"/>
          </p:cNvSpPr>
          <p:nvPr>
            <p:ph sz="half" idx="1"/>
          </p:nvPr>
        </p:nvSpPr>
        <p:spPr>
          <a:xfrm>
            <a:off x="609600" y="1843088"/>
            <a:ext cx="2471738" cy="3881437"/>
          </a:xfrm>
        </p:spPr>
        <p:txBody>
          <a:bodyPr/>
          <a:lstStyle/>
          <a:p>
            <a:pPr eaLnBrk="1" hangingPunct="1">
              <a:buFont typeface="Wingdings 3" pitchFamily="18" charset="2"/>
              <a:buNone/>
            </a:pPr>
            <a:r>
              <a:rPr lang="en-US" b="1" smtClean="0"/>
              <a:t>Next Steps:</a:t>
            </a:r>
          </a:p>
        </p:txBody>
      </p:sp>
      <p:sp>
        <p:nvSpPr>
          <p:cNvPr id="32771" name="Content Placeholder 4"/>
          <p:cNvSpPr>
            <a:spLocks noGrp="1"/>
          </p:cNvSpPr>
          <p:nvPr>
            <p:ph sz="half" idx="2"/>
          </p:nvPr>
        </p:nvSpPr>
        <p:spPr>
          <a:xfrm>
            <a:off x="3390900" y="1836738"/>
            <a:ext cx="3089275" cy="4030662"/>
          </a:xfrm>
        </p:spPr>
        <p:txBody>
          <a:bodyPr/>
          <a:lstStyle/>
          <a:p>
            <a:pPr eaLnBrk="1" hangingPunct="1"/>
            <a:r>
              <a:rPr lang="en-US" smtClean="0"/>
              <a:t>Bring group back together</a:t>
            </a:r>
          </a:p>
          <a:p>
            <a:pPr eaLnBrk="1" hangingPunct="1"/>
            <a:r>
              <a:rPr lang="en-US" smtClean="0"/>
              <a:t>Review final feasibility report</a:t>
            </a:r>
          </a:p>
          <a:p>
            <a:pPr eaLnBrk="1" hangingPunct="1"/>
            <a:r>
              <a:rPr lang="en-US" smtClean="0"/>
              <a:t>Explore Village to Village as go-forward strategy</a:t>
            </a:r>
          </a:p>
          <a:p>
            <a:pPr eaLnBrk="1" hangingPunct="1"/>
            <a:r>
              <a:rPr lang="en-US" smtClean="0"/>
              <a:t>Commitment to helping elders and special needs population groups to stay home with quality assistance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ctrTitle"/>
          </p:nvPr>
        </p:nvSpPr>
        <p:spPr>
          <a:xfrm>
            <a:off x="1149350" y="1009650"/>
            <a:ext cx="5827713" cy="760413"/>
          </a:xfrm>
        </p:spPr>
        <p:txBody>
          <a:bodyPr/>
          <a:lstStyle/>
          <a:p>
            <a:pPr algn="l" eaLnBrk="1" hangingPunct="1"/>
            <a:r>
              <a:rPr lang="en-US" sz="2000" smtClean="0"/>
              <a:t/>
            </a:r>
            <a:br>
              <a:rPr lang="en-US" sz="2000" smtClean="0"/>
            </a:br>
            <a:r>
              <a:rPr lang="en-US" sz="2000" smtClean="0"/>
              <a:t>Multi-Stakeholder Approach to Rural Home Care</a:t>
            </a:r>
          </a:p>
        </p:txBody>
      </p:sp>
      <p:sp>
        <p:nvSpPr>
          <p:cNvPr id="3" name="Subtitle 2"/>
          <p:cNvSpPr>
            <a:spLocks noGrp="1"/>
          </p:cNvSpPr>
          <p:nvPr>
            <p:ph type="subTitle" idx="1"/>
          </p:nvPr>
        </p:nvSpPr>
        <p:spPr>
          <a:xfrm>
            <a:off x="1157288" y="1887538"/>
            <a:ext cx="5826125" cy="1970087"/>
          </a:xfrm>
        </p:spPr>
        <p:txBody>
          <a:bodyPr rtlCol="0">
            <a:normAutofit/>
          </a:bodyPr>
          <a:lstStyle/>
          <a:p>
            <a:pPr algn="ctr" eaLnBrk="1" fontAlgn="auto" hangingPunct="1">
              <a:spcAft>
                <a:spcPts val="0"/>
              </a:spcAft>
              <a:buFont typeface="Wingdings 3" charset="2"/>
              <a:buNone/>
              <a:defRPr/>
            </a:pPr>
            <a:r>
              <a:rPr lang="en-US" sz="2400" dirty="0" smtClean="0"/>
              <a:t>Thank you!</a:t>
            </a:r>
          </a:p>
          <a:p>
            <a:pPr algn="ctr" eaLnBrk="1" fontAlgn="auto" hangingPunct="1">
              <a:spcAft>
                <a:spcPts val="0"/>
              </a:spcAft>
              <a:buFont typeface="Wingdings 3" charset="2"/>
              <a:buNone/>
              <a:defRPr/>
            </a:pPr>
            <a:r>
              <a:rPr lang="en-US" sz="2400" dirty="0" smtClean="0"/>
              <a:t>Questions?</a:t>
            </a:r>
          </a:p>
          <a:p>
            <a:pPr algn="ctr" eaLnBrk="1" fontAlgn="auto" hangingPunct="1">
              <a:spcAft>
                <a:spcPts val="0"/>
              </a:spcAft>
              <a:buFont typeface="Wingdings 3" charset="2"/>
              <a:buNone/>
              <a:defRPr/>
            </a:pPr>
            <a:r>
              <a:rPr lang="en-US" sz="2400" dirty="0" smtClean="0"/>
              <a:t>Discussion</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609600" y="609600"/>
            <a:ext cx="6348413" cy="1320800"/>
          </a:xfrm>
        </p:spPr>
        <p:txBody>
          <a:bodyPr/>
          <a:lstStyle/>
          <a:p>
            <a:pPr eaLnBrk="1" hangingPunct="1"/>
            <a:r>
              <a:rPr lang="en-US" sz="2000" smtClean="0"/>
              <a:t>Multi-Stakeholder Approach to Rural Home Care</a:t>
            </a:r>
          </a:p>
        </p:txBody>
      </p:sp>
      <p:sp>
        <p:nvSpPr>
          <p:cNvPr id="18434" name="Subtitle 2"/>
          <p:cNvSpPr>
            <a:spLocks noGrp="1"/>
          </p:cNvSpPr>
          <p:nvPr>
            <p:ph sz="half" idx="1"/>
          </p:nvPr>
        </p:nvSpPr>
        <p:spPr>
          <a:xfrm>
            <a:off x="660400" y="1903413"/>
            <a:ext cx="3087688" cy="3881437"/>
          </a:xfrm>
        </p:spPr>
        <p:txBody>
          <a:bodyPr/>
          <a:lstStyle/>
          <a:p>
            <a:pPr marL="285750" indent="-285750" eaLnBrk="1" hangingPunct="1">
              <a:buFont typeface="Wingdings 3" pitchFamily="18" charset="2"/>
              <a:buChar char="u"/>
            </a:pPr>
            <a:r>
              <a:rPr lang="en-US" smtClean="0"/>
              <a:t>CDF USDA RCDG grant</a:t>
            </a:r>
          </a:p>
          <a:p>
            <a:pPr marL="285750" indent="-285750" eaLnBrk="1" hangingPunct="1">
              <a:buFont typeface="Wingdings 3" pitchFamily="18" charset="2"/>
              <a:buNone/>
            </a:pPr>
            <a:endParaRPr lang="en-US" smtClean="0"/>
          </a:p>
          <a:p>
            <a:pPr marL="285750" indent="-285750" eaLnBrk="1" hangingPunct="1">
              <a:buFont typeface="Wingdings 3" pitchFamily="18" charset="2"/>
              <a:buChar char="u"/>
            </a:pPr>
            <a:r>
              <a:rPr lang="en-US" smtClean="0"/>
              <a:t>Vernon County Discovery Process</a:t>
            </a:r>
          </a:p>
        </p:txBody>
      </p:sp>
      <p:sp>
        <p:nvSpPr>
          <p:cNvPr id="18435" name="Content Placeholder 3"/>
          <p:cNvSpPr>
            <a:spLocks noGrp="1"/>
          </p:cNvSpPr>
          <p:nvPr>
            <p:ph sz="half" idx="2"/>
          </p:nvPr>
        </p:nvSpPr>
        <p:spPr>
          <a:xfrm>
            <a:off x="3957638" y="1879600"/>
            <a:ext cx="3089275" cy="3881438"/>
          </a:xfrm>
        </p:spPr>
        <p:txBody>
          <a:bodyPr/>
          <a:lstStyle/>
          <a:p>
            <a:pPr eaLnBrk="1" hangingPunct="1"/>
            <a:r>
              <a:rPr lang="en-US" b="1" smtClean="0"/>
              <a:t>Purpose:</a:t>
            </a:r>
            <a:r>
              <a:rPr lang="en-US" smtClean="0"/>
              <a:t> </a:t>
            </a:r>
            <a:br>
              <a:rPr lang="en-US" smtClean="0"/>
            </a:br>
            <a:r>
              <a:rPr lang="en-US" sz="1400" smtClean="0"/>
              <a:t/>
            </a:r>
            <a:br>
              <a:rPr lang="en-US" sz="1400" smtClean="0"/>
            </a:br>
            <a:r>
              <a:rPr lang="en-US" smtClean="0"/>
              <a:t>Feasibility of a multi-stakeholder cooperative to meet the needs of seniors &amp; special needs population groups in providing home care</a:t>
            </a:r>
          </a:p>
          <a:p>
            <a:pPr eaLnBrk="1" hangingPunct="1"/>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633413" y="574675"/>
            <a:ext cx="6346825" cy="1320800"/>
          </a:xfrm>
        </p:spPr>
        <p:txBody>
          <a:bodyPr/>
          <a:lstStyle/>
          <a:p>
            <a:pPr eaLnBrk="1" hangingPunct="1"/>
            <a:r>
              <a:rPr lang="en-US" sz="2000" smtClean="0"/>
              <a:t/>
            </a:r>
            <a:br>
              <a:rPr lang="en-US" sz="2000" smtClean="0"/>
            </a:br>
            <a:r>
              <a:rPr lang="en-US" sz="2000" smtClean="0"/>
              <a:t>Multi-Stakeholder Approach to Rural Home Care</a:t>
            </a:r>
          </a:p>
        </p:txBody>
      </p:sp>
      <p:sp>
        <p:nvSpPr>
          <p:cNvPr id="19459" name="Content Placeholder 3"/>
          <p:cNvSpPr>
            <a:spLocks noGrp="1"/>
          </p:cNvSpPr>
          <p:nvPr>
            <p:ph sz="half" idx="2"/>
          </p:nvPr>
        </p:nvSpPr>
        <p:spPr>
          <a:xfrm>
            <a:off x="3856038" y="1966913"/>
            <a:ext cx="3089275" cy="3881437"/>
          </a:xfrm>
        </p:spPr>
        <p:txBody>
          <a:bodyPr/>
          <a:lstStyle/>
          <a:p>
            <a:pPr eaLnBrk="1" hangingPunct="1">
              <a:lnSpc>
                <a:spcPct val="80000"/>
              </a:lnSpc>
            </a:pPr>
            <a:endParaRPr lang="en-US" sz="1600" smtClean="0"/>
          </a:p>
          <a:p>
            <a:pPr eaLnBrk="1" hangingPunct="1">
              <a:lnSpc>
                <a:spcPct val="80000"/>
              </a:lnSpc>
              <a:buFont typeface="Wingdings" pitchFamily="2" charset="2"/>
              <a:buChar char="Ø"/>
            </a:pPr>
            <a:r>
              <a:rPr lang="en-US" sz="1600" smtClean="0"/>
              <a:t>Vernon County Veterans Service</a:t>
            </a:r>
          </a:p>
          <a:p>
            <a:pPr eaLnBrk="1" hangingPunct="1">
              <a:lnSpc>
                <a:spcPct val="80000"/>
              </a:lnSpc>
              <a:buFont typeface="Wingdings" pitchFamily="2" charset="2"/>
              <a:buChar char="Ø"/>
            </a:pPr>
            <a:r>
              <a:rPr lang="en-US" sz="1600" smtClean="0"/>
              <a:t>Western Technical Collage</a:t>
            </a:r>
          </a:p>
          <a:p>
            <a:pPr eaLnBrk="1" hangingPunct="1">
              <a:lnSpc>
                <a:spcPct val="80000"/>
              </a:lnSpc>
              <a:buFont typeface="Wingdings" pitchFamily="2" charset="2"/>
              <a:buChar char="Ø"/>
            </a:pPr>
            <a:r>
              <a:rPr lang="en-US" sz="1600" smtClean="0"/>
              <a:t>Gundersen Health System</a:t>
            </a:r>
          </a:p>
          <a:p>
            <a:pPr eaLnBrk="1" hangingPunct="1">
              <a:lnSpc>
                <a:spcPct val="80000"/>
              </a:lnSpc>
              <a:buFont typeface="Wingdings" pitchFamily="2" charset="2"/>
              <a:buChar char="Ø"/>
            </a:pPr>
            <a:r>
              <a:rPr lang="en-US" sz="1600" smtClean="0"/>
              <a:t>Center Point Counseling Services Co-op</a:t>
            </a:r>
          </a:p>
          <a:p>
            <a:pPr eaLnBrk="1" hangingPunct="1">
              <a:lnSpc>
                <a:spcPct val="80000"/>
              </a:lnSpc>
              <a:buFont typeface="Wingdings" pitchFamily="2" charset="2"/>
              <a:buChar char="Ø"/>
            </a:pPr>
            <a:r>
              <a:rPr lang="en-US" sz="1600" smtClean="0"/>
              <a:t>Department of Vocational Rehabilitation</a:t>
            </a:r>
          </a:p>
          <a:p>
            <a:pPr eaLnBrk="1" hangingPunct="1">
              <a:lnSpc>
                <a:spcPct val="80000"/>
              </a:lnSpc>
              <a:buFont typeface="Wingdings" pitchFamily="2" charset="2"/>
              <a:buChar char="Ø"/>
            </a:pPr>
            <a:r>
              <a:rPr lang="en-US" sz="1600" smtClean="0"/>
              <a:t>UW-Extension</a:t>
            </a:r>
          </a:p>
          <a:p>
            <a:pPr eaLnBrk="1" hangingPunct="1">
              <a:lnSpc>
                <a:spcPct val="80000"/>
              </a:lnSpc>
              <a:buFont typeface="Wingdings" pitchFamily="2" charset="2"/>
              <a:buChar char="Ø"/>
            </a:pPr>
            <a:r>
              <a:rPr lang="en-US" sz="1600" smtClean="0"/>
              <a:t>Wisconsin Farmers Union</a:t>
            </a:r>
          </a:p>
          <a:p>
            <a:pPr eaLnBrk="1" hangingPunct="1">
              <a:lnSpc>
                <a:spcPct val="80000"/>
              </a:lnSpc>
              <a:buFont typeface="Wingdings" pitchFamily="2" charset="2"/>
              <a:buChar char="Ø"/>
            </a:pPr>
            <a:r>
              <a:rPr lang="en-US" sz="1600" smtClean="0"/>
              <a:t>Private home care providers</a:t>
            </a:r>
          </a:p>
          <a:p>
            <a:pPr eaLnBrk="1" hangingPunct="1">
              <a:lnSpc>
                <a:spcPct val="80000"/>
              </a:lnSpc>
            </a:pPr>
            <a:endParaRPr lang="en-US" sz="1300" smtClean="0"/>
          </a:p>
        </p:txBody>
      </p:sp>
      <p:sp>
        <p:nvSpPr>
          <p:cNvPr id="19461" name="Content Placeholder 3"/>
          <p:cNvSpPr>
            <a:spLocks/>
          </p:cNvSpPr>
          <p:nvPr/>
        </p:nvSpPr>
        <p:spPr bwMode="auto">
          <a:xfrm>
            <a:off x="579438" y="1884363"/>
            <a:ext cx="3089275" cy="3881437"/>
          </a:xfrm>
          <a:prstGeom prst="rect">
            <a:avLst/>
          </a:prstGeom>
          <a:noFill/>
          <a:ln w="9525">
            <a:noFill/>
            <a:miter lim="800000"/>
            <a:headEnd/>
            <a:tailEnd/>
          </a:ln>
        </p:spPr>
        <p:txBody>
          <a:bodyPr/>
          <a:lstStyle/>
          <a:p>
            <a:pPr marL="342900" indent="-342900" defTabSz="457200">
              <a:spcBef>
                <a:spcPts val="1000"/>
              </a:spcBef>
              <a:buClr>
                <a:schemeClr val="accent1"/>
              </a:buClr>
              <a:buSzPct val="80000"/>
              <a:buFont typeface="Wingdings 3" pitchFamily="18" charset="2"/>
              <a:buNone/>
            </a:pPr>
            <a:r>
              <a:rPr lang="en-US" b="1">
                <a:solidFill>
                  <a:srgbClr val="404040"/>
                </a:solidFill>
                <a:latin typeface="Trebuchet MS" pitchFamily="34" charset="0"/>
              </a:rPr>
              <a:t>Organizations</a:t>
            </a:r>
            <a:r>
              <a:rPr lang="en-US">
                <a:solidFill>
                  <a:srgbClr val="404040"/>
                </a:solidFill>
                <a:latin typeface="Trebuchet MS" pitchFamily="34" charset="0"/>
              </a:rPr>
              <a:t>:</a:t>
            </a:r>
            <a:endParaRPr lang="en-US" sz="1600">
              <a:solidFill>
                <a:srgbClr val="404040"/>
              </a:solidFill>
              <a:latin typeface="Trebuchet MS" pitchFamily="34" charset="0"/>
            </a:endParaRPr>
          </a:p>
          <a:p>
            <a:pPr marL="342900" indent="-342900" defTabSz="457200">
              <a:lnSpc>
                <a:spcPct val="80000"/>
              </a:lnSpc>
              <a:spcBef>
                <a:spcPts val="1000"/>
              </a:spcBef>
              <a:buClr>
                <a:schemeClr val="accent1"/>
              </a:buClr>
              <a:buSzPct val="80000"/>
              <a:buFont typeface="Wingdings" pitchFamily="2" charset="2"/>
              <a:buChar char="Ø"/>
            </a:pPr>
            <a:r>
              <a:rPr lang="en-US" sz="1600">
                <a:solidFill>
                  <a:srgbClr val="404040"/>
                </a:solidFill>
                <a:latin typeface="Trebuchet MS" pitchFamily="34" charset="0"/>
              </a:rPr>
              <a:t>Vernon Economic Development Association</a:t>
            </a:r>
          </a:p>
          <a:p>
            <a:pPr marL="342900" indent="-342900" defTabSz="457200">
              <a:lnSpc>
                <a:spcPct val="80000"/>
              </a:lnSpc>
              <a:spcBef>
                <a:spcPts val="1000"/>
              </a:spcBef>
              <a:buClr>
                <a:schemeClr val="accent1"/>
              </a:buClr>
              <a:buSzPct val="80000"/>
              <a:buFont typeface="Wingdings" pitchFamily="2" charset="2"/>
              <a:buChar char="Ø"/>
            </a:pPr>
            <a:r>
              <a:rPr lang="en-US" sz="1600">
                <a:solidFill>
                  <a:srgbClr val="404040"/>
                </a:solidFill>
                <a:latin typeface="Trebuchet MS" pitchFamily="34" charset="0"/>
              </a:rPr>
              <a:t>Vernon County Unit on Aging</a:t>
            </a:r>
          </a:p>
          <a:p>
            <a:pPr marL="342900" indent="-342900" defTabSz="457200">
              <a:lnSpc>
                <a:spcPct val="80000"/>
              </a:lnSpc>
              <a:spcBef>
                <a:spcPts val="1000"/>
              </a:spcBef>
              <a:buClr>
                <a:schemeClr val="accent1"/>
              </a:buClr>
              <a:buSzPct val="80000"/>
              <a:buFont typeface="Wingdings" pitchFamily="2" charset="2"/>
              <a:buChar char="Ø"/>
            </a:pPr>
            <a:r>
              <a:rPr lang="en-US" sz="1600">
                <a:solidFill>
                  <a:srgbClr val="404040"/>
                </a:solidFill>
                <a:latin typeface="Trebuchet MS" pitchFamily="34" charset="0"/>
              </a:rPr>
              <a:t>Vernon Memorial Healthcare</a:t>
            </a:r>
          </a:p>
          <a:p>
            <a:pPr marL="342900" indent="-342900" defTabSz="457200">
              <a:lnSpc>
                <a:spcPct val="80000"/>
              </a:lnSpc>
              <a:spcBef>
                <a:spcPts val="1000"/>
              </a:spcBef>
              <a:buClr>
                <a:schemeClr val="accent1"/>
              </a:buClr>
              <a:buSzPct val="80000"/>
              <a:buFont typeface="Wingdings" pitchFamily="2" charset="2"/>
              <a:buChar char="Ø"/>
            </a:pPr>
            <a:r>
              <a:rPr lang="en-US" sz="1600">
                <a:solidFill>
                  <a:srgbClr val="404040"/>
                </a:solidFill>
                <a:latin typeface="Trebuchet MS" pitchFamily="34" charset="0"/>
              </a:rPr>
              <a:t>Bethal Home &amp; Services</a:t>
            </a:r>
          </a:p>
          <a:p>
            <a:pPr marL="342900" indent="-342900" defTabSz="457200">
              <a:lnSpc>
                <a:spcPct val="80000"/>
              </a:lnSpc>
              <a:spcBef>
                <a:spcPts val="1000"/>
              </a:spcBef>
              <a:buClr>
                <a:schemeClr val="accent1"/>
              </a:buClr>
              <a:buSzPct val="80000"/>
              <a:buFont typeface="Wingdings" pitchFamily="2" charset="2"/>
              <a:buChar char="Ø"/>
            </a:pPr>
            <a:r>
              <a:rPr lang="en-US" sz="1600">
                <a:solidFill>
                  <a:srgbClr val="404040"/>
                </a:solidFill>
                <a:latin typeface="Trebuchet MS" pitchFamily="34" charset="0"/>
              </a:rPr>
              <a:t>Vernon County Aging &amp; Disability Resource Center</a:t>
            </a:r>
          </a:p>
          <a:p>
            <a:pPr marL="342900" indent="-342900" defTabSz="457200">
              <a:lnSpc>
                <a:spcPct val="80000"/>
              </a:lnSpc>
              <a:spcBef>
                <a:spcPts val="1000"/>
              </a:spcBef>
              <a:buClr>
                <a:schemeClr val="accent1"/>
              </a:buClr>
              <a:buSzPct val="80000"/>
              <a:buFont typeface="Wingdings" pitchFamily="2" charset="2"/>
              <a:buChar char="Ø"/>
            </a:pPr>
            <a:r>
              <a:rPr lang="en-US" sz="1600">
                <a:solidFill>
                  <a:srgbClr val="404040"/>
                </a:solidFill>
                <a:latin typeface="Trebuchet MS" pitchFamily="34" charset="0"/>
              </a:rPr>
              <a:t>USDA Cooperative Development Specialist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609600" y="609600"/>
            <a:ext cx="6348413" cy="1320800"/>
          </a:xfrm>
        </p:spPr>
        <p:txBody>
          <a:bodyPr/>
          <a:lstStyle/>
          <a:p>
            <a:pPr eaLnBrk="1" hangingPunct="1"/>
            <a:r>
              <a:rPr lang="en-US" sz="2000" smtClean="0"/>
              <a:t/>
            </a:r>
            <a:br>
              <a:rPr lang="en-US" sz="2000" smtClean="0"/>
            </a:br>
            <a:r>
              <a:rPr lang="en-US" sz="2000" smtClean="0"/>
              <a:t>Multi-Stakeholder Approach to Rural Home Care</a:t>
            </a:r>
          </a:p>
        </p:txBody>
      </p:sp>
      <p:sp>
        <p:nvSpPr>
          <p:cNvPr id="3" name="Subtitle 2"/>
          <p:cNvSpPr>
            <a:spLocks noGrp="1"/>
          </p:cNvSpPr>
          <p:nvPr>
            <p:ph sz="half" idx="1"/>
          </p:nvPr>
        </p:nvSpPr>
        <p:spPr>
          <a:xfrm>
            <a:off x="609600" y="2160588"/>
            <a:ext cx="3087688" cy="3881437"/>
          </a:xfrm>
        </p:spPr>
        <p:txBody>
          <a:bodyPr rtlCol="0">
            <a:normAutofit lnSpcReduction="10000"/>
          </a:bodyPr>
          <a:lstStyle/>
          <a:p>
            <a:pPr marL="0" indent="0" eaLnBrk="1" fontAlgn="auto" hangingPunct="1">
              <a:spcAft>
                <a:spcPts val="0"/>
              </a:spcAft>
              <a:buFont typeface="Wingdings 3" charset="2"/>
              <a:buNone/>
              <a:defRPr/>
            </a:pPr>
            <a:r>
              <a:rPr lang="en-US" b="1" dirty="0" smtClean="0">
                <a:solidFill>
                  <a:schemeClr val="tx1">
                    <a:lumMod val="75000"/>
                    <a:lumOff val="25000"/>
                  </a:schemeClr>
                </a:solidFill>
              </a:rPr>
              <a:t>Discovery Process:</a:t>
            </a:r>
          </a:p>
          <a:p>
            <a:pPr marL="0" indent="0" eaLnBrk="1" fontAlgn="auto" hangingPunct="1">
              <a:spcAft>
                <a:spcPts val="0"/>
              </a:spcAft>
              <a:buFont typeface="Wingdings 3" charset="2"/>
              <a:buNone/>
              <a:defRPr/>
            </a:pPr>
            <a:r>
              <a:rPr lang="en-US" b="1" dirty="0" smtClean="0">
                <a:solidFill>
                  <a:schemeClr val="tx1">
                    <a:lumMod val="75000"/>
                    <a:lumOff val="25000"/>
                  </a:schemeClr>
                </a:solidFill>
              </a:rPr>
              <a:t>Nine </a:t>
            </a:r>
            <a:r>
              <a:rPr lang="en-US" b="1" dirty="0">
                <a:solidFill>
                  <a:schemeClr val="tx1">
                    <a:lumMod val="75000"/>
                    <a:lumOff val="25000"/>
                  </a:schemeClr>
                </a:solidFill>
              </a:rPr>
              <a:t>monthly meetings </a:t>
            </a:r>
            <a:endParaRPr lang="en-US" b="1" dirty="0" smtClean="0">
              <a:solidFill>
                <a:schemeClr val="tx1">
                  <a:lumMod val="75000"/>
                  <a:lumOff val="25000"/>
                </a:schemeClr>
              </a:solidFill>
            </a:endParaRPr>
          </a:p>
          <a:p>
            <a:pPr marL="0" indent="0" eaLnBrk="1" fontAlgn="auto" hangingPunct="1">
              <a:spcAft>
                <a:spcPts val="0"/>
              </a:spcAft>
              <a:buFont typeface="Wingdings 3" charset="2"/>
              <a:buNone/>
              <a:defRPr/>
            </a:pPr>
            <a:r>
              <a:rPr lang="en-US" b="1" dirty="0" smtClean="0">
                <a:solidFill>
                  <a:schemeClr val="tx1">
                    <a:lumMod val="75000"/>
                    <a:lumOff val="25000"/>
                  </a:schemeClr>
                </a:solidFill>
              </a:rPr>
              <a:t>to explore….</a:t>
            </a:r>
            <a:endParaRPr lang="en-US" dirty="0">
              <a:solidFill>
                <a:schemeClr val="tx1">
                  <a:lumMod val="75000"/>
                  <a:lumOff val="25000"/>
                </a:schemeClr>
              </a:solidFill>
            </a:endParaRPr>
          </a:p>
        </p:txBody>
      </p:sp>
      <p:sp>
        <p:nvSpPr>
          <p:cNvPr id="4" name="Content Placeholder 3"/>
          <p:cNvSpPr>
            <a:spLocks noGrp="1"/>
          </p:cNvSpPr>
          <p:nvPr>
            <p:ph sz="half" idx="2"/>
          </p:nvPr>
        </p:nvSpPr>
        <p:spPr>
          <a:xfrm>
            <a:off x="3868738" y="2160588"/>
            <a:ext cx="3089275" cy="3881437"/>
          </a:xfrm>
        </p:spPr>
        <p:txBody>
          <a:bodyPr rtlCol="0">
            <a:normAutofit lnSpcReduction="10000"/>
          </a:bodyPr>
          <a:lstStyle/>
          <a:p>
            <a:pPr eaLnBrk="1" fontAlgn="auto" hangingPunct="1">
              <a:spcAft>
                <a:spcPts val="0"/>
              </a:spcAft>
              <a:buFont typeface="Wingdings 3" charset="2"/>
              <a:buChar char=""/>
              <a:defRPr/>
            </a:pPr>
            <a:r>
              <a:rPr lang="en-US" dirty="0">
                <a:solidFill>
                  <a:schemeClr val="tx1">
                    <a:lumMod val="75000"/>
                    <a:lumOff val="25000"/>
                  </a:schemeClr>
                </a:solidFill>
              </a:rPr>
              <a:t>P</a:t>
            </a:r>
            <a:r>
              <a:rPr lang="en-US" dirty="0" smtClean="0">
                <a:solidFill>
                  <a:schemeClr val="tx1">
                    <a:lumMod val="75000"/>
                    <a:lumOff val="25000"/>
                  </a:schemeClr>
                </a:solidFill>
              </a:rPr>
              <a:t>urpose </a:t>
            </a:r>
            <a:r>
              <a:rPr lang="en-US" dirty="0">
                <a:solidFill>
                  <a:schemeClr val="tx1">
                    <a:lumMod val="75000"/>
                    <a:lumOff val="25000"/>
                  </a:schemeClr>
                </a:solidFill>
              </a:rPr>
              <a:t>of Discovery Process; presentation </a:t>
            </a:r>
            <a:r>
              <a:rPr lang="en-US" dirty="0" smtClean="0">
                <a:solidFill>
                  <a:schemeClr val="tx1">
                    <a:lumMod val="75000"/>
                    <a:lumOff val="25000"/>
                  </a:schemeClr>
                </a:solidFill>
              </a:rPr>
              <a:t>from </a:t>
            </a:r>
            <a:r>
              <a:rPr lang="en-US" dirty="0">
                <a:solidFill>
                  <a:schemeClr val="tx1">
                    <a:lumMod val="75000"/>
                    <a:lumOff val="25000"/>
                  </a:schemeClr>
                </a:solidFill>
              </a:rPr>
              <a:t>Cooperative Care</a:t>
            </a:r>
          </a:p>
          <a:p>
            <a:pPr eaLnBrk="1" fontAlgn="auto" hangingPunct="1">
              <a:spcAft>
                <a:spcPts val="0"/>
              </a:spcAft>
              <a:buFont typeface="Wingdings 3" charset="2"/>
              <a:buChar char=""/>
              <a:defRPr/>
            </a:pPr>
            <a:r>
              <a:rPr lang="en-US" dirty="0">
                <a:solidFill>
                  <a:schemeClr val="tx1">
                    <a:lumMod val="75000"/>
                    <a:lumOff val="25000"/>
                  </a:schemeClr>
                </a:solidFill>
              </a:rPr>
              <a:t>Data on supply &amp; demand for home care in the County</a:t>
            </a:r>
          </a:p>
          <a:p>
            <a:pPr eaLnBrk="1" fontAlgn="auto" hangingPunct="1">
              <a:spcAft>
                <a:spcPts val="0"/>
              </a:spcAft>
              <a:buFont typeface="Wingdings 3" charset="2"/>
              <a:buChar char=""/>
              <a:defRPr/>
            </a:pPr>
            <a:r>
              <a:rPr lang="en-US" dirty="0">
                <a:solidFill>
                  <a:schemeClr val="tx1">
                    <a:lumMod val="75000"/>
                    <a:lumOff val="25000"/>
                  </a:schemeClr>
                </a:solidFill>
              </a:rPr>
              <a:t>Review of Affordable Care Act &amp; implications</a:t>
            </a:r>
          </a:p>
          <a:p>
            <a:pPr eaLnBrk="1" fontAlgn="auto" hangingPunct="1">
              <a:spcAft>
                <a:spcPts val="0"/>
              </a:spcAft>
              <a:buFont typeface="Wingdings 3" charset="2"/>
              <a:buChar char=""/>
              <a:defRPr/>
            </a:pPr>
            <a:r>
              <a:rPr lang="en-US" dirty="0">
                <a:solidFill>
                  <a:schemeClr val="tx1">
                    <a:lumMod val="75000"/>
                    <a:lumOff val="25000"/>
                  </a:schemeClr>
                </a:solidFill>
              </a:rPr>
              <a:t>Review of cooperatives &amp; structure</a:t>
            </a:r>
          </a:p>
          <a:p>
            <a:pPr eaLnBrk="1" fontAlgn="auto" hangingPunct="1">
              <a:spcAft>
                <a:spcPts val="0"/>
              </a:spcAft>
              <a:buFont typeface="Wingdings 3" charset="2"/>
              <a:buChar char=""/>
              <a:defRPr/>
            </a:pPr>
            <a:r>
              <a:rPr lang="en-US" dirty="0">
                <a:solidFill>
                  <a:schemeClr val="tx1">
                    <a:lumMod val="75000"/>
                    <a:lumOff val="25000"/>
                  </a:schemeClr>
                </a:solidFill>
              </a:rPr>
              <a:t>Purposes &amp; benefits of multi-stakeholder co-op</a:t>
            </a:r>
          </a:p>
          <a:p>
            <a:pPr eaLnBrk="1" fontAlgn="auto" hangingPunct="1">
              <a:spcAft>
                <a:spcPts val="0"/>
              </a:spcAft>
              <a:buFont typeface="Wingdings 3" charset="2"/>
              <a:buChar char=""/>
              <a:defRPr/>
            </a:pPr>
            <a:endParaRPr lang="en-US"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p:cNvPicPr>
            <a:picLocks noChangeAspect="1"/>
          </p:cNvPicPr>
          <p:nvPr/>
        </p:nvPicPr>
        <p:blipFill>
          <a:blip r:embed="rId2"/>
          <a:srcRect/>
          <a:stretch>
            <a:fillRect/>
          </a:stretch>
        </p:blipFill>
        <p:spPr bwMode="auto">
          <a:xfrm>
            <a:off x="528638" y="330200"/>
            <a:ext cx="7742237" cy="589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609600" y="609600"/>
            <a:ext cx="6348413" cy="1320800"/>
          </a:xfrm>
        </p:spPr>
        <p:txBody>
          <a:bodyPr/>
          <a:lstStyle/>
          <a:p>
            <a:pPr eaLnBrk="1" hangingPunct="1"/>
            <a:r>
              <a:rPr lang="en-US" sz="2000" smtClean="0"/>
              <a:t/>
            </a:r>
            <a:br>
              <a:rPr lang="en-US" sz="2000" smtClean="0"/>
            </a:br>
            <a:r>
              <a:rPr lang="en-US" sz="2000" smtClean="0"/>
              <a:t>Multi-Stakeholder Approach to Rural Home Care</a:t>
            </a:r>
          </a:p>
        </p:txBody>
      </p:sp>
      <p:sp>
        <p:nvSpPr>
          <p:cNvPr id="22531" name="Content Placeholder 3"/>
          <p:cNvSpPr>
            <a:spLocks noGrp="1"/>
          </p:cNvSpPr>
          <p:nvPr>
            <p:ph sz="half" idx="2"/>
          </p:nvPr>
        </p:nvSpPr>
        <p:spPr>
          <a:xfrm>
            <a:off x="3832225" y="1651000"/>
            <a:ext cx="3152775" cy="4489450"/>
          </a:xfrm>
        </p:spPr>
        <p:txBody>
          <a:bodyPr/>
          <a:lstStyle/>
          <a:p>
            <a:pPr eaLnBrk="1" hangingPunct="1"/>
            <a:r>
              <a:rPr lang="en-US" sz="1600" smtClean="0"/>
              <a:t>All stakeholders, and especially cooperative members, need to see both immediate and long-term benefits for the individual companies</a:t>
            </a:r>
          </a:p>
          <a:p>
            <a:pPr eaLnBrk="1" hangingPunct="1"/>
            <a:r>
              <a:rPr lang="en-US" sz="1600" smtClean="0"/>
              <a:t>The reality of all new businesses and organizations is that funding at all levels will be problematic</a:t>
            </a:r>
          </a:p>
          <a:p>
            <a:pPr eaLnBrk="1" hangingPunct="1"/>
            <a:r>
              <a:rPr lang="en-US" sz="1600" smtClean="0"/>
              <a:t>New ideas are often successful when marshaled by a “political champion”</a:t>
            </a:r>
          </a:p>
          <a:p>
            <a:pPr eaLnBrk="1" hangingPunct="1"/>
            <a:r>
              <a:rPr lang="en-US" sz="1600" smtClean="0"/>
              <a:t>Business viability is difficult to determine when the policy environment is fluid</a:t>
            </a:r>
            <a:endParaRPr lang="en-US" sz="1400" smtClean="0"/>
          </a:p>
        </p:txBody>
      </p:sp>
      <p:sp>
        <p:nvSpPr>
          <p:cNvPr id="22533" name="Content Placeholder 3"/>
          <p:cNvSpPr>
            <a:spLocks/>
          </p:cNvSpPr>
          <p:nvPr/>
        </p:nvSpPr>
        <p:spPr bwMode="auto">
          <a:xfrm>
            <a:off x="560388" y="1646238"/>
            <a:ext cx="3152775" cy="4613275"/>
          </a:xfrm>
          <a:prstGeom prst="rect">
            <a:avLst/>
          </a:prstGeom>
          <a:noFill/>
          <a:ln w="9525">
            <a:noFill/>
            <a:miter lim="800000"/>
            <a:headEnd/>
            <a:tailEnd/>
          </a:ln>
        </p:spPr>
        <p:txBody>
          <a:bodyPr/>
          <a:lstStyle/>
          <a:p>
            <a:pPr marL="342900" indent="-342900" defTabSz="457200">
              <a:spcBef>
                <a:spcPts val="1000"/>
              </a:spcBef>
              <a:buClr>
                <a:schemeClr val="accent1"/>
              </a:buClr>
              <a:buSzPct val="80000"/>
              <a:buFont typeface="Wingdings 3" pitchFamily="18" charset="2"/>
              <a:buNone/>
            </a:pPr>
            <a:r>
              <a:rPr lang="en-US" sz="1600">
                <a:solidFill>
                  <a:srgbClr val="404040"/>
                </a:solidFill>
                <a:latin typeface="Trebuchet MS" pitchFamily="34" charset="0"/>
              </a:rPr>
              <a:t>	The group engaged a consultant who provided  the following selected Feasibility Study observations:</a:t>
            </a:r>
            <a:endParaRPr lang="en-US" sz="300">
              <a:solidFill>
                <a:srgbClr val="404040"/>
              </a:solidFill>
              <a:latin typeface="Trebuchet MS" pitchFamily="34" charset="0"/>
            </a:endParaRPr>
          </a:p>
          <a:p>
            <a:pPr marL="342900" indent="-342900" defTabSz="457200">
              <a:spcBef>
                <a:spcPts val="1000"/>
              </a:spcBef>
              <a:buClr>
                <a:schemeClr val="accent1"/>
              </a:buClr>
              <a:buSzPct val="80000"/>
              <a:buFont typeface="Wingdings 3" pitchFamily="18" charset="2"/>
              <a:buChar char=""/>
            </a:pPr>
            <a:r>
              <a:rPr lang="en-US" sz="1600">
                <a:solidFill>
                  <a:srgbClr val="404040"/>
                </a:solidFill>
                <a:latin typeface="Trebuchet MS" pitchFamily="34" charset="0"/>
              </a:rPr>
              <a:t>More involvement and understanding of the current and potential clients is needed</a:t>
            </a:r>
          </a:p>
          <a:p>
            <a:pPr marL="342900" indent="-342900" defTabSz="457200">
              <a:spcBef>
                <a:spcPts val="1000"/>
              </a:spcBef>
              <a:buClr>
                <a:schemeClr val="accent1"/>
              </a:buClr>
              <a:buSzPct val="80000"/>
              <a:buFont typeface="Wingdings 3" pitchFamily="18" charset="2"/>
              <a:buChar char=""/>
            </a:pPr>
            <a:r>
              <a:rPr lang="en-US" sz="1600">
                <a:solidFill>
                  <a:srgbClr val="404040"/>
                </a:solidFill>
                <a:latin typeface="Trebuchet MS" pitchFamily="34" charset="0"/>
              </a:rPr>
              <a:t>Staffing and wage issues, could be among the most challenging </a:t>
            </a:r>
          </a:p>
          <a:p>
            <a:pPr marL="342900" indent="-342900" defTabSz="457200">
              <a:spcBef>
                <a:spcPts val="1000"/>
              </a:spcBef>
              <a:buClr>
                <a:schemeClr val="accent1"/>
              </a:buClr>
              <a:buSzPct val="80000"/>
              <a:buFont typeface="Wingdings 3" pitchFamily="18" charset="2"/>
              <a:buChar char=""/>
            </a:pPr>
            <a:r>
              <a:rPr lang="en-US" sz="1600">
                <a:solidFill>
                  <a:srgbClr val="404040"/>
                </a:solidFill>
                <a:latin typeface="Trebuchet MS" pitchFamily="34" charset="0"/>
              </a:rPr>
              <a:t>Developing a career path  for home care workers would attract a younger labor force </a:t>
            </a:r>
          </a:p>
          <a:p>
            <a:pPr marL="342900" indent="-342900" defTabSz="457200">
              <a:spcBef>
                <a:spcPts val="1000"/>
              </a:spcBef>
              <a:buClr>
                <a:schemeClr val="accent1"/>
              </a:buClr>
              <a:buSzPct val="80000"/>
              <a:buFont typeface="Wingdings 3" pitchFamily="18" charset="2"/>
              <a:buChar char=""/>
            </a:pPr>
            <a:endParaRPr lang="en-US" sz="1600">
              <a:solidFill>
                <a:srgbClr val="404040"/>
              </a:solidFill>
              <a:latin typeface="Trebuchet MS"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sz="2000" smtClean="0"/>
              <a:t>Multi-Stakeholder Approach to Rural Home Care</a:t>
            </a:r>
          </a:p>
        </p:txBody>
      </p:sp>
      <p:sp>
        <p:nvSpPr>
          <p:cNvPr id="23554" name="Content Placeholder 4"/>
          <p:cNvSpPr>
            <a:spLocks noGrp="1"/>
          </p:cNvSpPr>
          <p:nvPr>
            <p:ph idx="1"/>
          </p:nvPr>
        </p:nvSpPr>
        <p:spPr>
          <a:xfrm>
            <a:off x="609600" y="1276350"/>
            <a:ext cx="6348413" cy="5127625"/>
          </a:xfrm>
        </p:spPr>
        <p:txBody>
          <a:bodyPr/>
          <a:lstStyle/>
          <a:p>
            <a:pPr eaLnBrk="1" hangingPunct="1">
              <a:lnSpc>
                <a:spcPct val="90000"/>
              </a:lnSpc>
            </a:pPr>
            <a:r>
              <a:rPr lang="en-US" sz="1500" smtClean="0"/>
              <a:t>What we accomplished through the series of meetings:</a:t>
            </a:r>
            <a:br>
              <a:rPr lang="en-US" sz="1500" smtClean="0"/>
            </a:br>
            <a:r>
              <a:rPr lang="en-US" sz="800" smtClean="0"/>
              <a:t> </a:t>
            </a:r>
            <a:br>
              <a:rPr lang="en-US" sz="800" smtClean="0"/>
            </a:br>
            <a:r>
              <a:rPr lang="en-US" sz="1500" smtClean="0"/>
              <a:t>1) Gained communication among caring professionals about the needs, community resources and overall goals to have needed long term care services in Vernon Co and quality staff to provide them</a:t>
            </a:r>
            <a:br>
              <a:rPr lang="en-US" sz="1500" smtClean="0"/>
            </a:br>
            <a:r>
              <a:rPr lang="en-US" sz="1500" smtClean="0"/>
              <a:t/>
            </a:r>
            <a:br>
              <a:rPr lang="en-US" sz="1500" smtClean="0"/>
            </a:br>
            <a:r>
              <a:rPr lang="en-US" sz="1500" smtClean="0"/>
              <a:t>2) Identified a variety of needs &amp; ways to provide services</a:t>
            </a:r>
            <a:br>
              <a:rPr lang="en-US" sz="1500" smtClean="0"/>
            </a:br>
            <a:r>
              <a:rPr lang="en-US" sz="1500" smtClean="0"/>
              <a:t> </a:t>
            </a:r>
            <a:br>
              <a:rPr lang="en-US" sz="1500" smtClean="0"/>
            </a:br>
            <a:r>
              <a:rPr lang="en-US" sz="1500" smtClean="0"/>
              <a:t>3) Identified barriers to implementation including funding and resistance to competition</a:t>
            </a:r>
            <a:br>
              <a:rPr lang="en-US" sz="1500" smtClean="0"/>
            </a:br>
            <a:r>
              <a:rPr lang="en-US" sz="1500" smtClean="0"/>
              <a:t/>
            </a:r>
            <a:br>
              <a:rPr lang="en-US" sz="1500" smtClean="0"/>
            </a:br>
            <a:r>
              <a:rPr lang="en-US" sz="1500" smtClean="0"/>
              <a:t>4) Struggled with the next steps due to not identifying a “champion” to lead the effort.  It was valuable for all.</a:t>
            </a:r>
          </a:p>
          <a:p>
            <a:pPr eaLnBrk="1" hangingPunct="1">
              <a:lnSpc>
                <a:spcPct val="90000"/>
              </a:lnSpc>
              <a:buFont typeface="Wingdings 3" pitchFamily="18" charset="2"/>
              <a:buNone/>
            </a:pPr>
            <a:endParaRPr lang="en-US" sz="800" smtClean="0"/>
          </a:p>
          <a:p>
            <a:pPr eaLnBrk="1" hangingPunct="1">
              <a:lnSpc>
                <a:spcPct val="90000"/>
              </a:lnSpc>
            </a:pPr>
            <a:r>
              <a:rPr lang="en-US" sz="1500" i="1" smtClean="0"/>
              <a:t>Why am I still involved?</a:t>
            </a:r>
            <a:r>
              <a:rPr lang="en-US" sz="1500" smtClean="0"/>
              <a:t> It is still a work in progress and I believe the need is critical to find a solution to have home based health care &amp; assistance. It will be great to be proactive and prepared   for the growing need, rather than reactive and unable to help those with needs should services not be ramped up in time for    the growing numbers of residents over age 65. </a:t>
            </a:r>
          </a:p>
          <a:p>
            <a:pPr eaLnBrk="1" hangingPunct="1">
              <a:lnSpc>
                <a:spcPct val="90000"/>
              </a:lnSpc>
              <a:buFont typeface="Wingdings 3" pitchFamily="18" charset="2"/>
              <a:buNone/>
            </a:pPr>
            <a:r>
              <a:rPr lang="en-US" sz="1500" smtClean="0"/>
              <a:t>	       </a:t>
            </a:r>
            <a:r>
              <a:rPr lang="en-US" sz="1700" smtClean="0"/>
              <a:t>-- </a:t>
            </a:r>
            <a:r>
              <a:rPr lang="en-US" sz="1700" b="1" i="1" smtClean="0"/>
              <a:t>Pat Peterson, Director, 								Vernon County Unit on Aging</a:t>
            </a:r>
            <a:endParaRPr lang="en-US" sz="17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609600" y="609600"/>
            <a:ext cx="6348413" cy="831850"/>
          </a:xfrm>
        </p:spPr>
        <p:txBody>
          <a:bodyPr/>
          <a:lstStyle/>
          <a:p>
            <a:pPr eaLnBrk="1" hangingPunct="1"/>
            <a:r>
              <a:rPr lang="en-US" sz="2000" smtClean="0"/>
              <a:t>Multi-Stakeholder Approach to Rural Home Care</a:t>
            </a:r>
          </a:p>
        </p:txBody>
      </p:sp>
      <p:sp>
        <p:nvSpPr>
          <p:cNvPr id="24578" name="Content Placeholder 4"/>
          <p:cNvSpPr>
            <a:spLocks noGrp="1"/>
          </p:cNvSpPr>
          <p:nvPr>
            <p:ph idx="1"/>
          </p:nvPr>
        </p:nvSpPr>
        <p:spPr>
          <a:xfrm>
            <a:off x="609600" y="1938338"/>
            <a:ext cx="6348413" cy="3092450"/>
          </a:xfrm>
        </p:spPr>
        <p:txBody>
          <a:bodyPr/>
          <a:lstStyle/>
          <a:p>
            <a:pPr eaLnBrk="1" hangingPunct="1"/>
            <a:r>
              <a:rPr lang="en-US" smtClean="0"/>
              <a:t>This group aimed at tackling some important issues faced by job applicants in this field. </a:t>
            </a:r>
            <a:br>
              <a:rPr lang="en-US" smtClean="0"/>
            </a:br>
            <a:endParaRPr lang="en-US" smtClean="0"/>
          </a:p>
          <a:p>
            <a:pPr eaLnBrk="1" hangingPunct="1"/>
            <a:r>
              <a:rPr lang="en-US" smtClean="0"/>
              <a:t>I hope we will accomplish a development model that supports these types of positions (career ladder, benefits, living wage, employer access, training, standardization, etc.)   </a:t>
            </a:r>
            <a:br>
              <a:rPr lang="en-US" smtClean="0"/>
            </a:br>
            <a:r>
              <a:rPr lang="en-US" smtClean="0"/>
              <a:t/>
            </a:r>
            <a:br>
              <a:rPr lang="en-US" smtClean="0"/>
            </a:br>
            <a:r>
              <a:rPr lang="en-US" smtClean="0"/>
              <a:t>     </a:t>
            </a:r>
            <a:r>
              <a:rPr lang="en-US" b="1" i="1" smtClean="0"/>
              <a:t>-- Anthony Shay, M.A., L.P.C., C.R.C., </a:t>
            </a:r>
            <a:br>
              <a:rPr lang="en-US" b="1" i="1" smtClean="0"/>
            </a:br>
            <a:r>
              <a:rPr lang="en-US" b="1" i="1" smtClean="0"/>
              <a:t>        Vocational Rehabilitation Counselor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sz="2000" smtClean="0"/>
              <a:t>Multi-Stakeholder Approach to Rural Home Care</a:t>
            </a:r>
          </a:p>
        </p:txBody>
      </p:sp>
      <p:sp>
        <p:nvSpPr>
          <p:cNvPr id="26626" name="Content Placeholder 4"/>
          <p:cNvSpPr>
            <a:spLocks noGrp="1"/>
          </p:cNvSpPr>
          <p:nvPr>
            <p:ph idx="1"/>
          </p:nvPr>
        </p:nvSpPr>
        <p:spPr>
          <a:xfrm>
            <a:off x="579438" y="1417638"/>
            <a:ext cx="6391275" cy="4826000"/>
          </a:xfrm>
        </p:spPr>
        <p:txBody>
          <a:bodyPr/>
          <a:lstStyle/>
          <a:p>
            <a:pPr eaLnBrk="1" hangingPunct="1"/>
            <a:r>
              <a:rPr lang="en-US" sz="1700" smtClean="0"/>
              <a:t>My reason for being involved was twofold; first, as a provider of home care I was curious about the genesis of the study and how it may impact our organization. Second, our mission asks us to seek out ways to provide quality care to the aging in our communities while our corporate philosophy and values ask us to explore partnerships that we feel will better help us to provide quality care.</a:t>
            </a:r>
          </a:p>
          <a:p>
            <a:pPr eaLnBrk="1" hangingPunct="1">
              <a:buFont typeface="Wingdings 3" pitchFamily="18" charset="2"/>
              <a:buNone/>
            </a:pPr>
            <a:endParaRPr lang="en-US" smtClean="0"/>
          </a:p>
          <a:p>
            <a:pPr eaLnBrk="1" hangingPunct="1"/>
            <a:r>
              <a:rPr lang="en-US" sz="1700" smtClean="0"/>
              <a:t>My hope is that we will accomplish both the development of a network of care agencies available to clients in need of service, and the incubator for new services that we identify without duplicating services already in place.  </a:t>
            </a:r>
            <a:br>
              <a:rPr lang="en-US" sz="1700" smtClean="0"/>
            </a:br>
            <a:r>
              <a:rPr lang="en-US" sz="1700" smtClean="0"/>
              <a:t/>
            </a:r>
            <a:br>
              <a:rPr lang="en-US" sz="1700" smtClean="0"/>
            </a:br>
            <a:r>
              <a:rPr lang="en-US" sz="1700" smtClean="0"/>
              <a:t>      </a:t>
            </a:r>
            <a:r>
              <a:rPr lang="en-US" b="1" i="1" smtClean="0"/>
              <a:t>-- Clark D. Nordberg, Chief Executive Officer, </a:t>
            </a:r>
            <a:br>
              <a:rPr lang="en-US" b="1" i="1" smtClean="0"/>
            </a:br>
            <a:r>
              <a:rPr lang="en-US" b="1" i="1" smtClean="0"/>
              <a:t>         Bethel Home and Services Inc.</a:t>
            </a:r>
          </a:p>
          <a:p>
            <a:pPr eaLnBrk="1" hangingPunct="1"/>
            <a:endParaRPr lang="en-US" b="1" i="1"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EDA CDF PowerPoint Template (2)">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Presentation1" id="{61692ACC-9795-4301-971A-70D81217C4ED}" vid="{390B6F8C-8015-40FB-9886-AD7A00ED45DB}"/>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VEDA CDF PowerPoint Template (2)</Template>
  <TotalTime>636</TotalTime>
  <Words>830</Words>
  <Application>Microsoft Office PowerPoint</Application>
  <PresentationFormat>On-screen Show (4:3)</PresentationFormat>
  <Paragraphs>85</Paragraphs>
  <Slides>14</Slides>
  <Notes>1</Notes>
  <HiddenSlides>0</HiddenSlides>
  <MMClips>0</MMClips>
  <ScaleCrop>false</ScaleCrop>
  <HeadingPairs>
    <vt:vector size="6" baseType="variant">
      <vt:variant>
        <vt:lpstr>Fonts Used</vt:lpstr>
      </vt:variant>
      <vt:variant>
        <vt:i4>5</vt:i4>
      </vt:variant>
      <vt:variant>
        <vt:lpstr>Design Template</vt:lpstr>
      </vt:variant>
      <vt:variant>
        <vt:i4>4</vt:i4>
      </vt:variant>
      <vt:variant>
        <vt:lpstr>Slide Titles</vt:lpstr>
      </vt:variant>
      <vt:variant>
        <vt:i4>14</vt:i4>
      </vt:variant>
    </vt:vector>
  </HeadingPairs>
  <TitlesOfParts>
    <vt:vector size="23" baseType="lpstr">
      <vt:lpstr>Arial</vt:lpstr>
      <vt:lpstr>Trebuchet MS</vt:lpstr>
      <vt:lpstr>Wingdings 3</vt:lpstr>
      <vt:lpstr>Calibri</vt:lpstr>
      <vt:lpstr>Wingdings</vt:lpstr>
      <vt:lpstr>VEDA CDF PowerPoint Template (2)</vt:lpstr>
      <vt:lpstr>VEDA CDF PowerPoint Template (2)</vt:lpstr>
      <vt:lpstr>VEDA CDF PowerPoint Template (2)</vt:lpstr>
      <vt:lpstr>VEDA CDF PowerPoint Template (2)</vt:lpstr>
      <vt:lpstr> Feasibility of Multi-Stakeholder Cooperative  in Delivering Rural Home Care</vt:lpstr>
      <vt:lpstr>Multi-Stakeholder Approach to Rural Home Care</vt:lpstr>
      <vt:lpstr> Multi-Stakeholder Approach to Rural Home Care</vt:lpstr>
      <vt:lpstr> Multi-Stakeholder Approach to Rural Home Care</vt:lpstr>
      <vt:lpstr>Slide 5</vt:lpstr>
      <vt:lpstr> Multi-Stakeholder Approach to Rural Home Care</vt:lpstr>
      <vt:lpstr>Multi-Stakeholder Approach to Rural Home Care</vt:lpstr>
      <vt:lpstr>Multi-Stakeholder Approach to Rural Home Care</vt:lpstr>
      <vt:lpstr>Multi-Stakeholder Approach to Rural Home Care</vt:lpstr>
      <vt:lpstr>Multi-Stakeholder Approach to Rural Home Care</vt:lpstr>
      <vt:lpstr> Multi-Stakeholder Approach to Rural Home Care</vt:lpstr>
      <vt:lpstr> Multi-Stakeholder Approach to Rural Home Care</vt:lpstr>
      <vt:lpstr> Multi-Stakeholder Approach to Rural Home Care</vt:lpstr>
      <vt:lpstr> Multi-Stakeholder Approach to Rural Home Care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Ziewacz</dc:creator>
  <cp:lastModifiedBy>Susan Noble</cp:lastModifiedBy>
  <cp:revision>58</cp:revision>
  <dcterms:created xsi:type="dcterms:W3CDTF">2014-05-12T18:47:22Z</dcterms:created>
  <dcterms:modified xsi:type="dcterms:W3CDTF">2014-06-04T23:45:20Z</dcterms:modified>
</cp:coreProperties>
</file>