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2" r:id="rId2"/>
    <p:sldId id="299" r:id="rId3"/>
    <p:sldId id="356" r:id="rId4"/>
    <p:sldId id="357" r:id="rId5"/>
    <p:sldId id="358" r:id="rId6"/>
    <p:sldId id="359" r:id="rId7"/>
    <p:sldId id="360" r:id="rId8"/>
    <p:sldId id="371" r:id="rId9"/>
    <p:sldId id="365" r:id="rId10"/>
    <p:sldId id="380" r:id="rId11"/>
    <p:sldId id="366" r:id="rId12"/>
    <p:sldId id="378" r:id="rId13"/>
    <p:sldId id="364" r:id="rId14"/>
    <p:sldId id="368" r:id="rId15"/>
    <p:sldId id="370" r:id="rId16"/>
    <p:sldId id="369" r:id="rId17"/>
    <p:sldId id="367" r:id="rId18"/>
    <p:sldId id="372" r:id="rId19"/>
    <p:sldId id="340" r:id="rId20"/>
    <p:sldId id="377" r:id="rId21"/>
    <p:sldId id="350" r:id="rId22"/>
    <p:sldId id="376" r:id="rId23"/>
    <p:sldId id="297" r:id="rId24"/>
    <p:sldId id="288" r:id="rId25"/>
    <p:sldId id="323" r:id="rId26"/>
    <p:sldId id="375" r:id="rId27"/>
    <p:sldId id="379" r:id="rId28"/>
    <p:sldId id="373" r:id="rId29"/>
    <p:sldId id="374" r:id="rId30"/>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phisticated Business" id="{58BEDF31-0425-40C4-87B2-EBC1798A92EE}">
          <p14:sldIdLst>
            <p14:sldId id="382"/>
            <p14:sldId id="299"/>
            <p14:sldId id="356"/>
            <p14:sldId id="357"/>
            <p14:sldId id="358"/>
            <p14:sldId id="359"/>
            <p14:sldId id="360"/>
            <p14:sldId id="371"/>
            <p14:sldId id="365"/>
            <p14:sldId id="380"/>
            <p14:sldId id="366"/>
            <p14:sldId id="378"/>
            <p14:sldId id="364"/>
            <p14:sldId id="368"/>
            <p14:sldId id="370"/>
            <p14:sldId id="369"/>
            <p14:sldId id="367"/>
            <p14:sldId id="372"/>
            <p14:sldId id="340"/>
            <p14:sldId id="377"/>
            <p14:sldId id="350"/>
            <p14:sldId id="376"/>
            <p14:sldId id="297"/>
            <p14:sldId id="288"/>
            <p14:sldId id="323"/>
            <p14:sldId id="375"/>
            <p14:sldId id="379"/>
            <p14:sldId id="373"/>
            <p14:sldId id="374"/>
          </p14:sldIdLst>
        </p14:section>
      </p14:sectionLst>
    </p:ext>
    <p:ext uri="{EFAFB233-063F-42B5-8137-9DF3F51BA10A}">
      <p15:sldGuideLst xmlns="" xmlns:p15="http://schemas.microsoft.com/office/powerpoint/2012/main">
        <p15:guide id="1" orient="horz" pos="933">
          <p15:clr>
            <a:srgbClr val="A4A3A4"/>
          </p15:clr>
        </p15:guide>
        <p15:guide id="2" orient="horz" pos="2961">
          <p15:clr>
            <a:srgbClr val="A4A3A4"/>
          </p15:clr>
        </p15:guide>
        <p15:guide id="3" pos="3128">
          <p15:clr>
            <a:srgbClr val="A4A3A4"/>
          </p15:clr>
        </p15:guide>
      </p15:sldGuideLst>
    </p:ext>
    <p:ext uri="{2D200454-40CA-4A62-9FC3-DE9A4176ACB9}">
      <p15:notesGuideLst xmlns=""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860"/>
    <a:srgbClr val="FF6F4C"/>
    <a:srgbClr val="1B6875"/>
    <a:srgbClr val="CEC9B5"/>
    <a:srgbClr val="66AF9E"/>
    <a:srgbClr val="69685B"/>
    <a:srgbClr val="FE12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8" autoAdjust="0"/>
    <p:restoredTop sz="93317" autoAdjust="0"/>
  </p:normalViewPr>
  <p:slideViewPr>
    <p:cSldViewPr snapToGrid="0" snapToObjects="1">
      <p:cViewPr varScale="1">
        <p:scale>
          <a:sx n="78" d="100"/>
          <a:sy n="78" d="100"/>
        </p:scale>
        <p:origin x="-1642" y="-77"/>
      </p:cViewPr>
      <p:guideLst>
        <p:guide orient="horz" pos="933"/>
        <p:guide orient="horz" pos="2961"/>
        <p:guide pos="3128"/>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121" d="100"/>
          <a:sy n="121" d="100"/>
        </p:scale>
        <p:origin x="-4986" y="-108"/>
      </p:cViewPr>
      <p:guideLst>
        <p:guide orient="horz" pos="2952"/>
        <p:guide pos="2232"/>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64144923061087"/>
          <c:y val="0.17073997542214739"/>
          <c:w val="0.89398380774132657"/>
          <c:h val="0.62180383232442771"/>
        </c:manualLayout>
      </c:layout>
      <c:doughnutChart>
        <c:varyColors val="1"/>
        <c:ser>
          <c:idx val="0"/>
          <c:order val="0"/>
          <c:tx>
            <c:strRef>
              <c:f>Sheet1!$B$1</c:f>
              <c:strCache>
                <c:ptCount val="1"/>
                <c:pt idx="0">
                  <c:v>Series 1</c:v>
                </c:pt>
              </c:strCache>
            </c:strRef>
          </c:tx>
          <c:spPr>
            <a:solidFill>
              <a:schemeClr val="accent1"/>
            </a:solidFill>
            <a:effectLst>
              <a:outerShdw dist="50800" dir="5400000" algn="ctr" rotWithShape="0">
                <a:schemeClr val="bg2">
                  <a:alpha val="25000"/>
                </a:schemeClr>
              </a:outerShdw>
            </a:effectLst>
          </c:spPr>
          <c:dPt>
            <c:idx val="1"/>
            <c:bubble3D val="0"/>
            <c:spPr>
              <a:solidFill>
                <a:schemeClr val="tx2">
                  <a:lumMod val="60000"/>
                  <a:lumOff val="40000"/>
                </a:schemeClr>
              </a:solidFill>
              <a:effectLst>
                <a:outerShdw dist="50800" dir="5400000" algn="ctr" rotWithShape="0">
                  <a:schemeClr val="bg2">
                    <a:alpha val="25000"/>
                  </a:schemeClr>
                </a:outerShdw>
              </a:effectLst>
            </c:spPr>
          </c:dPt>
          <c:dPt>
            <c:idx val="2"/>
            <c:bubble3D val="0"/>
            <c:spPr>
              <a:solidFill>
                <a:srgbClr val="FF6F4C"/>
              </a:solidFill>
              <a:effectLst>
                <a:outerShdw dist="50800" dir="5400000" algn="ctr" rotWithShape="0">
                  <a:schemeClr val="bg2">
                    <a:alpha val="25000"/>
                  </a:schemeClr>
                </a:outerShdw>
              </a:effectLst>
            </c:spPr>
          </c:dPt>
          <c:dPt>
            <c:idx val="3"/>
            <c:bubble3D val="0"/>
            <c:spPr>
              <a:solidFill>
                <a:srgbClr val="66AF9E"/>
              </a:solidFill>
              <a:effectLst>
                <a:outerShdw dist="50800" dir="5400000" algn="ctr" rotWithShape="0">
                  <a:schemeClr val="bg2">
                    <a:alpha val="25000"/>
                  </a:schemeClr>
                </a:outerShdw>
              </a:effectLst>
            </c:spPr>
          </c:dPt>
          <c:dPt>
            <c:idx val="4"/>
            <c:bubble3D val="0"/>
            <c:spPr>
              <a:solidFill>
                <a:schemeClr val="accent5"/>
              </a:solidFill>
              <a:effectLst>
                <a:outerShdw dist="50800" dir="5400000" algn="ctr" rotWithShape="0">
                  <a:schemeClr val="bg2">
                    <a:alpha val="25000"/>
                  </a:schemeClr>
                </a:outerShdw>
              </a:effectLst>
            </c:spPr>
          </c:dPt>
          <c:dLbls>
            <c:spPr>
              <a:noFill/>
              <a:ln>
                <a:noFill/>
              </a:ln>
              <a:effectLst/>
            </c:spPr>
            <c:txPr>
              <a:bodyPr/>
              <a:lstStyle/>
              <a:p>
                <a:pPr>
                  <a:defRPr>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Dues</c:v>
                </c:pt>
                <c:pt idx="1">
                  <c:v>Program Revenue</c:v>
                </c:pt>
                <c:pt idx="2">
                  <c:v>Grants</c:v>
                </c:pt>
                <c:pt idx="3">
                  <c:v>Capital Investment</c:v>
                </c:pt>
              </c:strCache>
            </c:strRef>
          </c:cat>
          <c:val>
            <c:numRef>
              <c:f>Sheet1!$B$2:$B$5</c:f>
              <c:numCache>
                <c:formatCode>General</c:formatCode>
                <c:ptCount val="4"/>
                <c:pt idx="0">
                  <c:v>16</c:v>
                </c:pt>
                <c:pt idx="1">
                  <c:v>84</c:v>
                </c:pt>
                <c:pt idx="2">
                  <c:v>0</c:v>
                </c:pt>
                <c:pt idx="3">
                  <c:v>0</c:v>
                </c:pt>
              </c:numCache>
            </c:numRef>
          </c:val>
        </c:ser>
        <c:dLbls>
          <c:showLegendKey val="0"/>
          <c:showVal val="0"/>
          <c:showCatName val="0"/>
          <c:showSerName val="0"/>
          <c:showPercent val="0"/>
          <c:showBubbleSize val="0"/>
          <c:showLeaderLines val="1"/>
        </c:dLbls>
        <c:firstSliceAng val="0"/>
        <c:holeSize val="50"/>
      </c:doughnutChart>
    </c:plotArea>
    <c:legend>
      <c:legendPos val="b"/>
      <c:layout/>
      <c:overlay val="0"/>
      <c:txPr>
        <a:bodyPr/>
        <a:lstStyle/>
        <a:p>
          <a:pPr>
            <a:defRPr sz="1200"/>
          </a:pPr>
          <a:endParaRPr lang="en-US"/>
        </a:p>
      </c:txPr>
    </c:legend>
    <c:plotVisOnly val="1"/>
    <c:dispBlanksAs val="gap"/>
    <c:showDLblsOverMax val="0"/>
  </c:chart>
  <c:txPr>
    <a:bodyPr/>
    <a:lstStyle/>
    <a:p>
      <a:pPr>
        <a:defRPr sz="1600" i="0">
          <a:solidFill>
            <a:schemeClr val="tx2"/>
          </a:solidFill>
          <a:latin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04C89EDB-3FDD-4915-A3CE-62FA29C01A32}" type="datetimeFigureOut">
              <a:rPr lang="en-US" smtClean="0"/>
              <a:t>6/12/2014</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A5042649-1860-4D03-9360-22C2D8836B44}" type="slidenum">
              <a:rPr lang="en-US" smtClean="0"/>
              <a:t>‹#›</a:t>
            </a:fld>
            <a:endParaRPr lang="en-US"/>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054499FB-0CC7-453D-9493-CBDCD6D233E2}" type="datetimeFigureOut">
              <a:rPr lang="en-US" smtClean="0"/>
              <a:t>6/12/2014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4476A24B-926E-40EB-9E1B-5321DC3775E5}" type="slidenum">
              <a:rPr lang="en-US" smtClean="0"/>
              <a:t>‹#›</a:t>
            </a:fld>
            <a:endParaRPr lang="en-US"/>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aiserhealthnews.org/stories/2011/may/17/aco-initiatives.aspx?referrer=sear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a:t>
            </a:fld>
            <a:endParaRPr lang="en-US"/>
          </a:p>
        </p:txBody>
      </p:sp>
    </p:spTree>
    <p:extLst>
      <p:ext uri="{BB962C8B-B14F-4D97-AF65-F5344CB8AC3E}">
        <p14:creationId xmlns:p14="http://schemas.microsoft.com/office/powerpoint/2010/main" val="326992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0" indent="-91440">
              <a:spcBef>
                <a:spcPts val="1200"/>
              </a:spcBef>
              <a:spcAft>
                <a:spcPts val="200"/>
              </a:spcAft>
              <a:buClr>
                <a:srgbClr val="4A66AC"/>
              </a:buClr>
              <a:buSzPct val="100000"/>
              <a:buFont typeface="Calibri" panose="020F0502020204030204" pitchFamily="34" charset="0"/>
              <a:buChar char=" "/>
            </a:pPr>
            <a:r>
              <a:rPr lang="en-US" sz="1400" dirty="0" smtClean="0">
                <a:solidFill>
                  <a:srgbClr val="C00000"/>
                </a:solidFill>
              </a:rPr>
              <a:t>PAT –</a:t>
            </a:r>
          </a:p>
          <a:p>
            <a:pPr marL="91440" lvl="0" indent="-91440">
              <a:spcBef>
                <a:spcPts val="1200"/>
              </a:spcBef>
              <a:spcAft>
                <a:spcPts val="200"/>
              </a:spcAft>
              <a:buClr>
                <a:srgbClr val="4A66AC"/>
              </a:buClr>
              <a:buSzPct val="100000"/>
              <a:buFont typeface="Calibri" panose="020F0502020204030204" pitchFamily="34" charset="0"/>
              <a:buChar char=" "/>
            </a:pPr>
            <a:r>
              <a:rPr lang="en-US" sz="1400" dirty="0" smtClean="0"/>
              <a:t>To accomplish this, providers and organizations leverage patient data to analyze morbidity patterns and predict financial risk. Both clinical and financial outcomes are improved by comparing patient data against quality guidelines and identifying care gaps, providers deliver focused patient outreach and care management</a:t>
            </a:r>
            <a:endParaRPr lang="en-US" sz="1400" dirty="0" smtClean="0">
              <a:solidFill>
                <a:srgbClr val="C00000"/>
              </a:solidFill>
            </a:endParaRPr>
          </a:p>
        </p:txBody>
      </p:sp>
      <p:sp>
        <p:nvSpPr>
          <p:cNvPr id="4" name="Slide Number Placeholder 3"/>
          <p:cNvSpPr>
            <a:spLocks noGrp="1"/>
          </p:cNvSpPr>
          <p:nvPr>
            <p:ph type="sldNum" sz="quarter" idx="10"/>
          </p:nvPr>
        </p:nvSpPr>
        <p:spPr/>
        <p:txBody>
          <a:bodyPr/>
          <a:lstStyle/>
          <a:p>
            <a:fld id="{4476A24B-926E-40EB-9E1B-5321DC3775E5}" type="slidenum">
              <a:rPr lang="en-US" smtClean="0"/>
              <a:t>10</a:t>
            </a:fld>
            <a:endParaRPr lang="en-US"/>
          </a:p>
        </p:txBody>
      </p:sp>
    </p:spTree>
    <p:extLst>
      <p:ext uri="{BB962C8B-B14F-4D97-AF65-F5344CB8AC3E}">
        <p14:creationId xmlns:p14="http://schemas.microsoft.com/office/powerpoint/2010/main" val="133209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400" kern="1200" baseline="0" dirty="0" smtClean="0">
                <a:solidFill>
                  <a:schemeClr val="tx1"/>
                </a:solidFill>
                <a:effectLst/>
                <a:latin typeface="+mn-lt"/>
                <a:ea typeface="+mn-ea"/>
                <a:cs typeface="+mn-cs"/>
              </a:rPr>
              <a:t>Pat --</a:t>
            </a:r>
          </a:p>
          <a:p>
            <a:pPr marL="117475" marR="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kern="1200" baseline="0" dirty="0" smtClean="0">
                <a:solidFill>
                  <a:schemeClr val="tx1"/>
                </a:solidFill>
                <a:effectLst/>
                <a:latin typeface="+mn-lt"/>
                <a:ea typeface="+mn-ea"/>
                <a:cs typeface="+mn-cs"/>
              </a:rPr>
              <a:t>This is what we discovered about Rural providers, in general: List above</a:t>
            </a:r>
          </a:p>
          <a:p>
            <a:pPr marL="117475" marR="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en-US" sz="1400" kern="1200" dirty="0" smtClean="0">
              <a:solidFill>
                <a:schemeClr val="tx1"/>
              </a:solidFill>
              <a:effectLst/>
              <a:latin typeface="+mn-lt"/>
              <a:ea typeface="+mn-ea"/>
              <a:cs typeface="+mn-cs"/>
            </a:endParaRPr>
          </a:p>
          <a:p>
            <a:pPr marL="117475" marR="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CAHs face an even more challenging future than their urban cousins. First, there is growing uncertainty about the stability, and even the continuation of the Medicare cost reimbursement system that has sustained them for years. Second, the lack of significant population size in rural areas prevents providers there from adopting the kinds of risk/reward-based  population-health solutions that move the focus away from maximizing utilization volume (ER, IP, OR, OP, imaging, etc.) to maximizing value (i.e., improving quality and reducing </a:t>
            </a:r>
            <a:r>
              <a:rPr lang="en-US" sz="1400" kern="1200" dirty="0" err="1" smtClean="0">
                <a:solidFill>
                  <a:schemeClr val="tx1"/>
                </a:solidFill>
                <a:effectLst/>
                <a:latin typeface="+mn-lt"/>
                <a:ea typeface="+mn-ea"/>
                <a:cs typeface="+mn-cs"/>
              </a:rPr>
              <a:t>pmpm</a:t>
            </a:r>
            <a:r>
              <a:rPr lang="en-US" sz="1400" kern="1200" dirty="0" smtClean="0">
                <a:solidFill>
                  <a:schemeClr val="tx1"/>
                </a:solidFill>
                <a:effectLst/>
                <a:latin typeface="+mn-lt"/>
                <a:ea typeface="+mn-ea"/>
                <a:cs typeface="+mn-cs"/>
              </a:rPr>
              <a:t> cost).</a:t>
            </a:r>
          </a:p>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11</a:t>
            </a:fld>
            <a:endParaRPr lang="en-US"/>
          </a:p>
        </p:txBody>
      </p:sp>
    </p:spTree>
    <p:extLst>
      <p:ext uri="{BB962C8B-B14F-4D97-AF65-F5344CB8AC3E}">
        <p14:creationId xmlns:p14="http://schemas.microsoft.com/office/powerpoint/2010/main" val="133209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12</a:t>
            </a:fld>
            <a:endParaRPr lang="en-US"/>
          </a:p>
        </p:txBody>
      </p:sp>
    </p:spTree>
    <p:extLst>
      <p:ext uri="{BB962C8B-B14F-4D97-AF65-F5344CB8AC3E}">
        <p14:creationId xmlns:p14="http://schemas.microsoft.com/office/powerpoint/2010/main" val="363964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Pat -- </a:t>
            </a:r>
          </a:p>
          <a:p>
            <a:r>
              <a:rPr lang="en-US" dirty="0" smtClean="0"/>
              <a:t>ANY OF THIS SOUND FAMILIAR?? </a:t>
            </a:r>
            <a:r>
              <a:rPr lang="en-US" dirty="0" smtClean="0">
                <a:sym typeface="Wingdings" panose="05000000000000000000" pitchFamily="2" charset="2"/>
              </a:rPr>
              <a:t></a:t>
            </a:r>
            <a:endParaRPr lang="en-US" dirty="0" smtClean="0"/>
          </a:p>
          <a:p>
            <a:r>
              <a:rPr lang="en-US" dirty="0" smtClean="0"/>
              <a:t>What about you?  (Quick snapshot of audience)</a:t>
            </a:r>
          </a:p>
          <a:p>
            <a:pPr marL="0" indent="0">
              <a:buNone/>
            </a:pPr>
            <a:endParaRPr lang="en-US" dirty="0" smtClean="0"/>
          </a:p>
          <a:p>
            <a:pPr marL="0" indent="0">
              <a:buNone/>
            </a:pPr>
            <a:r>
              <a:rPr lang="en-US" dirty="0" smtClean="0"/>
              <a:t>Show of hands:</a:t>
            </a:r>
          </a:p>
          <a:p>
            <a:pPr marL="0" indent="0">
              <a:buNone/>
            </a:pPr>
            <a:r>
              <a:rPr lang="en-US" dirty="0" smtClean="0"/>
              <a:t>How many of you offer clinical services?</a:t>
            </a:r>
          </a:p>
          <a:p>
            <a:pPr marL="0" indent="0">
              <a:buNone/>
            </a:pPr>
            <a:r>
              <a:rPr lang="en-US" dirty="0" smtClean="0"/>
              <a:t>How many of you offer network</a:t>
            </a:r>
            <a:r>
              <a:rPr lang="en-US" baseline="0" dirty="0" smtClean="0"/>
              <a:t> programs that produce shared savings and revenue?</a:t>
            </a:r>
          </a:p>
          <a:p>
            <a:pPr marL="0" indent="0">
              <a:buNone/>
            </a:pPr>
            <a:r>
              <a:rPr lang="en-US" baseline="0" dirty="0" smtClean="0"/>
              <a:t>How many of you are predominantly hospitals?</a:t>
            </a:r>
          </a:p>
          <a:p>
            <a:pPr marL="0" indent="0">
              <a:buNone/>
            </a:pPr>
            <a:r>
              <a:rPr lang="en-US" baseline="0" dirty="0" smtClean="0"/>
              <a:t>How many of you are working with your members, in any fashion, on pop. Health?</a:t>
            </a: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13</a:t>
            </a:fld>
            <a:endParaRPr lang="en-US"/>
          </a:p>
        </p:txBody>
      </p:sp>
    </p:spTree>
    <p:extLst>
      <p:ext uri="{BB962C8B-B14F-4D97-AF65-F5344CB8AC3E}">
        <p14:creationId xmlns:p14="http://schemas.microsoft.com/office/powerpoint/2010/main" val="307235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Pat -- Thank you for sharing… </a:t>
            </a:r>
          </a:p>
          <a:p>
            <a:pPr marL="0" indent="0">
              <a:buNone/>
            </a:pPr>
            <a:endParaRPr lang="en-US" dirty="0" smtClean="0"/>
          </a:p>
          <a:p>
            <a:pPr marL="0" indent="0">
              <a:buNone/>
            </a:pPr>
            <a:r>
              <a:rPr lang="en-US" dirty="0" smtClean="0"/>
              <a:t>It</a:t>
            </a:r>
            <a:r>
              <a:rPr lang="en-US" baseline="0" dirty="0" smtClean="0"/>
              <a:t> is our belief that Health Reform, these Stages of Grief, have led to the SEASON of the NETWORK!</a:t>
            </a:r>
          </a:p>
          <a:p>
            <a:pPr marL="0" indent="0">
              <a:buNone/>
            </a:pPr>
            <a:r>
              <a:rPr lang="en-US" baseline="0" dirty="0" smtClean="0"/>
              <a:t>Here’s a little bit about ours</a:t>
            </a: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14</a:t>
            </a:fld>
            <a:endParaRPr lang="en-US"/>
          </a:p>
        </p:txBody>
      </p:sp>
    </p:spTree>
    <p:extLst>
      <p:ext uri="{BB962C8B-B14F-4D97-AF65-F5344CB8AC3E}">
        <p14:creationId xmlns:p14="http://schemas.microsoft.com/office/powerpoint/2010/main" val="182210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smtClean="0"/>
              <a:t>WHA is dues-based organization with 27 healthcare provider members in Colorado and Utah.</a:t>
            </a:r>
          </a:p>
          <a:p>
            <a:pPr lvl="2">
              <a:buNone/>
            </a:pPr>
            <a:r>
              <a:rPr lang="en-US" dirty="0" smtClean="0"/>
              <a:t>Our organization was founded in 1989 with a charter membership of 12 independent hospitals utilizing their combined volume to obtain services and pricing not typically available to rural hospitals.</a:t>
            </a:r>
          </a:p>
          <a:p>
            <a:pPr lvl="2">
              <a:buNone/>
            </a:pPr>
            <a:r>
              <a:rPr lang="en-US" dirty="0" smtClean="0"/>
              <a:t>Seed money came from capitol contributions by each member and supplemented by a grant from The Colorado Trust to fund a nursing recruitment and retention program. </a:t>
            </a:r>
          </a:p>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15</a:t>
            </a:fld>
            <a:endParaRPr lang="en-US"/>
          </a:p>
        </p:txBody>
      </p:sp>
    </p:spTree>
    <p:extLst>
      <p:ext uri="{BB962C8B-B14F-4D97-AF65-F5344CB8AC3E}">
        <p14:creationId xmlns:p14="http://schemas.microsoft.com/office/powerpoint/2010/main" val="1822103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16</a:t>
            </a:fld>
            <a:endParaRPr lang="en-US"/>
          </a:p>
        </p:txBody>
      </p:sp>
    </p:spTree>
    <p:extLst>
      <p:ext uri="{BB962C8B-B14F-4D97-AF65-F5344CB8AC3E}">
        <p14:creationId xmlns:p14="http://schemas.microsoft.com/office/powerpoint/2010/main" val="182210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Carolyn</a:t>
            </a:r>
          </a:p>
          <a:p>
            <a:pPr marL="117475" indent="-117475"/>
            <a:r>
              <a:rPr lang="en-US" dirty="0" smtClean="0"/>
              <a:t>We are IN the “Season of the Network” to support membership moving forward with Population Health Management</a:t>
            </a:r>
          </a:p>
          <a:p>
            <a:pPr marL="117475" indent="-117475"/>
            <a:r>
              <a:rPr lang="en-US" dirty="0" smtClean="0"/>
              <a:t>Members clearly</a:t>
            </a:r>
            <a:r>
              <a:rPr lang="en-US" baseline="0" dirty="0" smtClean="0"/>
              <a:t> see the potential to aggregate their population, resources and efforts locally, regionally, network-wide</a:t>
            </a:r>
            <a:endParaRPr lang="en-US" dirty="0" smtClean="0"/>
          </a:p>
          <a:p>
            <a:pPr marL="117475" indent="-117475"/>
            <a:r>
              <a:rPr lang="en-US" dirty="0" smtClean="0"/>
              <a:t>Workshops,</a:t>
            </a:r>
            <a:r>
              <a:rPr lang="en-US" baseline="0" dirty="0" smtClean="0"/>
              <a:t> Webinars, Population Health Development Meetings – Very Well Attended! </a:t>
            </a:r>
            <a:endParaRPr lang="en-US" dirty="0" smtClean="0"/>
          </a:p>
          <a:p>
            <a:pPr marL="117475" indent="-117475"/>
            <a:r>
              <a:rPr lang="en-US" dirty="0" smtClean="0"/>
              <a:t>Administrators are TIRED of waiting</a:t>
            </a:r>
            <a:r>
              <a:rPr lang="en-US" baseline="0" dirty="0" smtClean="0"/>
              <a:t> for the next [reimbursement] shoe to drop – they like that they are being PROACTIVE!</a:t>
            </a:r>
          </a:p>
          <a:p>
            <a:pPr marL="0" indent="0">
              <a:buNone/>
            </a:pPr>
            <a:r>
              <a:rPr lang="en-US" baseline="0" dirty="0" smtClean="0"/>
              <a:t>	60% of ICAHN members involved!</a:t>
            </a:r>
          </a:p>
          <a:p>
            <a:pPr marL="0" indent="0">
              <a:buNone/>
            </a:pPr>
            <a:r>
              <a:rPr lang="en-US" baseline="0" dirty="0" smtClean="0"/>
              <a:t>	65% of CCAHN members involved!</a:t>
            </a:r>
          </a:p>
          <a:p>
            <a:pPr marL="0" indent="0">
              <a:buNone/>
            </a:pPr>
            <a:r>
              <a:rPr lang="en-US" baseline="0" dirty="0" smtClean="0"/>
              <a:t>	80% of WHA members involved!</a:t>
            </a:r>
            <a:endParaRPr lang="en-US" dirty="0" smtClean="0"/>
          </a:p>
          <a:p>
            <a:pPr marL="0" indent="0">
              <a:buNone/>
            </a:pPr>
            <a:r>
              <a:rPr lang="en-US" dirty="0" smtClean="0"/>
              <a:t>Healthcare reform is based on a [rural] model of primary care and community engagement</a:t>
            </a:r>
          </a:p>
          <a:p>
            <a:pPr marL="0" indent="0">
              <a:buNone/>
            </a:pPr>
            <a:r>
              <a:rPr lang="en-US" dirty="0" smtClean="0"/>
              <a:t>Large</a:t>
            </a:r>
            <a:r>
              <a:rPr lang="en-US" baseline="0" dirty="0" smtClean="0"/>
              <a:t> healthcare systems are starting to realize the value of rural networks</a:t>
            </a:r>
          </a:p>
          <a:p>
            <a:pPr marL="0" indent="0">
              <a:buNone/>
            </a:pPr>
            <a:r>
              <a:rPr lang="en-US" baseline="0" dirty="0" smtClean="0"/>
              <a:t>Networks have established history and trust with members, giving them credibility</a:t>
            </a:r>
          </a:p>
          <a:p>
            <a:pPr marL="0" indent="0">
              <a:buNone/>
            </a:pPr>
            <a:r>
              <a:rPr lang="en-US" baseline="0" dirty="0" smtClean="0"/>
              <a:t>Networks can aggregate patient numbers to create actuarially credible populations</a:t>
            </a:r>
          </a:p>
          <a:p>
            <a:pPr marL="0" indent="0">
              <a:buNone/>
            </a:pPr>
            <a:r>
              <a:rPr lang="en-US" baseline="0" dirty="0" smtClean="0"/>
              <a:t>We “get” collaboration, which is going to be crucial for: patient engagement, payer contracting, care coordination, data analytics, HIEs, the list goes on…</a:t>
            </a: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17</a:t>
            </a:fld>
            <a:endParaRPr lang="en-US"/>
          </a:p>
        </p:txBody>
      </p:sp>
    </p:spTree>
    <p:extLst>
      <p:ext uri="{BB962C8B-B14F-4D97-AF65-F5344CB8AC3E}">
        <p14:creationId xmlns:p14="http://schemas.microsoft.com/office/powerpoint/2010/main" val="966601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Pat</a:t>
            </a:r>
            <a:r>
              <a:rPr lang="en-US" baseline="0" dirty="0" smtClean="0"/>
              <a:t> – IL, CA, CO Administrators shouted these values Loud and Clear – All 3 networks, all 110 Administrators…</a:t>
            </a:r>
          </a:p>
          <a:p>
            <a:pPr marL="117475" indent="-117475"/>
            <a:r>
              <a:rPr lang="en-US" baseline="0" dirty="0" smtClean="0"/>
              <a:t>Any Population Health Model had to work with these values</a:t>
            </a:r>
          </a:p>
          <a:p>
            <a:pPr marL="117475" indent="-117475"/>
            <a:r>
              <a:rPr lang="en-US" dirty="0" smtClean="0"/>
              <a:t>Again, all of these</a:t>
            </a:r>
            <a:r>
              <a:rPr lang="en-US" baseline="0" dirty="0" smtClean="0"/>
              <a:t> are reasons why it’s the “Season of the Network!” as these are network values, too. </a:t>
            </a:r>
          </a:p>
          <a:p>
            <a:pPr marL="117475" indent="-117475"/>
            <a:endParaRPr lang="en-US" baseline="0" dirty="0" smtClean="0"/>
          </a:p>
          <a:p>
            <a:pPr marL="117475" indent="-117475"/>
            <a:r>
              <a:rPr lang="en-US" baseline="0" dirty="0" smtClean="0"/>
              <a:t>So…What did that lead to? Assessment, research, workshops </a:t>
            </a:r>
            <a:r>
              <a:rPr lang="en-US" baseline="0" dirty="0" smtClean="0">
                <a:sym typeface="Wingdings" panose="05000000000000000000" pitchFamily="2" charset="2"/>
              </a:rPr>
              <a:t> hybrid ACO with option to participate in MSSP (ICAHN)</a:t>
            </a:r>
            <a:endParaRPr lang="en-US" baseline="0" dirty="0" smtClean="0"/>
          </a:p>
          <a:p>
            <a:pPr marL="0" indent="0">
              <a:buNone/>
            </a:pPr>
            <a:endParaRPr lang="en-US" dirty="0" smtClean="0"/>
          </a:p>
          <a:p>
            <a:pPr marL="0" indent="0">
              <a:buNone/>
            </a:pPr>
            <a:endParaRPr lang="en-US" sz="1400" b="1" dirty="0" smtClean="0"/>
          </a:p>
          <a:p>
            <a: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sz="1400" kern="1200" dirty="0" smtClean="0">
                <a:solidFill>
                  <a:schemeClr val="tx1"/>
                </a:solidFill>
                <a:effectLst/>
                <a:latin typeface="+mn-lt"/>
                <a:ea typeface="+mn-ea"/>
                <a:cs typeface="+mn-cs"/>
              </a:rPr>
              <a:t>… rural hospitals have the potential to counter threats and limitations by aggregating their individual smaller-population service areas into much larger, more payer-attractive markets that allow them to productively and profitably engage in population-health care models. An added advantage is that such structures can allow participating hospitals to retain their local independence. One mechanism for such market aggregation is a hybrid type of ACO which we call a Community Care Organization (CCO). The function of the CCO—owned and governed by its rural hospital members—is twofold: first, to develop a narrow provider network focused on improving quality, reducing costs, </a:t>
            </a:r>
            <a:r>
              <a:rPr lang="en-US" sz="1400" i="1" kern="1200" dirty="0" smtClean="0">
                <a:solidFill>
                  <a:schemeClr val="tx1"/>
                </a:solidFill>
                <a:effectLst/>
                <a:latin typeface="+mn-lt"/>
                <a:ea typeface="+mn-ea"/>
                <a:cs typeface="+mn-cs"/>
              </a:rPr>
              <a:t>and </a:t>
            </a:r>
            <a:r>
              <a:rPr lang="en-US" sz="1400" kern="1200" dirty="0" smtClean="0">
                <a:solidFill>
                  <a:schemeClr val="tx1"/>
                </a:solidFill>
                <a:effectLst/>
                <a:latin typeface="+mn-lt"/>
                <a:ea typeface="+mn-ea"/>
                <a:cs typeface="+mn-cs"/>
              </a:rPr>
              <a:t>capturing the savings this produces; and second, to contract with payers desiring access to a substantial and previously inaccessible market for population-health-based benefit plans. </a:t>
            </a:r>
          </a:p>
          <a:p>
            <a:pPr marL="0" indent="0">
              <a:buNone/>
            </a:pPr>
            <a:endParaRPr lang="en-US" sz="1400" b="1" dirty="0" smtClean="0"/>
          </a:p>
          <a:p>
            <a:pPr marL="0" indent="0">
              <a:buNone/>
            </a:pPr>
            <a:endParaRPr lang="en-US" sz="1400" b="1"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18</a:t>
            </a:fld>
            <a:endParaRPr lang="en-US"/>
          </a:p>
        </p:txBody>
      </p:sp>
    </p:spTree>
    <p:extLst>
      <p:ext uri="{BB962C8B-B14F-4D97-AF65-F5344CB8AC3E}">
        <p14:creationId xmlns:p14="http://schemas.microsoft.com/office/powerpoint/2010/main" val="1332099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high level overview</a:t>
            </a:r>
            <a:r>
              <a:rPr lang="en-US" baseline="0" dirty="0" smtClean="0"/>
              <a:t> of models examined</a:t>
            </a:r>
          </a:p>
          <a:p>
            <a:r>
              <a:rPr lang="en-US" baseline="0" dirty="0" smtClean="0"/>
              <a:t>Carolyn: ditto for WHA and CCAHN</a:t>
            </a:r>
            <a:endParaRPr lang="en-US" dirty="0"/>
          </a:p>
        </p:txBody>
      </p:sp>
      <p:sp>
        <p:nvSpPr>
          <p:cNvPr id="4" name="Slide Number Placeholder 3"/>
          <p:cNvSpPr>
            <a:spLocks noGrp="1"/>
          </p:cNvSpPr>
          <p:nvPr>
            <p:ph type="sldNum" sz="quarter" idx="10"/>
          </p:nvPr>
        </p:nvSpPr>
        <p:spPr/>
        <p:txBody>
          <a:bodyPr/>
          <a:lstStyle/>
          <a:p>
            <a:fld id="{365BCC20-A4D2-49FF-8BB2-41924DDDB915}" type="slidenum">
              <a:rPr lang="en-US" smtClean="0"/>
              <a:pPr/>
              <a:t>19</a:t>
            </a:fld>
            <a:endParaRPr lang="en-US" dirty="0"/>
          </a:p>
        </p:txBody>
      </p:sp>
    </p:spTree>
    <p:extLst>
      <p:ext uri="{BB962C8B-B14F-4D97-AF65-F5344CB8AC3E}">
        <p14:creationId xmlns:p14="http://schemas.microsoft.com/office/powerpoint/2010/main" val="21704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dirty="0" smtClean="0">
                <a:solidFill>
                  <a:srgbClr val="FF0000"/>
                </a:solidFill>
              </a:rPr>
              <a:t>TABLE</a:t>
            </a:r>
            <a:r>
              <a:rPr lang="en-US" b="1" baseline="0" dirty="0" smtClean="0">
                <a:solidFill>
                  <a:srgbClr val="FF0000"/>
                </a:solidFill>
              </a:rPr>
              <a:t> OF CONTENTS WILL CORRESPOND WITH THE “WHERE AM I” indicating bars on the bottom IN SUBSEQUENT SLIDES.</a:t>
            </a:r>
          </a:p>
          <a:p>
            <a: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b="1" baseline="0" dirty="0" smtClean="0">
              <a:solidFill>
                <a:srgbClr val="FF0000"/>
              </a:solidFill>
            </a:endParaRPr>
          </a:p>
          <a:p>
            <a: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b="1" baseline="0" dirty="0" smtClean="0">
                <a:solidFill>
                  <a:srgbClr val="FF0000"/>
                </a:solidFill>
              </a:rPr>
              <a:t>Gayle—please make sure colors all match up</a:t>
            </a:r>
          </a:p>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a:t>
            </a:fld>
            <a:endParaRPr lang="en-US"/>
          </a:p>
        </p:txBody>
      </p:sp>
    </p:spTree>
    <p:extLst>
      <p:ext uri="{BB962C8B-B14F-4D97-AF65-F5344CB8AC3E}">
        <p14:creationId xmlns:p14="http://schemas.microsoft.com/office/powerpoint/2010/main" val="501500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BCC20-A4D2-49FF-8BB2-41924DDDB915}" type="slidenum">
              <a:rPr lang="en-US" smtClean="0"/>
              <a:pPr/>
              <a:t>20</a:t>
            </a:fld>
            <a:endParaRPr lang="en-US" dirty="0"/>
          </a:p>
        </p:txBody>
      </p:sp>
    </p:spTree>
    <p:extLst>
      <p:ext uri="{BB962C8B-B14F-4D97-AF65-F5344CB8AC3E}">
        <p14:creationId xmlns:p14="http://schemas.microsoft.com/office/powerpoint/2010/main" val="21704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Between ICAHN, WHA and CCAHN we are representing (50 ICAHN +26</a:t>
            </a:r>
            <a:r>
              <a:rPr lang="en-US" baseline="0" dirty="0" smtClean="0"/>
              <a:t> WHA </a:t>
            </a:r>
            <a:r>
              <a:rPr lang="en-US" dirty="0" smtClean="0"/>
              <a:t>+34 CCAHN)</a:t>
            </a:r>
            <a:r>
              <a:rPr lang="en-US" baseline="0" dirty="0" smtClean="0"/>
              <a:t> = </a:t>
            </a:r>
            <a:r>
              <a:rPr lang="en-US" dirty="0" smtClean="0"/>
              <a:t> rural hospitals!</a:t>
            </a:r>
          </a:p>
          <a:p>
            <a:pPr marL="0" indent="0">
              <a:buNone/>
            </a:pPr>
            <a:endParaRPr lang="en-US" dirty="0" smtClean="0"/>
          </a:p>
          <a:p>
            <a:pPr marL="0" indent="0">
              <a:buNone/>
            </a:pPr>
            <a:r>
              <a:rPr lang="en-US" dirty="0" smtClean="0"/>
              <a:t>Sharing</a:t>
            </a:r>
            <a:r>
              <a:rPr lang="en-US" baseline="0" dirty="0" smtClean="0"/>
              <a:t> resources, consultants, methodology across Networks to</a:t>
            </a:r>
          </a:p>
          <a:p>
            <a:pPr marL="117475" indent="-117475"/>
            <a:r>
              <a:rPr lang="en-US" baseline="0" dirty="0" smtClean="0"/>
              <a:t>Develop member toolkit / resource materials</a:t>
            </a:r>
          </a:p>
          <a:p>
            <a:pPr marL="117475" indent="-117475"/>
            <a:r>
              <a:rPr lang="en-US" baseline="0" dirty="0" smtClean="0"/>
              <a:t>Present webinars on Patient Centered Medical Home model and other care coordination techniques</a:t>
            </a:r>
          </a:p>
          <a:p>
            <a:pPr marL="117475" indent="-117475"/>
            <a:r>
              <a:rPr lang="en-US" baseline="0" dirty="0" smtClean="0"/>
              <a:t>Physician engagement strategies</a:t>
            </a:r>
          </a:p>
          <a:p>
            <a:pPr marL="117475" indent="-117475"/>
            <a:r>
              <a:rPr lang="en-US" baseline="0" dirty="0" smtClean="0"/>
              <a:t>Staff engagement strategies</a:t>
            </a:r>
          </a:p>
          <a:p>
            <a:pPr marL="117475" indent="-117475"/>
            <a:r>
              <a:rPr lang="en-US" baseline="0" dirty="0" smtClean="0"/>
              <a:t>Innovative reimbursement models</a:t>
            </a: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21</a:t>
            </a:fld>
            <a:endParaRPr lang="en-US"/>
          </a:p>
        </p:txBody>
      </p:sp>
    </p:spTree>
    <p:extLst>
      <p:ext uri="{BB962C8B-B14F-4D97-AF65-F5344CB8AC3E}">
        <p14:creationId xmlns:p14="http://schemas.microsoft.com/office/powerpoint/2010/main" val="4263108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FF0000"/>
                </a:solidFill>
              </a:rPr>
              <a:t>*Animated</a:t>
            </a:r>
            <a:r>
              <a:rPr lang="en-US" baseline="0" dirty="0" smtClean="0">
                <a:solidFill>
                  <a:srgbClr val="FF0000"/>
                </a:solidFill>
              </a:rPr>
              <a:t> slide*</a:t>
            </a:r>
            <a:endParaRPr lang="en-US" dirty="0" smtClean="0">
              <a:solidFill>
                <a:srgbClr val="FF0000"/>
              </a:solidFill>
            </a:endParaRPr>
          </a:p>
          <a:p>
            <a:pPr marL="0" indent="0">
              <a:buNone/>
            </a:pPr>
            <a:r>
              <a:rPr lang="en-US" dirty="0" smtClean="0"/>
              <a:t>By collaborating across NETWORKS, we are changing the dynamics.  By adding the volume, expertise, and collective</a:t>
            </a:r>
            <a:r>
              <a:rPr lang="en-US" baseline="0" dirty="0" smtClean="0"/>
              <a:t> energy across these three networks, we are able to accomplish more than we’d be able to on our own as networks.</a:t>
            </a:r>
          </a:p>
          <a:p>
            <a:pPr marL="0" indent="0">
              <a:buNone/>
            </a:pPr>
            <a:endParaRPr lang="en-US" baseline="0" dirty="0" smtClean="0"/>
          </a:p>
          <a:p>
            <a:pPr marL="0" indent="0">
              <a:buNone/>
            </a:pPr>
            <a:r>
              <a:rPr lang="en-US" baseline="0" dirty="0" smtClean="0"/>
              <a:t>Pat, Carolyn:   </a:t>
            </a:r>
            <a:r>
              <a:rPr lang="en-US" baseline="0" smtClean="0"/>
              <a:t>Summary comments</a:t>
            </a:r>
          </a:p>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22</a:t>
            </a:fld>
            <a:endParaRPr lang="en-US"/>
          </a:p>
        </p:txBody>
      </p:sp>
    </p:spTree>
    <p:extLst>
      <p:ext uri="{BB962C8B-B14F-4D97-AF65-F5344CB8AC3E}">
        <p14:creationId xmlns:p14="http://schemas.microsoft.com/office/powerpoint/2010/main" val="3113160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Q &amp; A    DISCUSSION</a:t>
            </a:r>
          </a:p>
          <a:p>
            <a:pPr marL="0" indent="0">
              <a:buNone/>
            </a:pPr>
            <a:endParaRPr lang="en-US" dirty="0" smtClean="0"/>
          </a:p>
          <a:p>
            <a:pPr marL="0" indent="0">
              <a:buNone/>
            </a:pPr>
            <a:r>
              <a:rPr lang="en-US" dirty="0" smtClean="0"/>
              <a:t>What</a:t>
            </a:r>
            <a:r>
              <a:rPr lang="en-US" baseline="0" dirty="0" smtClean="0"/>
              <a:t> are your networks working with regard to population health?</a:t>
            </a:r>
          </a:p>
          <a:p>
            <a:pPr marL="0" indent="0">
              <a:buNone/>
            </a:pPr>
            <a:r>
              <a:rPr lang="en-US" baseline="0" dirty="0" smtClean="0"/>
              <a:t>Does this make sense to you—do you see how it impacts your network?</a:t>
            </a: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23</a:t>
            </a:fld>
            <a:endParaRPr lang="en-US"/>
          </a:p>
        </p:txBody>
      </p:sp>
    </p:spTree>
    <p:extLst>
      <p:ext uri="{BB962C8B-B14F-4D97-AF65-F5344CB8AC3E}">
        <p14:creationId xmlns:p14="http://schemas.microsoft.com/office/powerpoint/2010/main" val="3072355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ICAHN and CCAHN Logo</a:t>
            </a: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24</a:t>
            </a:fld>
            <a:endParaRPr lang="en-US"/>
          </a:p>
        </p:txBody>
      </p:sp>
    </p:spTree>
    <p:extLst>
      <p:ext uri="{BB962C8B-B14F-4D97-AF65-F5344CB8AC3E}">
        <p14:creationId xmlns:p14="http://schemas.microsoft.com/office/powerpoint/2010/main" val="2153270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25</a:t>
            </a:fld>
            <a:endParaRPr lang="en-US"/>
          </a:p>
        </p:txBody>
      </p:sp>
    </p:spTree>
    <p:extLst>
      <p:ext uri="{BB962C8B-B14F-4D97-AF65-F5344CB8AC3E}">
        <p14:creationId xmlns:p14="http://schemas.microsoft.com/office/powerpoint/2010/main" val="2738518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ICAHN and CCAHN Logo</a:t>
            </a: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26</a:t>
            </a:fld>
            <a:endParaRPr lang="en-US"/>
          </a:p>
        </p:txBody>
      </p:sp>
    </p:spTree>
    <p:extLst>
      <p:ext uri="{BB962C8B-B14F-4D97-AF65-F5344CB8AC3E}">
        <p14:creationId xmlns:p14="http://schemas.microsoft.com/office/powerpoint/2010/main" val="2153270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27</a:t>
            </a:fld>
            <a:endParaRPr lang="en-US"/>
          </a:p>
        </p:txBody>
      </p:sp>
    </p:spTree>
    <p:extLst>
      <p:ext uri="{BB962C8B-B14F-4D97-AF65-F5344CB8AC3E}">
        <p14:creationId xmlns:p14="http://schemas.microsoft.com/office/powerpoint/2010/main" val="487374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28</a:t>
            </a:fld>
            <a:endParaRPr lang="en-US"/>
          </a:p>
        </p:txBody>
      </p:sp>
    </p:spTree>
    <p:extLst>
      <p:ext uri="{BB962C8B-B14F-4D97-AF65-F5344CB8AC3E}">
        <p14:creationId xmlns:p14="http://schemas.microsoft.com/office/powerpoint/2010/main" val="2304410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BCC20-A4D2-49FF-8BB2-41924DDDB915}" type="slidenum">
              <a:rPr lang="en-US" smtClean="0"/>
              <a:pPr/>
              <a:t>29</a:t>
            </a:fld>
            <a:endParaRPr lang="en-US" dirty="0"/>
          </a:p>
        </p:txBody>
      </p:sp>
    </p:spTree>
    <p:extLst>
      <p:ext uri="{BB962C8B-B14F-4D97-AF65-F5344CB8AC3E}">
        <p14:creationId xmlns:p14="http://schemas.microsoft.com/office/powerpoint/2010/main" val="320172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“Health care reform reimbursement changes aren’t </a:t>
            </a:r>
            <a:r>
              <a:rPr lang="en-US" b="1" dirty="0" err="1" smtClean="0"/>
              <a:t>gonna</a:t>
            </a:r>
            <a:r>
              <a:rPr lang="en-US" b="1" dirty="0" smtClean="0"/>
              <a:t> happen here.”</a:t>
            </a:r>
          </a:p>
          <a:p>
            <a:pPr marL="0" indent="0">
              <a:buNone/>
            </a:pPr>
            <a:endParaRPr lang="en-US" dirty="0" smtClean="0"/>
          </a:p>
          <a:p>
            <a:r>
              <a:rPr lang="en-US" dirty="0" smtClean="0"/>
              <a:t>On March 23, 2010, President Obama signed comprehensive health reform, the Patient Protection and Affordable Care Act, into law. </a:t>
            </a:r>
          </a:p>
          <a:p>
            <a:r>
              <a:rPr lang="en-US" dirty="0" smtClean="0"/>
              <a:t>2010-2011… Denial – the first of</a:t>
            </a:r>
            <a:r>
              <a:rPr lang="en-US" baseline="0" dirty="0" smtClean="0"/>
              <a:t> five Stages of Grief over the loss of the current reimbursement models, the loss of revenue</a:t>
            </a:r>
            <a:endParaRPr lang="en-US" dirty="0" smtClean="0"/>
          </a:p>
          <a:p>
            <a:pPr lvl="1"/>
            <a:r>
              <a:rPr lang="en-US" baseline="0" dirty="0" smtClean="0"/>
              <a:t>Implementation timeline from the Kaiser Family Foundation: http://kff.org/interactive/implementation-timeline/</a:t>
            </a:r>
            <a:endParaRPr lang="en-US" dirty="0" smtClean="0"/>
          </a:p>
          <a:p>
            <a:r>
              <a:rPr lang="en-US" dirty="0" smtClean="0"/>
              <a:t>In</a:t>
            </a:r>
            <a:r>
              <a:rPr lang="en-US" baseline="0" dirty="0" smtClean="0"/>
              <a:t> rural Illinois, Colorado and California a combined total of 110 rural healthcare providers didn’t even want to talk about it</a:t>
            </a:r>
          </a:p>
          <a:p>
            <a:pPr lvl="1"/>
            <a:r>
              <a:rPr lang="en-US" baseline="0" dirty="0" smtClean="0"/>
              <a:t>discussed the ACA</a:t>
            </a:r>
          </a:p>
          <a:p>
            <a:pPr lvl="1"/>
            <a:r>
              <a:rPr lang="en-US" baseline="0" dirty="0" smtClean="0"/>
              <a:t>Discussed how they WERE’NT going to discuss the ACA</a:t>
            </a:r>
          </a:p>
          <a:p>
            <a:pPr lvl="1"/>
            <a:r>
              <a:rPr lang="en-US" baseline="0" dirty="0" smtClean="0"/>
              <a:t>Declared that the legislation wouldn’t last, wouldn’t happen in their market, wouldn’t need to be addressed by the network</a:t>
            </a:r>
          </a:p>
          <a:p>
            <a:pPr marL="117475" marR="0" lvl="0" indent="-117475"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baseline="0" dirty="0" smtClean="0"/>
              <a:t>They were in good company… </a:t>
            </a:r>
            <a:r>
              <a:rPr lang="en-US" dirty="0" smtClean="0"/>
              <a:t>During the health care debate, the Mayo Clinic, the Cleveland Clinic, </a:t>
            </a:r>
            <a:r>
              <a:rPr lang="en-US" dirty="0" err="1" smtClean="0"/>
              <a:t>Geisinger</a:t>
            </a:r>
            <a:r>
              <a:rPr lang="en-US" dirty="0" smtClean="0"/>
              <a:t> Health System and Intermountain Healthcare declined to apply for the </a:t>
            </a:r>
            <a:r>
              <a:rPr lang="en-US" dirty="0" smtClean="0">
                <a:hlinkClick r:id="rId3"/>
              </a:rPr>
              <a:t>“Pioneer ACO” </a:t>
            </a:r>
            <a:r>
              <a:rPr lang="en-US" dirty="0" smtClean="0"/>
              <a:t>program tailor-made by the Obama administration to reward such organizations.</a:t>
            </a:r>
          </a:p>
          <a:p>
            <a:pPr lvl="0"/>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3</a:t>
            </a:fld>
            <a:endParaRPr lang="en-US"/>
          </a:p>
        </p:txBody>
      </p:sp>
    </p:spTree>
    <p:extLst>
      <p:ext uri="{BB962C8B-B14F-4D97-AF65-F5344CB8AC3E}">
        <p14:creationId xmlns:p14="http://schemas.microsoft.com/office/powerpoint/2010/main" val="136776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2011-2012  “We have too many fires to put out to deal with the ACA!”</a:t>
            </a:r>
          </a:p>
          <a:p>
            <a:pPr marL="0" indent="0">
              <a:buNone/>
            </a:pPr>
            <a:endParaRPr lang="en-US" b="1" dirty="0" smtClean="0"/>
          </a:p>
          <a:p>
            <a:pPr marL="0" indent="0">
              <a:buNone/>
            </a:pPr>
            <a:r>
              <a:rPr lang="en-US" dirty="0" smtClean="0"/>
              <a:t>Will</a:t>
            </a:r>
            <a:r>
              <a:rPr lang="en-US" baseline="0" dirty="0" smtClean="0"/>
              <a:t> Reform “Stick”??  </a:t>
            </a:r>
          </a:p>
          <a:p>
            <a:r>
              <a:rPr lang="en-US" b="1" dirty="0" smtClean="0">
                <a:effectLst/>
              </a:rPr>
              <a:t>Supreme Court</a:t>
            </a:r>
            <a:r>
              <a:rPr lang="en-US" dirty="0" smtClean="0">
                <a:effectLst/>
              </a:rPr>
              <a:t>; </a:t>
            </a:r>
            <a:r>
              <a:rPr lang="en-US" dirty="0" err="1" smtClean="0">
                <a:effectLst/>
              </a:rPr>
              <a:t>ObamaCare</a:t>
            </a:r>
            <a:r>
              <a:rPr lang="en-US" dirty="0" smtClean="0">
                <a:effectLst/>
              </a:rPr>
              <a:t> has been taken to the Supreme Court once already for repeal. Been attempted to be repealed by the house and senate over 30 times.. The Supreme Court </a:t>
            </a:r>
            <a:r>
              <a:rPr lang="en-US" dirty="0" err="1" smtClean="0">
                <a:effectLst/>
              </a:rPr>
              <a:t>ObamaCare</a:t>
            </a:r>
            <a:r>
              <a:rPr lang="en-US" dirty="0" smtClean="0">
                <a:effectLst/>
              </a:rPr>
              <a:t> ruling was a 5-4 ruling to uphold the Affordable Care Act. The final Ruling on </a:t>
            </a:r>
            <a:r>
              <a:rPr lang="en-US" dirty="0" err="1" smtClean="0">
                <a:effectLst/>
              </a:rPr>
              <a:t>ObamaCare</a:t>
            </a:r>
            <a:r>
              <a:rPr lang="en-US" dirty="0" smtClean="0">
                <a:effectLst/>
              </a:rPr>
              <a:t> had a few implications ranging from </a:t>
            </a:r>
            <a:r>
              <a:rPr lang="en-US" dirty="0" err="1" smtClean="0">
                <a:effectLst/>
              </a:rPr>
              <a:t>ObamaCare</a:t>
            </a:r>
            <a:r>
              <a:rPr lang="en-US" dirty="0" smtClean="0">
                <a:effectLst/>
              </a:rPr>
              <a:t> being defined as a tax and not a mandate and a choice for States to Opt-Out of Medicaid Expansion</a:t>
            </a:r>
          </a:p>
          <a:p>
            <a:r>
              <a:rPr lang="en-US" b="1" dirty="0" smtClean="0">
                <a:effectLst/>
              </a:rPr>
              <a:t>June 28, 2012. Supreme Court </a:t>
            </a:r>
            <a:r>
              <a:rPr lang="en-US" b="1" dirty="0" err="1" smtClean="0">
                <a:effectLst/>
              </a:rPr>
              <a:t>ObamaCare</a:t>
            </a:r>
            <a:r>
              <a:rPr lang="en-US" b="1" dirty="0" smtClean="0">
                <a:effectLst/>
              </a:rPr>
              <a:t> Ruling</a:t>
            </a:r>
          </a:p>
          <a:p>
            <a:pPr lvl="1"/>
            <a:r>
              <a:rPr lang="en-US" dirty="0" smtClean="0">
                <a:effectLst/>
              </a:rPr>
              <a:t>The final ruling on </a:t>
            </a:r>
            <a:r>
              <a:rPr lang="en-US" dirty="0" err="1" smtClean="0">
                <a:effectLst/>
              </a:rPr>
              <a:t>ObamaCare</a:t>
            </a:r>
            <a:r>
              <a:rPr lang="en-US" dirty="0" smtClean="0">
                <a:effectLst/>
              </a:rPr>
              <a:t> was a made by Supreme Court Judge Vinson. The basic idea of the ruling was that </a:t>
            </a:r>
            <a:r>
              <a:rPr lang="en-US" dirty="0" err="1" smtClean="0">
                <a:effectLst/>
              </a:rPr>
              <a:t>ObamaCare</a:t>
            </a:r>
            <a:r>
              <a:rPr lang="en-US" dirty="0" smtClean="0">
                <a:effectLst/>
              </a:rPr>
              <a:t> was declared a tax and not a mandate and was therefore declared constitutional. </a:t>
            </a:r>
          </a:p>
          <a:p>
            <a:pPr lvl="0"/>
            <a:r>
              <a:rPr lang="en-US" dirty="0" smtClean="0">
                <a:effectLst/>
              </a:rPr>
              <a:t>Networks</a:t>
            </a:r>
            <a:r>
              <a:rPr lang="en-US" baseline="0" dirty="0" smtClean="0">
                <a:effectLst/>
              </a:rPr>
              <a:t> begin to discuss a way to survive 1</a:t>
            </a:r>
            <a:r>
              <a:rPr lang="en-US" baseline="30000" dirty="0" smtClean="0">
                <a:effectLst/>
              </a:rPr>
              <a:t>st</a:t>
            </a:r>
            <a:r>
              <a:rPr lang="en-US" baseline="0" dirty="0" smtClean="0">
                <a:effectLst/>
              </a:rPr>
              <a:t> Curve Reimbursement to 2</a:t>
            </a:r>
            <a:r>
              <a:rPr lang="en-US" baseline="30000" dirty="0" smtClean="0">
                <a:effectLst/>
              </a:rPr>
              <a:t>nd</a:t>
            </a:r>
            <a:r>
              <a:rPr lang="en-US" baseline="0" dirty="0" smtClean="0">
                <a:effectLst/>
              </a:rPr>
              <a:t> Curve Reimbursement and Population Health care delivery.</a:t>
            </a:r>
            <a:endParaRPr lang="en-US" dirty="0" smtClean="0">
              <a:effectLst/>
            </a:endParaRPr>
          </a:p>
          <a:p>
            <a:r>
              <a:rPr lang="en-US" dirty="0" smtClean="0">
                <a:effectLst/>
              </a:rPr>
              <a:t>The ruling also let State's opt-out of expanding Medicaid, almost half of U.S. States opted out of expanding Medicaid in 2014 as of October 2013 leading to millions of our nations poorest going without coverage.</a:t>
            </a:r>
          </a:p>
          <a:p>
            <a:pPr marL="0" indent="0">
              <a:buNone/>
            </a:pP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4</a:t>
            </a:fld>
            <a:endParaRPr lang="en-US"/>
          </a:p>
        </p:txBody>
      </p:sp>
    </p:spTree>
    <p:extLst>
      <p:ext uri="{BB962C8B-B14F-4D97-AF65-F5344CB8AC3E}">
        <p14:creationId xmlns:p14="http://schemas.microsoft.com/office/powerpoint/2010/main" val="262773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Members begin to proactively address their future:</a:t>
            </a:r>
          </a:p>
          <a:p>
            <a:pPr marL="0" indent="0">
              <a:buNone/>
            </a:pPr>
            <a:endParaRPr lang="en-US" b="1" dirty="0" smtClean="0"/>
          </a:p>
          <a:p>
            <a:r>
              <a:rPr lang="en-US" dirty="0" smtClean="0"/>
              <a:t>2012 – 2013 “Death by 1,000 Cuts continue to decrease reimbursement</a:t>
            </a:r>
            <a:endParaRPr lang="en-US" baseline="0" dirty="0" smtClean="0"/>
          </a:p>
          <a:p>
            <a:pPr>
              <a:buFont typeface="+mj-lt"/>
              <a:buAutoNum type="arabicPeriod"/>
            </a:pPr>
            <a:r>
              <a:rPr lang="en-US" sz="1400" dirty="0" smtClean="0"/>
              <a:t>Value-based purchasing program</a:t>
            </a:r>
          </a:p>
          <a:p>
            <a:pPr>
              <a:buFont typeface="+mj-lt"/>
              <a:buAutoNum type="arabicPeriod"/>
            </a:pPr>
            <a:r>
              <a:rPr lang="en-US" sz="1400" dirty="0" smtClean="0"/>
              <a:t>Readmission penalties</a:t>
            </a:r>
          </a:p>
          <a:p>
            <a:pPr>
              <a:buFont typeface="+mj-lt"/>
              <a:buAutoNum type="arabicPeriod"/>
            </a:pPr>
            <a:r>
              <a:rPr lang="en-US" sz="1400" dirty="0" smtClean="0"/>
              <a:t>Hospital acquired condition penalties</a:t>
            </a:r>
          </a:p>
          <a:p>
            <a:pPr>
              <a:buFont typeface="+mj-lt"/>
              <a:buAutoNum type="arabicPeriod"/>
            </a:pPr>
            <a:r>
              <a:rPr lang="en-US" sz="1400" dirty="0" smtClean="0"/>
              <a:t>RBRVS adjustments</a:t>
            </a:r>
          </a:p>
          <a:p>
            <a:pPr>
              <a:buFont typeface="+mj-lt"/>
              <a:buAutoNum type="arabicPeriod"/>
            </a:pPr>
            <a:r>
              <a:rPr lang="en-US" sz="1400" dirty="0" smtClean="0"/>
              <a:t>SGR cuts</a:t>
            </a:r>
          </a:p>
          <a:p>
            <a:pPr>
              <a:buFont typeface="+mj-lt"/>
              <a:buAutoNum type="arabicPeriod"/>
            </a:pPr>
            <a:r>
              <a:rPr lang="en-US" sz="1400" dirty="0" smtClean="0"/>
              <a:t>Annual update &amp; geographic adjustment reductions</a:t>
            </a:r>
          </a:p>
          <a:p>
            <a:pPr>
              <a:buFont typeface="+mj-lt"/>
              <a:buAutoNum type="arabicPeriod"/>
            </a:pPr>
            <a:r>
              <a:rPr lang="en-US" sz="1400" dirty="0" smtClean="0"/>
              <a:t>DSH payment reductions</a:t>
            </a:r>
          </a:p>
          <a:p>
            <a:pPr>
              <a:buFont typeface="+mj-lt"/>
              <a:buAutoNum type="arabicPeriod"/>
            </a:pPr>
            <a:r>
              <a:rPr lang="en-US" sz="1400" dirty="0" smtClean="0"/>
              <a:t>IPAB actions to reduce covered services</a:t>
            </a:r>
          </a:p>
          <a:p>
            <a:pPr>
              <a:buFont typeface="+mj-lt"/>
              <a:buAutoNum type="arabicPeriod"/>
            </a:pPr>
            <a:r>
              <a:rPr lang="en-US" sz="1400" dirty="0" smtClean="0"/>
              <a:t>RAC audits</a:t>
            </a:r>
          </a:p>
          <a:p>
            <a:pPr>
              <a:buFont typeface="+mj-lt"/>
              <a:buAutoNum type="arabicPeriod"/>
            </a:pPr>
            <a:r>
              <a:rPr lang="en-US" sz="1400" dirty="0" smtClean="0"/>
              <a:t>Bundled payment initiative</a:t>
            </a:r>
          </a:p>
          <a:p>
            <a:pPr>
              <a:buFont typeface="+mj-lt"/>
              <a:buAutoNum type="arabicPeriod"/>
            </a:pPr>
            <a:r>
              <a:rPr lang="en-US" sz="1400" dirty="0" smtClean="0"/>
              <a:t>Sequester reimbursement cuts</a:t>
            </a:r>
          </a:p>
          <a:p>
            <a:pPr>
              <a:buFont typeface="+mj-lt"/>
              <a:buAutoNum type="arabicPeriod"/>
            </a:pPr>
            <a:r>
              <a:rPr lang="en-US" sz="1400" dirty="0" smtClean="0"/>
              <a:t>Sequester EHR Incentive Program cuts</a:t>
            </a:r>
          </a:p>
          <a:p>
            <a:pPr>
              <a:buFont typeface="+mj-lt"/>
              <a:buAutoNum type="arabicPeriod"/>
            </a:pPr>
            <a:r>
              <a:rPr lang="en-US" sz="1400" dirty="0" smtClean="0"/>
              <a:t>Combined Part A &amp; B deductible?</a:t>
            </a:r>
          </a:p>
          <a:p>
            <a:pPr>
              <a:buFont typeface="+mj-lt"/>
              <a:buAutoNum type="arabicPeriod"/>
            </a:pPr>
            <a:r>
              <a:rPr lang="en-US" sz="1400" dirty="0" smtClean="0"/>
              <a:t>DRG reform?</a:t>
            </a:r>
          </a:p>
          <a:p>
            <a:pPr>
              <a:buFont typeface="+mj-lt"/>
              <a:buAutoNum type="arabicPeriod"/>
            </a:pPr>
            <a:r>
              <a:rPr lang="en-US" sz="1400" dirty="0" smtClean="0"/>
              <a:t>Premium support?</a:t>
            </a:r>
          </a:p>
          <a:p>
            <a:pPr>
              <a:buFont typeface="+mj-lt"/>
              <a:buAutoNum type="arabicPeriod"/>
            </a:pPr>
            <a:r>
              <a:rPr lang="en-US" sz="1400" dirty="0" smtClean="0"/>
              <a:t>President’s new budget with more cuts on the table</a:t>
            </a:r>
          </a:p>
          <a:p>
            <a:pPr>
              <a:buFont typeface="+mj-lt"/>
              <a:buAutoNum type="arabicPeriod"/>
            </a:pPr>
            <a:r>
              <a:rPr lang="en-US" sz="1400" dirty="0" smtClean="0"/>
              <a:t>OIG &amp; congressional scrutiny of CAH cost reimbursement</a:t>
            </a:r>
          </a:p>
          <a:p>
            <a:endParaRPr lang="en-US" baseline="0" dirty="0" smtClean="0"/>
          </a:p>
          <a:p>
            <a:r>
              <a:rPr lang="en-US" b="1" dirty="0" smtClean="0">
                <a:effectLst/>
              </a:rPr>
              <a:t>Supreme Court</a:t>
            </a:r>
            <a:r>
              <a:rPr lang="en-US" dirty="0" smtClean="0">
                <a:effectLst/>
              </a:rPr>
              <a:t>; </a:t>
            </a:r>
            <a:r>
              <a:rPr lang="en-US" dirty="0" err="1" smtClean="0">
                <a:effectLst/>
              </a:rPr>
              <a:t>ObamaCare</a:t>
            </a:r>
            <a:r>
              <a:rPr lang="en-US" dirty="0" smtClean="0">
                <a:effectLst/>
              </a:rPr>
              <a:t> has been taken to the Supreme Court once already for repeal. Been attempted to be repealed by the house and senate over 30 times.. The Supreme Court </a:t>
            </a:r>
            <a:r>
              <a:rPr lang="en-US" dirty="0" err="1" smtClean="0">
                <a:effectLst/>
              </a:rPr>
              <a:t>ObamaCare</a:t>
            </a:r>
            <a:r>
              <a:rPr lang="en-US" dirty="0" smtClean="0">
                <a:effectLst/>
              </a:rPr>
              <a:t> ruling was a 5-4 ruling to uphold the Affordable Care Act. The final Ruling on </a:t>
            </a:r>
            <a:r>
              <a:rPr lang="en-US" dirty="0" err="1" smtClean="0">
                <a:effectLst/>
              </a:rPr>
              <a:t>ObamaCare</a:t>
            </a:r>
            <a:r>
              <a:rPr lang="en-US" dirty="0" smtClean="0">
                <a:effectLst/>
              </a:rPr>
              <a:t> had a few implications ranging from </a:t>
            </a:r>
            <a:r>
              <a:rPr lang="en-US" dirty="0" err="1" smtClean="0">
                <a:effectLst/>
              </a:rPr>
              <a:t>ObamaCare</a:t>
            </a:r>
            <a:r>
              <a:rPr lang="en-US" dirty="0" smtClean="0">
                <a:effectLst/>
              </a:rPr>
              <a:t> being defined as a tax and not a mandate and a choice for States to Opt-Out of Medicaid Expansion</a:t>
            </a:r>
          </a:p>
          <a:p>
            <a:r>
              <a:rPr lang="en-US" b="1" dirty="0" smtClean="0">
                <a:effectLst/>
              </a:rPr>
              <a:t>June 28, 2012. Supreme Court </a:t>
            </a:r>
            <a:r>
              <a:rPr lang="en-US" b="1" dirty="0" err="1" smtClean="0">
                <a:effectLst/>
              </a:rPr>
              <a:t>ObamaCare</a:t>
            </a:r>
            <a:r>
              <a:rPr lang="en-US" b="1" dirty="0" smtClean="0">
                <a:effectLst/>
              </a:rPr>
              <a:t> Ruling</a:t>
            </a:r>
          </a:p>
          <a:p>
            <a:pPr lvl="1"/>
            <a:r>
              <a:rPr lang="en-US" dirty="0" smtClean="0">
                <a:effectLst/>
              </a:rPr>
              <a:t>The final ruling on </a:t>
            </a:r>
            <a:r>
              <a:rPr lang="en-US" dirty="0" err="1" smtClean="0">
                <a:effectLst/>
              </a:rPr>
              <a:t>ObamaCare</a:t>
            </a:r>
            <a:r>
              <a:rPr lang="en-US" dirty="0" smtClean="0">
                <a:effectLst/>
              </a:rPr>
              <a:t> was a made by Supreme Court Judge Vinson. The basic idea of the ruling was that </a:t>
            </a:r>
            <a:r>
              <a:rPr lang="en-US" dirty="0" err="1" smtClean="0">
                <a:effectLst/>
              </a:rPr>
              <a:t>ObamaCare</a:t>
            </a:r>
            <a:r>
              <a:rPr lang="en-US" dirty="0" smtClean="0">
                <a:effectLst/>
              </a:rPr>
              <a:t> was declared a tax and not a mandate and was therefore declared constitutional. </a:t>
            </a:r>
          </a:p>
          <a:p>
            <a:pPr lvl="0"/>
            <a:r>
              <a:rPr lang="en-US" dirty="0" smtClean="0">
                <a:effectLst/>
              </a:rPr>
              <a:t>Networks</a:t>
            </a:r>
            <a:r>
              <a:rPr lang="en-US" baseline="0" dirty="0" smtClean="0">
                <a:effectLst/>
              </a:rPr>
              <a:t> begin to discuss a way to survive 1</a:t>
            </a:r>
            <a:r>
              <a:rPr lang="en-US" baseline="30000" dirty="0" smtClean="0">
                <a:effectLst/>
              </a:rPr>
              <a:t>st</a:t>
            </a:r>
            <a:r>
              <a:rPr lang="en-US" baseline="0" dirty="0" smtClean="0">
                <a:effectLst/>
              </a:rPr>
              <a:t> Curve Reimbursement to 2</a:t>
            </a:r>
            <a:r>
              <a:rPr lang="en-US" baseline="30000" dirty="0" smtClean="0">
                <a:effectLst/>
              </a:rPr>
              <a:t>nd</a:t>
            </a:r>
            <a:r>
              <a:rPr lang="en-US" baseline="0" dirty="0" smtClean="0">
                <a:effectLst/>
              </a:rPr>
              <a:t> Curve Reimbursement and Population Health care delivery.</a:t>
            </a:r>
            <a:endParaRPr lang="en-US" dirty="0" smtClean="0">
              <a:effectLst/>
            </a:endParaRPr>
          </a:p>
          <a:p>
            <a:r>
              <a:rPr lang="en-US" dirty="0" smtClean="0">
                <a:effectLst/>
              </a:rPr>
              <a:t>The ruling also let State's opt-out of expanding Medicaid, almost half of U.S. States opted out of expanding Medicaid in 2014 as of October 2013 leading to millions of our nations poorest going without coverage.</a:t>
            </a:r>
            <a:endParaRPr lang="en-US" dirty="0">
              <a:effectLst/>
            </a:endParaRPr>
          </a:p>
        </p:txBody>
      </p:sp>
      <p:sp>
        <p:nvSpPr>
          <p:cNvPr id="4" name="Slide Number Placeholder 3"/>
          <p:cNvSpPr>
            <a:spLocks noGrp="1"/>
          </p:cNvSpPr>
          <p:nvPr>
            <p:ph type="sldNum" sz="quarter" idx="10"/>
          </p:nvPr>
        </p:nvSpPr>
        <p:spPr/>
        <p:txBody>
          <a:bodyPr/>
          <a:lstStyle/>
          <a:p>
            <a:fld id="{4476A24B-926E-40EB-9E1B-5321DC3775E5}" type="slidenum">
              <a:rPr lang="en-US" smtClean="0"/>
              <a:t>5</a:t>
            </a:fld>
            <a:endParaRPr lang="en-US"/>
          </a:p>
        </p:txBody>
      </p:sp>
    </p:spTree>
    <p:extLst>
      <p:ext uri="{BB962C8B-B14F-4D97-AF65-F5344CB8AC3E}">
        <p14:creationId xmlns:p14="http://schemas.microsoft.com/office/powerpoint/2010/main" val="224740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Much less frequent as members continue R&amp;D in Population Health</a:t>
            </a:r>
          </a:p>
          <a:p>
            <a:endParaRPr lang="en-US" dirty="0" smtClean="0"/>
          </a:p>
          <a:p>
            <a:r>
              <a:rPr lang="en-US" baseline="0" dirty="0" smtClean="0"/>
              <a:t>MEMBERS The Depression Stage can come and go during the process of proactively addressing your future</a:t>
            </a:r>
          </a:p>
          <a:p>
            <a:r>
              <a:rPr lang="en-US" baseline="0" dirty="0" smtClean="0"/>
              <a:t>NETWORK staff not immune to Depression Stage but feel very engaged to support members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6</a:t>
            </a:fld>
            <a:endParaRPr lang="en-US"/>
          </a:p>
        </p:txBody>
      </p:sp>
    </p:spTree>
    <p:extLst>
      <p:ext uri="{BB962C8B-B14F-4D97-AF65-F5344CB8AC3E}">
        <p14:creationId xmlns:p14="http://schemas.microsoft.com/office/powerpoint/2010/main" val="351358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60-80% of members signed and participating in R&amp;D</a:t>
            </a:r>
          </a:p>
          <a:p>
            <a:pPr marL="0" indent="0">
              <a:buNone/>
            </a:pPr>
            <a:endParaRPr lang="en-US" b="1" dirty="0" smtClean="0"/>
          </a:p>
          <a:p>
            <a:pPr marL="0" indent="0">
              <a:buNone/>
            </a:pPr>
            <a:r>
              <a:rPr lang="en-US" b="1" dirty="0" smtClean="0"/>
              <a:t>More on what / how in a bit…</a:t>
            </a:r>
            <a:endParaRPr lang="en-US" b="1" dirty="0"/>
          </a:p>
        </p:txBody>
      </p:sp>
      <p:sp>
        <p:nvSpPr>
          <p:cNvPr id="4" name="Slide Number Placeholder 3"/>
          <p:cNvSpPr>
            <a:spLocks noGrp="1"/>
          </p:cNvSpPr>
          <p:nvPr>
            <p:ph type="sldNum" sz="quarter" idx="10"/>
          </p:nvPr>
        </p:nvSpPr>
        <p:spPr/>
        <p:txBody>
          <a:bodyPr/>
          <a:lstStyle/>
          <a:p>
            <a:fld id="{4476A24B-926E-40EB-9E1B-5321DC3775E5}" type="slidenum">
              <a:rPr lang="en-US" smtClean="0"/>
              <a:t>7</a:t>
            </a:fld>
            <a:endParaRPr lang="en-US"/>
          </a:p>
        </p:txBody>
      </p:sp>
    </p:spTree>
    <p:extLst>
      <p:ext uri="{BB962C8B-B14F-4D97-AF65-F5344CB8AC3E}">
        <p14:creationId xmlns:p14="http://schemas.microsoft.com/office/powerpoint/2010/main" val="214576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None/>
            </a:pPr>
            <a:r>
              <a:rPr lang="en-US" sz="1400" baseline="0" dirty="0" smtClean="0">
                <a:solidFill>
                  <a:schemeClr val="tx1">
                    <a:lumMod val="50000"/>
                    <a:lumOff val="50000"/>
                  </a:schemeClr>
                </a:solidFill>
              </a:rPr>
              <a:t>Carolyn</a:t>
            </a:r>
          </a:p>
          <a:p>
            <a:pPr marL="0" indent="0">
              <a:lnSpc>
                <a:spcPct val="100000"/>
              </a:lnSpc>
              <a:spcBef>
                <a:spcPts val="0"/>
              </a:spcBef>
              <a:spcAft>
                <a:spcPts val="0"/>
              </a:spcAft>
              <a:buNone/>
            </a:pPr>
            <a:r>
              <a:rPr lang="en-US" sz="1400" baseline="0" dirty="0" smtClean="0">
                <a:solidFill>
                  <a:schemeClr val="tx1">
                    <a:lumMod val="50000"/>
                    <a:lumOff val="50000"/>
                  </a:schemeClr>
                </a:solidFill>
              </a:rPr>
              <a:t>LOOKING AT THESE STAGES of Grief AS THEY RELATE TO FINANCIAL PERFORMANCE OVER TIME</a:t>
            </a:r>
          </a:p>
          <a:p>
            <a:pPr marL="0" indent="0">
              <a:lnSpc>
                <a:spcPct val="100000"/>
              </a:lnSpc>
              <a:spcBef>
                <a:spcPts val="0"/>
              </a:spcBef>
              <a:spcAft>
                <a:spcPts val="0"/>
              </a:spcAft>
              <a:buNone/>
            </a:pPr>
            <a:r>
              <a:rPr lang="en-US" sz="1400" baseline="0" dirty="0" smtClean="0">
                <a:solidFill>
                  <a:schemeClr val="tx1">
                    <a:lumMod val="50000"/>
                    <a:lumOff val="50000"/>
                  </a:schemeClr>
                </a:solidFill>
              </a:rPr>
              <a:t>AS MEMBERS BEGAN TO “NEGOTIATE” &amp; “ACCEPT” … they became determined to move out of the Straddle and to 2</a:t>
            </a:r>
            <a:r>
              <a:rPr lang="en-US" sz="1400" baseline="30000" dirty="0" smtClean="0">
                <a:solidFill>
                  <a:schemeClr val="tx1">
                    <a:lumMod val="50000"/>
                    <a:lumOff val="50000"/>
                  </a:schemeClr>
                </a:solidFill>
              </a:rPr>
              <a:t>nd</a:t>
            </a:r>
            <a:r>
              <a:rPr lang="en-US" sz="1400" baseline="0" dirty="0" smtClean="0">
                <a:solidFill>
                  <a:schemeClr val="tx1">
                    <a:lumMod val="50000"/>
                    <a:lumOff val="50000"/>
                  </a:schemeClr>
                </a:solidFill>
              </a:rPr>
              <a:t> Curve</a:t>
            </a:r>
            <a:endParaRPr lang="en-US" sz="1400" dirty="0" smtClean="0">
              <a:solidFill>
                <a:schemeClr val="tx1">
                  <a:lumMod val="50000"/>
                  <a:lumOff val="50000"/>
                </a:schemeClr>
              </a:solidFill>
            </a:endParaRPr>
          </a:p>
          <a:p>
            <a:pPr marL="0" indent="0">
              <a:lnSpc>
                <a:spcPct val="100000"/>
              </a:lnSpc>
              <a:spcBef>
                <a:spcPts val="0"/>
              </a:spcBef>
              <a:spcAft>
                <a:spcPts val="0"/>
              </a:spcAft>
              <a:buNone/>
            </a:pPr>
            <a:r>
              <a:rPr lang="en-US" sz="1400" dirty="0" smtClean="0">
                <a:solidFill>
                  <a:schemeClr val="tx1">
                    <a:lumMod val="50000"/>
                    <a:lumOff val="50000"/>
                  </a:schemeClr>
                </a:solidFill>
              </a:rPr>
              <a:t>Evolving to 2</a:t>
            </a:r>
            <a:r>
              <a:rPr lang="en-US" sz="1400" baseline="30000" dirty="0" smtClean="0">
                <a:solidFill>
                  <a:schemeClr val="tx1">
                    <a:lumMod val="50000"/>
                    <a:lumOff val="50000"/>
                  </a:schemeClr>
                </a:solidFill>
              </a:rPr>
              <a:t>nd</a:t>
            </a:r>
            <a:r>
              <a:rPr lang="en-US" sz="1400" dirty="0" smtClean="0">
                <a:solidFill>
                  <a:schemeClr val="tx1">
                    <a:lumMod val="50000"/>
                    <a:lumOff val="50000"/>
                  </a:schemeClr>
                </a:solidFill>
              </a:rPr>
              <a:t> curve reimbursement</a:t>
            </a:r>
            <a:endParaRPr lang="en-US" dirty="0" smtClean="0"/>
          </a:p>
          <a:p>
            <a:pPr marL="0" indent="0">
              <a:buNone/>
            </a:pPr>
            <a:endParaRPr lang="en-US" dirty="0" smtClean="0"/>
          </a:p>
          <a:p>
            <a:pPr marL="0" indent="0">
              <a:buNone/>
            </a:pPr>
            <a:r>
              <a:rPr lang="en-US" dirty="0" smtClean="0"/>
              <a:t>Current Initiative:</a:t>
            </a:r>
          </a:p>
          <a:p>
            <a:pPr marL="0" indent="0">
              <a:buNone/>
            </a:pPr>
            <a:r>
              <a:rPr lang="en-US" dirty="0" smtClean="0"/>
              <a:t>How</a:t>
            </a:r>
            <a:r>
              <a:rPr lang="en-US" baseline="0" dirty="0" smtClean="0"/>
              <a:t> are members are utilizing the network to address payment reform?</a:t>
            </a:r>
          </a:p>
          <a:p>
            <a:pPr marL="0" indent="0">
              <a:buNone/>
            </a:pPr>
            <a:r>
              <a:rPr lang="en-US" baseline="0" dirty="0" smtClean="0"/>
              <a:t>Reviewing model from Oregon, they were legislated into capitation for Medicaid in 2012</a:t>
            </a:r>
          </a:p>
          <a:p>
            <a:pPr marL="0" indent="0">
              <a:buNone/>
            </a:pPr>
            <a:r>
              <a:rPr lang="en-US" baseline="0" dirty="0" smtClean="0"/>
              <a:t>Members are highly engaged, moving forward in analysis phases</a:t>
            </a:r>
          </a:p>
          <a:p>
            <a:pPr marL="0" indent="0">
              <a:buNone/>
            </a:pPr>
            <a:r>
              <a:rPr lang="en-US" baseline="0" dirty="0" smtClean="0"/>
              <a:t>A large number of unknowns</a:t>
            </a:r>
          </a:p>
          <a:p>
            <a:pPr marL="0" indent="0">
              <a:buNone/>
            </a:pPr>
            <a:r>
              <a:rPr lang="en-US" baseline="0" dirty="0" smtClean="0"/>
              <a:t>ACO vs CCO – overview</a:t>
            </a:r>
          </a:p>
          <a:p>
            <a:pPr marL="0" indent="0">
              <a:buNone/>
            </a:pPr>
            <a:endParaRPr lang="en-US" baseline="0" dirty="0" smtClean="0"/>
          </a:p>
          <a:p>
            <a:pPr marL="0" indent="0" eaLnBrk="1" hangingPunct="1">
              <a:lnSpc>
                <a:spcPct val="90000"/>
              </a:lnSpc>
              <a:buNone/>
            </a:pPr>
            <a:r>
              <a:rPr lang="en-US" baseline="0" dirty="0" smtClean="0"/>
              <a:t>Old care model: </a:t>
            </a:r>
            <a:r>
              <a:rPr lang="en-US" altLang="en-US" sz="1400" dirty="0" smtClean="0">
                <a:latin typeface="Arial" charset="0"/>
                <a:ea typeface="ＭＳ Ｐゴシック" pitchFamily="-84" charset="-128"/>
                <a:cs typeface="Arial" charset="0"/>
              </a:rPr>
              <a:t>Sickness System</a:t>
            </a:r>
          </a:p>
          <a:p>
            <a:pPr eaLnBrk="1" hangingPunct="1">
              <a:lnSpc>
                <a:spcPct val="90000"/>
              </a:lnSpc>
            </a:pPr>
            <a:r>
              <a:rPr lang="en-US" altLang="en-US" sz="1400" dirty="0" smtClean="0">
                <a:latin typeface="Arial" charset="0"/>
                <a:ea typeface="ＭＳ Ｐゴシック" pitchFamily="-84" charset="-128"/>
                <a:cs typeface="Arial" charset="0"/>
              </a:rPr>
              <a:t>Health No Disease</a:t>
            </a:r>
          </a:p>
          <a:p>
            <a:pPr eaLnBrk="1" hangingPunct="1">
              <a:lnSpc>
                <a:spcPct val="90000"/>
              </a:lnSpc>
            </a:pPr>
            <a:r>
              <a:rPr lang="en-US" altLang="en-US" sz="1400" dirty="0" smtClean="0">
                <a:latin typeface="Arial" charset="0"/>
                <a:ea typeface="ＭＳ Ｐゴシック" pitchFamily="-84" charset="-128"/>
                <a:cs typeface="Arial" charset="0"/>
              </a:rPr>
              <a:t>Acute Disease</a:t>
            </a:r>
          </a:p>
          <a:p>
            <a:pPr eaLnBrk="1" hangingPunct="1">
              <a:lnSpc>
                <a:spcPct val="90000"/>
              </a:lnSpc>
            </a:pPr>
            <a:r>
              <a:rPr lang="en-US" altLang="en-US" sz="1400" dirty="0" smtClean="0">
                <a:latin typeface="Arial" charset="0"/>
                <a:ea typeface="ＭＳ Ｐゴシック" pitchFamily="-84" charset="-128"/>
                <a:cs typeface="Arial" charset="0"/>
              </a:rPr>
              <a:t>Fee for Service</a:t>
            </a:r>
          </a:p>
          <a:p>
            <a:pPr eaLnBrk="1" hangingPunct="1">
              <a:lnSpc>
                <a:spcPct val="90000"/>
              </a:lnSpc>
            </a:pPr>
            <a:r>
              <a:rPr lang="en-US" altLang="en-US" sz="1400" dirty="0" smtClean="0">
                <a:latin typeface="Arial" charset="0"/>
                <a:ea typeface="ＭＳ Ｐゴシック" pitchFamily="-84" charset="-128"/>
                <a:cs typeface="Arial" charset="0"/>
              </a:rPr>
              <a:t>Hospital Beds Full</a:t>
            </a:r>
          </a:p>
          <a:p>
            <a:pPr eaLnBrk="1" hangingPunct="1">
              <a:lnSpc>
                <a:spcPct val="90000"/>
              </a:lnSpc>
            </a:pPr>
            <a:r>
              <a:rPr lang="en-US" altLang="en-US" sz="1400" dirty="0" smtClean="0">
                <a:latin typeface="Arial" charset="0"/>
                <a:ea typeface="ＭＳ Ｐゴシック" pitchFamily="-84" charset="-128"/>
                <a:cs typeface="Arial" charset="0"/>
              </a:rPr>
              <a:t>Hospital Centric</a:t>
            </a:r>
          </a:p>
          <a:p>
            <a:pPr eaLnBrk="1" hangingPunct="1">
              <a:lnSpc>
                <a:spcPct val="90000"/>
              </a:lnSpc>
            </a:pPr>
            <a:r>
              <a:rPr lang="en-US" altLang="en-US" sz="1400" dirty="0" smtClean="0">
                <a:latin typeface="Arial" charset="0"/>
                <a:ea typeface="ＭＳ Ｐゴシック" pitchFamily="-84" charset="-128"/>
                <a:cs typeface="Arial" charset="0"/>
              </a:rPr>
              <a:t>Doctor Centric</a:t>
            </a:r>
          </a:p>
          <a:p>
            <a:pPr eaLnBrk="1" hangingPunct="1">
              <a:lnSpc>
                <a:spcPct val="90000"/>
              </a:lnSpc>
            </a:pPr>
            <a:r>
              <a:rPr lang="en-US" altLang="en-US" sz="1400" dirty="0" smtClean="0">
                <a:latin typeface="Arial" charset="0"/>
                <a:ea typeface="ＭＳ Ｐゴシック" pitchFamily="-84" charset="-128"/>
                <a:cs typeface="Arial" charset="0"/>
              </a:rPr>
              <a:t>Doctor Decides</a:t>
            </a:r>
          </a:p>
          <a:p>
            <a:pPr eaLnBrk="1" hangingPunct="1">
              <a:lnSpc>
                <a:spcPct val="90000"/>
              </a:lnSpc>
            </a:pPr>
            <a:r>
              <a:rPr lang="en-US" altLang="en-US" sz="1400" dirty="0" smtClean="0">
                <a:latin typeface="Arial" charset="0"/>
                <a:ea typeface="ＭＳ Ｐゴシック" pitchFamily="-84" charset="-128"/>
                <a:cs typeface="Arial" charset="0"/>
              </a:rPr>
              <a:t>Quality Decided by Doc</a:t>
            </a:r>
          </a:p>
          <a:p>
            <a:pPr eaLnBrk="1" hangingPunct="1">
              <a:lnSpc>
                <a:spcPct val="90000"/>
              </a:lnSpc>
            </a:pPr>
            <a:endParaRPr lang="en-US" altLang="en-US" sz="1400" dirty="0" smtClean="0">
              <a:latin typeface="Arial" charset="0"/>
              <a:ea typeface="ＭＳ Ｐゴシック" pitchFamily="-84" charset="-128"/>
              <a:cs typeface="Arial" charset="0"/>
            </a:endParaRPr>
          </a:p>
          <a:p>
            <a:pPr marL="0" indent="0" eaLnBrk="1" hangingPunct="1">
              <a:lnSpc>
                <a:spcPct val="90000"/>
              </a:lnSpc>
              <a:buNone/>
            </a:pPr>
            <a:r>
              <a:rPr lang="en-US" altLang="en-US" sz="1400" dirty="0" smtClean="0">
                <a:latin typeface="Arial" charset="0"/>
                <a:ea typeface="ＭＳ Ｐゴシック" pitchFamily="-84" charset="-128"/>
                <a:cs typeface="Arial" charset="0"/>
              </a:rPr>
              <a:t>New Care Model:</a:t>
            </a:r>
          </a:p>
          <a:p>
            <a:pPr eaLnBrk="1" hangingPunct="1">
              <a:lnSpc>
                <a:spcPct val="90000"/>
              </a:lnSpc>
            </a:pPr>
            <a:r>
              <a:rPr lang="en-US" altLang="en-US" sz="1400" dirty="0" smtClean="0">
                <a:latin typeface="Arial" charset="0"/>
                <a:ea typeface="ＭＳ Ｐゴシック" pitchFamily="-84" charset="-128"/>
                <a:cs typeface="Arial" charset="0"/>
              </a:rPr>
              <a:t>Wellness System</a:t>
            </a:r>
          </a:p>
          <a:p>
            <a:pPr eaLnBrk="1" hangingPunct="1">
              <a:lnSpc>
                <a:spcPct val="90000"/>
              </a:lnSpc>
            </a:pPr>
            <a:r>
              <a:rPr lang="en-US" altLang="en-US" sz="1400" dirty="0" smtClean="0">
                <a:latin typeface="Arial" charset="0"/>
                <a:ea typeface="ＭＳ Ｐゴシック" pitchFamily="-84" charset="-128"/>
                <a:cs typeface="Arial" charset="0"/>
              </a:rPr>
              <a:t>Health: Wellness</a:t>
            </a:r>
          </a:p>
          <a:p>
            <a:pPr eaLnBrk="1" hangingPunct="1">
              <a:lnSpc>
                <a:spcPct val="90000"/>
              </a:lnSpc>
            </a:pPr>
            <a:r>
              <a:rPr lang="en-US" altLang="en-US" sz="1400" dirty="0" smtClean="0">
                <a:latin typeface="Arial" charset="0"/>
                <a:ea typeface="ＭＳ Ｐゴシック" pitchFamily="-84" charset="-128"/>
                <a:cs typeface="Arial" charset="0"/>
              </a:rPr>
              <a:t>Chronic Disease</a:t>
            </a:r>
          </a:p>
          <a:p>
            <a:pPr eaLnBrk="1" hangingPunct="1">
              <a:lnSpc>
                <a:spcPct val="90000"/>
              </a:lnSpc>
            </a:pPr>
            <a:r>
              <a:rPr lang="en-US" altLang="en-US" sz="1400" dirty="0" smtClean="0">
                <a:latin typeface="Arial" charset="0"/>
                <a:ea typeface="ＭＳ Ｐゴシック" pitchFamily="-84" charset="-128"/>
                <a:cs typeface="Arial" charset="0"/>
              </a:rPr>
              <a:t>Value Based Payment</a:t>
            </a:r>
          </a:p>
          <a:p>
            <a:pPr eaLnBrk="1" hangingPunct="1">
              <a:lnSpc>
                <a:spcPct val="90000"/>
              </a:lnSpc>
            </a:pPr>
            <a:r>
              <a:rPr lang="en-US" altLang="en-US" sz="1400" dirty="0" smtClean="0">
                <a:latin typeface="Arial" charset="0"/>
                <a:ea typeface="ＭＳ Ｐゴシック" pitchFamily="-84" charset="-128"/>
                <a:cs typeface="Arial" charset="0"/>
              </a:rPr>
              <a:t>Hospital Beds Empty</a:t>
            </a:r>
          </a:p>
          <a:p>
            <a:pPr eaLnBrk="1" hangingPunct="1">
              <a:lnSpc>
                <a:spcPct val="90000"/>
              </a:lnSpc>
            </a:pPr>
            <a:r>
              <a:rPr lang="en-US" altLang="en-US" sz="1400" dirty="0" smtClean="0">
                <a:latin typeface="Arial" charset="0"/>
                <a:ea typeface="ＭＳ Ｐゴシック" pitchFamily="-84" charset="-128"/>
                <a:cs typeface="Arial" charset="0"/>
              </a:rPr>
              <a:t>Community Centric</a:t>
            </a:r>
          </a:p>
          <a:p>
            <a:pPr eaLnBrk="1" hangingPunct="1">
              <a:lnSpc>
                <a:spcPct val="90000"/>
              </a:lnSpc>
            </a:pPr>
            <a:r>
              <a:rPr lang="en-US" altLang="en-US" sz="1400" dirty="0" smtClean="0">
                <a:latin typeface="Arial" charset="0"/>
                <a:ea typeface="ＭＳ Ｐゴシック" pitchFamily="-84" charset="-128"/>
                <a:cs typeface="Arial" charset="0"/>
              </a:rPr>
              <a:t>Patient Centric</a:t>
            </a:r>
          </a:p>
          <a:p>
            <a:pPr eaLnBrk="1" hangingPunct="1">
              <a:lnSpc>
                <a:spcPct val="90000"/>
              </a:lnSpc>
            </a:pPr>
            <a:r>
              <a:rPr lang="en-US" altLang="en-US" sz="1400" dirty="0" smtClean="0">
                <a:latin typeface="Arial" charset="0"/>
                <a:ea typeface="ＭＳ Ｐゴシック" pitchFamily="-84" charset="-128"/>
                <a:cs typeface="Arial" charset="0"/>
              </a:rPr>
              <a:t>Shared Decision Making</a:t>
            </a:r>
          </a:p>
          <a:p>
            <a:pPr eaLnBrk="1" hangingPunct="1">
              <a:lnSpc>
                <a:spcPct val="90000"/>
              </a:lnSpc>
            </a:pPr>
            <a:r>
              <a:rPr lang="en-US" altLang="en-US" sz="1400" dirty="0" smtClean="0">
                <a:latin typeface="Arial" charset="0"/>
                <a:ea typeface="ＭＳ Ｐゴシック" pitchFamily="-84" charset="-128"/>
                <a:cs typeface="Arial" charset="0"/>
              </a:rPr>
              <a:t>Measurable Metrics</a:t>
            </a:r>
          </a:p>
          <a:p>
            <a:pPr marL="0" indent="0" eaLnBrk="1" hangingPunct="1">
              <a:lnSpc>
                <a:spcPct val="90000"/>
              </a:lnSpc>
              <a:buNone/>
            </a:pPr>
            <a:endParaRPr lang="en-US" altLang="en-US" sz="1400" dirty="0" smtClean="0">
              <a:latin typeface="Arial" charset="0"/>
              <a:ea typeface="ＭＳ Ｐゴシック" pitchFamily="-84" charset="-128"/>
              <a:cs typeface="Arial" charset="0"/>
            </a:endParaRPr>
          </a:p>
          <a:p>
            <a:pPr marL="0" indent="0">
              <a:buNone/>
            </a:pPr>
            <a:r>
              <a:rPr lang="en-US" dirty="0" smtClean="0"/>
              <a:t>We</a:t>
            </a:r>
            <a:r>
              <a:rPr lang="en-US" baseline="0" dirty="0" smtClean="0"/>
              <a:t> are being responsive to our members, and adhering to their values… (next slide)</a:t>
            </a:r>
            <a:endParaRPr lang="en-US" dirty="0"/>
          </a:p>
        </p:txBody>
      </p:sp>
      <p:sp>
        <p:nvSpPr>
          <p:cNvPr id="4" name="Slide Number Placeholder 3"/>
          <p:cNvSpPr>
            <a:spLocks noGrp="1"/>
          </p:cNvSpPr>
          <p:nvPr>
            <p:ph type="sldNum" sz="quarter" idx="10"/>
          </p:nvPr>
        </p:nvSpPr>
        <p:spPr/>
        <p:txBody>
          <a:bodyPr/>
          <a:lstStyle/>
          <a:p>
            <a:fld id="{4476A24B-926E-40EB-9E1B-5321DC3775E5}" type="slidenum">
              <a:rPr lang="en-US" smtClean="0"/>
              <a:t>8</a:t>
            </a:fld>
            <a:endParaRPr lang="en-US"/>
          </a:p>
        </p:txBody>
      </p:sp>
    </p:spTree>
    <p:extLst>
      <p:ext uri="{BB962C8B-B14F-4D97-AF65-F5344CB8AC3E}">
        <p14:creationId xmlns:p14="http://schemas.microsoft.com/office/powerpoint/2010/main" val="114567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0" indent="-91440">
              <a:spcBef>
                <a:spcPts val="1200"/>
              </a:spcBef>
              <a:spcAft>
                <a:spcPts val="200"/>
              </a:spcAft>
              <a:buClr>
                <a:srgbClr val="4A66AC"/>
              </a:buClr>
              <a:buSzPct val="100000"/>
              <a:buFont typeface="Calibri" panose="020F0502020204030204" pitchFamily="34" charset="0"/>
              <a:buChar char=" "/>
            </a:pPr>
            <a:r>
              <a:rPr lang="en-US" sz="1400" dirty="0" smtClean="0">
                <a:solidFill>
                  <a:srgbClr val="C00000"/>
                </a:solidFill>
              </a:rPr>
              <a:t>PAT --</a:t>
            </a:r>
          </a:p>
        </p:txBody>
      </p:sp>
      <p:sp>
        <p:nvSpPr>
          <p:cNvPr id="4" name="Slide Number Placeholder 3"/>
          <p:cNvSpPr>
            <a:spLocks noGrp="1"/>
          </p:cNvSpPr>
          <p:nvPr>
            <p:ph type="sldNum" sz="quarter" idx="10"/>
          </p:nvPr>
        </p:nvSpPr>
        <p:spPr/>
        <p:txBody>
          <a:bodyPr/>
          <a:lstStyle/>
          <a:p>
            <a:fld id="{4476A24B-926E-40EB-9E1B-5321DC3775E5}" type="slidenum">
              <a:rPr lang="en-US" smtClean="0"/>
              <a:t>9</a:t>
            </a:fld>
            <a:endParaRPr lang="en-US"/>
          </a:p>
        </p:txBody>
      </p:sp>
    </p:spTree>
    <p:extLst>
      <p:ext uri="{BB962C8B-B14F-4D97-AF65-F5344CB8AC3E}">
        <p14:creationId xmlns:p14="http://schemas.microsoft.com/office/powerpoint/2010/main" val="133209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74703" y="4620890"/>
            <a:ext cx="7783445" cy="1415772"/>
          </a:xfrm>
        </p:spPr>
        <p:txBody>
          <a:bodyPr>
            <a:noAutofit/>
          </a:bodyPr>
          <a:lstStyle>
            <a:lvl1pPr marL="0" indent="0">
              <a:lnSpc>
                <a:spcPct val="95000"/>
              </a:lnSpc>
              <a:spcAft>
                <a:spcPts val="0"/>
              </a:spcAft>
              <a:buFont typeface="Arial" panose="020B0604020202020204" pitchFamily="34" charset="0"/>
              <a:buChar char="​"/>
              <a:defRPr sz="2100" b="0">
                <a:solidFill>
                  <a:schemeClr val="tx1">
                    <a:lumMod val="50000"/>
                    <a:lumOff val="50000"/>
                  </a:schemeClr>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74755" y="1905001"/>
            <a:ext cx="7781756" cy="2225262"/>
          </a:xfrm>
        </p:spPr>
        <p:txBody>
          <a:bodyPr anchor="ctr"/>
          <a:lstStyle>
            <a:lvl1pPr>
              <a:defRPr sz="5500">
                <a:solidFill>
                  <a:schemeClr val="tx2">
                    <a:lumMod val="60000"/>
                    <a:lumOff val="40000"/>
                  </a:schemeClr>
                </a:solidFill>
              </a:defRPr>
            </a:lvl1pPr>
          </a:lstStyle>
          <a:p>
            <a:r>
              <a:rPr lang="en-US" dirty="0" smtClean="0"/>
              <a:t>Click to edit Master title style</a:t>
            </a:r>
            <a:endParaRPr lang="en-US" dirty="0"/>
          </a:p>
        </p:txBody>
      </p:sp>
      <p:grpSp>
        <p:nvGrpSpPr>
          <p:cNvPr id="7" name="Group 6"/>
          <p:cNvGrpSpPr/>
          <p:nvPr userDrawn="1"/>
        </p:nvGrpSpPr>
        <p:grpSpPr>
          <a:xfrm>
            <a:off x="674703" y="1753047"/>
            <a:ext cx="7776788" cy="2672550"/>
            <a:chOff x="914400" y="1732950"/>
            <a:chExt cx="7316788" cy="2672550"/>
          </a:xfrm>
        </p:grpSpPr>
        <p:cxnSp>
          <p:nvCxnSpPr>
            <p:cNvPr id="8" name="Straight Connector 7"/>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89108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319" y="1905001"/>
            <a:ext cx="7773412" cy="2225262"/>
          </a:xfrm>
        </p:spPr>
        <p:txBody>
          <a:bodyPr anchor="ctr"/>
          <a:lstStyle>
            <a:lvl1pPr>
              <a:lnSpc>
                <a:spcPct val="95000"/>
              </a:lnSpc>
              <a:defRPr sz="4200">
                <a:solidFill>
                  <a:schemeClr val="tx2">
                    <a:lumMod val="60000"/>
                    <a:lumOff val="40000"/>
                  </a:schemeClr>
                </a:solidFill>
              </a:defRPr>
            </a:lvl1pPr>
          </a:lstStyle>
          <a:p>
            <a:r>
              <a:rPr lang="en-US" dirty="0" smtClean="0"/>
              <a:t>Click to edit Master title style</a:t>
            </a:r>
            <a:endParaRPr lang="en-US" dirty="0"/>
          </a:p>
        </p:txBody>
      </p:sp>
      <p:sp>
        <p:nvSpPr>
          <p:cNvPr id="10" name="Text Placeholder 9"/>
          <p:cNvSpPr>
            <a:spLocks noGrp="1"/>
          </p:cNvSpPr>
          <p:nvPr>
            <p:ph type="body" sz="quarter" idx="14" hasCustomPrompt="1"/>
          </p:nvPr>
        </p:nvSpPr>
        <p:spPr>
          <a:xfrm>
            <a:off x="685269" y="4620890"/>
            <a:ext cx="7775100" cy="1415772"/>
          </a:xfrm>
        </p:spPr>
        <p:txBody>
          <a:bodyPr>
            <a:noAutofit/>
          </a:bodyPr>
          <a:lstStyle>
            <a:lvl1pPr marL="0" indent="0">
              <a:lnSpc>
                <a:spcPct val="95000"/>
              </a:lnSpc>
              <a:spcAft>
                <a:spcPts val="0"/>
              </a:spcAft>
              <a:buFont typeface="Arial" panose="020B0604020202020204" pitchFamily="34" charset="0"/>
              <a:buChar char="​"/>
              <a:defRPr sz="2100">
                <a:solidFill>
                  <a:schemeClr val="tx1">
                    <a:lumMod val="50000"/>
                    <a:lumOff val="50000"/>
                  </a:schemeClr>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683581" y="1732950"/>
            <a:ext cx="777683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lumMod val="20000"/>
                    <a:lumOff val="80000"/>
                  </a:schemeClr>
                </a:solidFill>
              </a:endParaRPr>
            </a:p>
          </p:txBody>
        </p:sp>
      </p:grpSp>
    </p:spTree>
    <p:extLst>
      <p:ext uri="{BB962C8B-B14F-4D97-AF65-F5344CB8AC3E}">
        <p14:creationId xmlns:p14="http://schemas.microsoft.com/office/powerpoint/2010/main" val="2139996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lumMod val="60000"/>
                    <a:lumOff val="40000"/>
                  </a:schemeClr>
                </a:solidFill>
              </a:defRPr>
            </a:lvl1pPr>
          </a:lstStyle>
          <a:p>
            <a:r>
              <a:rPr lang="en-US" dirty="0" smtClean="0"/>
              <a:t>Click to edit Master title style</a:t>
            </a:r>
            <a:endParaRPr lang="en-US" dirty="0"/>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a:solidFill>
                  <a:schemeClr val="tx1">
                    <a:lumMod val="50000"/>
                    <a:lumOff val="50000"/>
                  </a:schemeClr>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683631" y="1732950"/>
            <a:ext cx="777678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9996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dirty="0">
              <a:solidFill>
                <a:schemeClr val="tx2"/>
              </a:solidFill>
            </a:endParaRPr>
          </a:p>
        </p:txBody>
      </p: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tx1">
                    <a:lumMod val="50000"/>
                    <a:lumOff val="50000"/>
                  </a:schemeClr>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1">
                    <a:lumMod val="50000"/>
                    <a:lumOff val="50000"/>
                  </a:schemeClr>
                </a:solidFill>
              </a:defRPr>
            </a:lvl2pPr>
            <a:lvl3pPr marL="0" indent="0">
              <a:lnSpc>
                <a:spcPct val="110000"/>
              </a:lnSpc>
              <a:spcBef>
                <a:spcPts val="0"/>
              </a:spcBef>
              <a:spcAft>
                <a:spcPts val="0"/>
              </a:spcAft>
              <a:buFont typeface="Arial" panose="020B0604020202020204" pitchFamily="34" charset="0"/>
              <a:buChar char="​"/>
              <a:defRPr sz="1500">
                <a:solidFill>
                  <a:schemeClr val="tx1">
                    <a:lumMod val="50000"/>
                    <a:lumOff val="50000"/>
                  </a:schemeClr>
                </a:solidFill>
              </a:defRPr>
            </a:lvl3pPr>
            <a:lvl4pPr marL="0" indent="0">
              <a:lnSpc>
                <a:spcPct val="110000"/>
              </a:lnSpc>
              <a:spcBef>
                <a:spcPts val="0"/>
              </a:spcBef>
              <a:spcAft>
                <a:spcPts val="0"/>
              </a:spcAft>
              <a:buFont typeface="Arial" panose="020B0604020202020204" pitchFamily="34" charset="0"/>
              <a:buChar char="​"/>
              <a:defRPr sz="1500">
                <a:solidFill>
                  <a:schemeClr val="tx1">
                    <a:lumMod val="50000"/>
                    <a:lumOff val="50000"/>
                  </a:schemeClr>
                </a:solidFill>
              </a:defRPr>
            </a:lvl4pPr>
            <a:lvl5pPr marL="0" indent="0">
              <a:lnSpc>
                <a:spcPct val="110000"/>
              </a:lnSpc>
              <a:spcBef>
                <a:spcPts val="0"/>
              </a:spcBef>
              <a:spcAft>
                <a:spcPts val="0"/>
              </a:spcAft>
              <a:buFont typeface="Arial" panose="020B0604020202020204" pitchFamily="34" charset="0"/>
              <a:buChar char="​"/>
              <a:defRPr sz="15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hasCustomPrompt="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lumMod val="60000"/>
                    <a:lumOff val="40000"/>
                  </a:schemeClr>
                </a:solidFill>
                <a:latin typeface="+mn-lt"/>
                <a:ea typeface="+mn-ea"/>
                <a:cs typeface="+mn-cs"/>
              </a:defRPr>
            </a:lvl1pPr>
            <a:lvl2pPr algn="r">
              <a:defRPr/>
            </a:lvl2pPr>
            <a:lvl3pPr algn="r">
              <a:defRPr/>
            </a:lvl3pPr>
            <a:lvl4pPr algn="r">
              <a:defRPr/>
            </a:lvl4pPr>
            <a:lvl5pPr algn="r">
              <a:defRPr/>
            </a:lvl5pPr>
          </a:lstStyle>
          <a:p>
            <a:pPr lvl="0"/>
            <a:r>
              <a:rPr lang="en-US" dirty="0" smtClean="0"/>
              <a:t>Edit text</a:t>
            </a:r>
          </a:p>
        </p:txBody>
      </p:sp>
      <p:cxnSp>
        <p:nvCxnSpPr>
          <p:cNvPr id="6" name="Straight Connector 5"/>
          <p:cNvCxnSpPr/>
          <p:nvPr userDrawn="1"/>
        </p:nvCxnSpPr>
        <p:spPr>
          <a:xfrm>
            <a:off x="5717219" y="2769833"/>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534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28"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grpSp>
        <p:nvGrpSpPr>
          <p:cNvPr id="2" name="Group 1"/>
          <p:cNvGrpSpPr/>
          <p:nvPr userDrawn="1"/>
        </p:nvGrpSpPr>
        <p:grpSpPr>
          <a:xfrm>
            <a:off x="0" y="0"/>
            <a:ext cx="9144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8603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Title 1"/>
          <p:cNvSpPr>
            <a:spLocks noGrp="1"/>
          </p:cNvSpPr>
          <p:nvPr>
            <p:ph type="title"/>
          </p:nvPr>
        </p:nvSpPr>
        <p:spPr>
          <a:xfrm>
            <a:off x="459580" y="1142999"/>
            <a:ext cx="7772400" cy="914402"/>
          </a:xfrm>
        </p:spPr>
        <p:txBody>
          <a:bodyPr>
            <a:noAutofit/>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459580" y="594839"/>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grpSp>
        <p:nvGrpSpPr>
          <p:cNvPr id="158" name="Group 157"/>
          <p:cNvGrpSpPr/>
          <p:nvPr userDrawn="1"/>
        </p:nvGrpSpPr>
        <p:grpSpPr>
          <a:xfrm>
            <a:off x="-151325" y="-141165"/>
            <a:ext cx="9439923"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3" name="TextBox 152"/>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7621052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A13AA9-42A1-4C7C-8336-95997C5E884A}" type="datetimeFigureOut">
              <a:rPr lang="en-US" smtClean="0"/>
              <a:t>6/12/2014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A99C33-59EC-4C4C-B632-535383904299}" type="slidenum">
              <a:rPr lang="en-US" smtClean="0"/>
              <a:t>‹#›</a:t>
            </a:fld>
            <a:endParaRPr lang="en-US"/>
          </a:p>
        </p:txBody>
      </p:sp>
    </p:spTree>
    <p:extLst>
      <p:ext uri="{BB962C8B-B14F-4D97-AF65-F5344CB8AC3E}">
        <p14:creationId xmlns:p14="http://schemas.microsoft.com/office/powerpoint/2010/main" val="23982639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796" y="-76200"/>
            <a:ext cx="2057404" cy="1143002"/>
          </a:xfrm>
          <a:prstGeom prst="rect">
            <a:avLst/>
          </a:prstGeom>
        </p:spPr>
      </p:pic>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882" y="-76200"/>
            <a:ext cx="2057404" cy="1143002"/>
          </a:xfrm>
          <a:prstGeom prst="rect">
            <a:avLst/>
          </a:prstGeom>
        </p:spPr>
      </p:pic>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485" y="-76200"/>
            <a:ext cx="2057404" cy="1143002"/>
          </a:xfrm>
          <a:prstGeom prst="rect">
            <a:avLst/>
          </a:prstGeom>
        </p:spPr>
      </p:pic>
      <p:sp>
        <p:nvSpPr>
          <p:cNvPr id="5" name="TextBox 4"/>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381113642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796" y="-76200"/>
            <a:ext cx="2057404" cy="1143002"/>
          </a:xfrm>
          <a:prstGeom prst="rect">
            <a:avLst/>
          </a:prstGeom>
        </p:spPr>
      </p:pic>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9996" y="-76200"/>
            <a:ext cx="2057404" cy="1143002"/>
          </a:xfrm>
          <a:prstGeom prst="rect">
            <a:avLst/>
          </a:prstGeom>
        </p:spPr>
      </p:pic>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200" y="-76200"/>
            <a:ext cx="2057404" cy="1143002"/>
          </a:xfrm>
          <a:prstGeom prst="rect">
            <a:avLst/>
          </a:prstGeom>
        </p:spPr>
      </p:pic>
      <p:sp>
        <p:nvSpPr>
          <p:cNvPr id="5" name="TextBox 4"/>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405369462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Page">
    <p:bg>
      <p:bgPr>
        <a:solidFill>
          <a:srgbClr val="1B687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358924"/>
            <a:ext cx="7682753" cy="2742289"/>
          </a:xfrm>
        </p:spPr>
        <p:txBody>
          <a:bodyPr/>
          <a:lstStyle>
            <a:lvl1pPr>
              <a:lnSpc>
                <a:spcPct val="90000"/>
              </a:lnSpc>
              <a:defRPr sz="6600" kern="100" cap="none" spc="-200" baseline="0">
                <a:solidFill>
                  <a:schemeClr val="bg1"/>
                </a:solidFill>
                <a:latin typeface="Calibri" pitchFamily="34" charset="0"/>
                <a:cs typeface="Calibri" pitchFamily="34" charset="0"/>
              </a:defRPr>
            </a:lvl1pPr>
          </a:lstStyle>
          <a:p>
            <a:r>
              <a:rPr lang="en-US" dirty="0" smtClean="0"/>
              <a:t>Presentation title Here</a:t>
            </a:r>
            <a:endParaRPr lang="en-US" dirty="0"/>
          </a:p>
        </p:txBody>
      </p:sp>
      <p:sp>
        <p:nvSpPr>
          <p:cNvPr id="60" name="Text Placeholder 59"/>
          <p:cNvSpPr>
            <a:spLocks noGrp="1"/>
          </p:cNvSpPr>
          <p:nvPr>
            <p:ph type="body" sz="quarter" idx="10" hasCustomPrompt="1"/>
          </p:nvPr>
        </p:nvSpPr>
        <p:spPr>
          <a:xfrm>
            <a:off x="457200" y="3496727"/>
            <a:ext cx="3558988" cy="2512484"/>
          </a:xfrm>
        </p:spPr>
        <p:txBody>
          <a:bodyPr anchor="b"/>
          <a:lstStyle>
            <a:lvl1pPr>
              <a:lnSpc>
                <a:spcPct val="100000"/>
              </a:lnSpc>
              <a:spcBef>
                <a:spcPts val="0"/>
              </a:spcBef>
              <a:spcAft>
                <a:spcPts val="0"/>
              </a:spcAft>
              <a:defRPr sz="1600" baseline="0">
                <a:solidFill>
                  <a:schemeClr val="tx2"/>
                </a:solidFill>
                <a:latin typeface="Calibri" pitchFamily="34" charset="0"/>
                <a:cs typeface="Calibri" pitchFamily="34" charset="0"/>
              </a:defRPr>
            </a:lvl1pPr>
            <a:lvl2pPr>
              <a:lnSpc>
                <a:spcPct val="100000"/>
              </a:lnSpc>
              <a:spcBef>
                <a:spcPts val="0"/>
              </a:spcBef>
              <a:spcAft>
                <a:spcPts val="0"/>
              </a:spcAft>
              <a:defRPr sz="1800" b="1">
                <a:latin typeface="Calibri" pitchFamily="34" charset="0"/>
                <a:cs typeface="Calibri" pitchFamily="34" charset="0"/>
              </a:defRPr>
            </a:lvl2pPr>
            <a:lvl3pPr>
              <a:lnSpc>
                <a:spcPct val="100000"/>
              </a:lnSpc>
              <a:spcBef>
                <a:spcPts val="0"/>
              </a:spcBef>
              <a:spcAft>
                <a:spcPts val="0"/>
              </a:spcAft>
              <a:defRPr sz="1400">
                <a:latin typeface="Calibri" pitchFamily="34" charset="0"/>
                <a:cs typeface="Calibri" pitchFamily="34" charset="0"/>
              </a:defRPr>
            </a:lvl3pPr>
            <a:lvl4pPr>
              <a:lnSpc>
                <a:spcPct val="100000"/>
              </a:lnSpc>
              <a:spcBef>
                <a:spcPts val="0"/>
              </a:spcBef>
              <a:spcAft>
                <a:spcPts val="0"/>
              </a:spcAft>
              <a:defRPr sz="1400">
                <a:latin typeface="Calibri" pitchFamily="34" charset="0"/>
                <a:cs typeface="Calibri" pitchFamily="34" charset="0"/>
              </a:defRPr>
            </a:lvl4pPr>
            <a:lvl5pPr>
              <a:lnSpc>
                <a:spcPct val="100000"/>
              </a:lnSpc>
              <a:spcBef>
                <a:spcPts val="0"/>
              </a:spcBef>
              <a:spcAft>
                <a:spcPts val="0"/>
              </a:spcAft>
              <a:defRPr sz="1400">
                <a:latin typeface="Calibri" pitchFamily="34" charset="0"/>
                <a:cs typeface="Calibri" pitchFamily="34" charset="0"/>
              </a:defRPr>
            </a:lvl5pPr>
          </a:lstStyle>
          <a:p>
            <a:pPr lvl="0"/>
            <a:r>
              <a:rPr lang="en-US" dirty="0" smtClean="0"/>
              <a:t>Subtitle of your presentation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hasCustomPrompt="1"/>
          </p:nvPr>
        </p:nvSpPr>
        <p:spPr>
          <a:xfrm>
            <a:off x="5509344" y="5181598"/>
            <a:ext cx="1497013" cy="1022351"/>
          </a:xfrm>
        </p:spPr>
        <p:txBody>
          <a:bodyPr anchor="b"/>
          <a:lstStyle>
            <a:lvl1pPr algn="r">
              <a:lnSpc>
                <a:spcPct val="100000"/>
              </a:lnSpc>
              <a:spcBef>
                <a:spcPts val="0"/>
              </a:spcBef>
              <a:spcAft>
                <a:spcPts val="0"/>
              </a:spcAft>
              <a:defRPr sz="1300" b="1">
                <a:solidFill>
                  <a:schemeClr val="bg1"/>
                </a:solidFill>
                <a:latin typeface="Calibri" pitchFamily="34" charset="0"/>
                <a:cs typeface="Calibri" pitchFamily="34" charset="0"/>
              </a:defRPr>
            </a:lvl1pPr>
            <a:lvl2pPr>
              <a:defRPr b="1"/>
            </a:lvl2pPr>
          </a:lstStyle>
          <a:p>
            <a:pPr lvl="0"/>
            <a:r>
              <a:rPr lang="en-US" dirty="0" smtClean="0"/>
              <a:t>Date Goes Here</a:t>
            </a:r>
            <a:endParaRPr lang="en-US" dirty="0"/>
          </a:p>
        </p:txBody>
      </p:sp>
      <p:sp>
        <p:nvSpPr>
          <p:cNvPr id="64" name="Text Placeholder 59"/>
          <p:cNvSpPr>
            <a:spLocks noGrp="1"/>
          </p:cNvSpPr>
          <p:nvPr>
            <p:ph type="body" sz="quarter" idx="12" hasCustomPrompt="1"/>
          </p:nvPr>
        </p:nvSpPr>
        <p:spPr>
          <a:xfrm>
            <a:off x="7189787" y="5181598"/>
            <a:ext cx="1497013" cy="1022351"/>
          </a:xfrm>
        </p:spPr>
        <p:txBody>
          <a:bodyPr anchor="b"/>
          <a:lstStyle>
            <a:lvl1pPr algn="r">
              <a:lnSpc>
                <a:spcPct val="100000"/>
              </a:lnSpc>
              <a:spcBef>
                <a:spcPts val="0"/>
              </a:spcBef>
              <a:spcAft>
                <a:spcPts val="0"/>
              </a:spcAft>
              <a:defRPr sz="1300" b="1" baseline="0">
                <a:solidFill>
                  <a:schemeClr val="bg1"/>
                </a:solidFill>
                <a:latin typeface="Calibri" pitchFamily="34" charset="0"/>
                <a:cs typeface="Calibri" pitchFamily="34" charset="0"/>
              </a:defRPr>
            </a:lvl1pPr>
            <a:lvl2pPr>
              <a:defRPr b="1"/>
            </a:lvl2pPr>
          </a:lstStyle>
          <a:p>
            <a:pPr lvl="0"/>
            <a:r>
              <a:rPr lang="en-US" dirty="0" smtClean="0"/>
              <a:t>Presenter Names </a:t>
            </a:r>
          </a:p>
          <a:p>
            <a:pPr lvl="0"/>
            <a:r>
              <a:rPr lang="en-US" dirty="0" smtClean="0"/>
              <a:t>Go Here</a:t>
            </a:r>
            <a:endParaRPr lang="en-US" dirty="0"/>
          </a:p>
        </p:txBody>
      </p:sp>
    </p:spTree>
    <p:extLst>
      <p:ext uri="{BB962C8B-B14F-4D97-AF65-F5344CB8AC3E}">
        <p14:creationId xmlns:p14="http://schemas.microsoft.com/office/powerpoint/2010/main" val="1323277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0" y="2971800"/>
            <a:ext cx="2725270" cy="914399"/>
          </a:xfrm>
        </p:spPr>
        <p:txBody>
          <a:bodyPr anchor="t" anchorCtr="0">
            <a:noAutofit/>
          </a:bodyPr>
          <a:lstStyle>
            <a:lvl1pPr marL="0" indent="0">
              <a:lnSpc>
                <a:spcPts val="1700"/>
              </a:lnSpc>
              <a:buNone/>
              <a:defRPr sz="150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30" name="Text Placeholder 29"/>
          <p:cNvSpPr>
            <a:spLocks noGrp="1"/>
          </p:cNvSpPr>
          <p:nvPr>
            <p:ph type="body" sz="quarter" idx="11" hasCustomPrompt="1"/>
          </p:nvPr>
        </p:nvSpPr>
        <p:spPr>
          <a:xfrm>
            <a:off x="685800" y="2948353"/>
            <a:ext cx="932330" cy="937839"/>
          </a:xfrm>
        </p:spPr>
        <p:txBody>
          <a:bodyPr anchor="t" anchorCtr="0">
            <a:noAutofit/>
          </a:bodyPr>
          <a:lstStyle>
            <a:lvl1pPr marL="0" indent="0">
              <a:lnSpc>
                <a:spcPct val="85000"/>
              </a:lnSpc>
              <a:spcBef>
                <a:spcPts val="0"/>
              </a:spcBef>
              <a:spcAft>
                <a:spcPts val="0"/>
              </a:spcAft>
              <a:buFontTx/>
              <a:buNone/>
              <a:defRPr sz="5000">
                <a:solidFill>
                  <a:schemeClr val="tx2">
                    <a:lumMod val="60000"/>
                    <a:lumOff val="40000"/>
                  </a:schemeClr>
                </a:solidFill>
                <a:latin typeface="Franklin Gothic Demi Cond" panose="020B0706030402020204" pitchFamily="34" charset="0"/>
              </a:defRPr>
            </a:lvl1pPr>
          </a:lstStyle>
          <a:p>
            <a:pPr lvl="0"/>
            <a:r>
              <a:rPr lang="en-US" dirty="0" smtClean="0"/>
              <a:t>##</a:t>
            </a:r>
          </a:p>
        </p:txBody>
      </p:sp>
      <p:sp>
        <p:nvSpPr>
          <p:cNvPr id="22"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tx1">
                    <a:lumMod val="50000"/>
                    <a:lumOff val="50000"/>
                  </a:schemeClr>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4" name="Text Placeholder 3"/>
          <p:cNvSpPr>
            <a:spLocks noGrp="1"/>
          </p:cNvSpPr>
          <p:nvPr>
            <p:ph type="body" sz="half" idx="29" hasCustomPrompt="1"/>
          </p:nvPr>
        </p:nvSpPr>
        <p:spPr>
          <a:xfrm>
            <a:off x="1618130" y="3886205"/>
            <a:ext cx="2725270" cy="914399"/>
          </a:xfrm>
        </p:spPr>
        <p:txBody>
          <a:bodyPr anchor="t" anchorCtr="0">
            <a:noAutofit/>
          </a:bodyPr>
          <a:lstStyle>
            <a:lvl1pPr marL="0" indent="0">
              <a:lnSpc>
                <a:spcPts val="1700"/>
              </a:lnSpc>
              <a:buNone/>
              <a:defRPr sz="150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95" name="Text Placeholder 29"/>
          <p:cNvSpPr>
            <a:spLocks noGrp="1"/>
          </p:cNvSpPr>
          <p:nvPr>
            <p:ph type="body" sz="quarter" idx="30" hasCustomPrompt="1"/>
          </p:nvPr>
        </p:nvSpPr>
        <p:spPr>
          <a:xfrm>
            <a:off x="685800" y="3862758"/>
            <a:ext cx="932330" cy="937839"/>
          </a:xfrm>
        </p:spPr>
        <p:txBody>
          <a:bodyPr anchor="t" anchorCtr="0">
            <a:noAutofit/>
          </a:bodyPr>
          <a:lstStyle>
            <a:lvl1pPr marL="0" indent="0">
              <a:lnSpc>
                <a:spcPct val="85000"/>
              </a:lnSpc>
              <a:spcBef>
                <a:spcPts val="0"/>
              </a:spcBef>
              <a:spcAft>
                <a:spcPts val="0"/>
              </a:spcAft>
              <a:buFontTx/>
              <a:buNone/>
              <a:defRPr sz="5000">
                <a:solidFill>
                  <a:schemeClr val="tx2">
                    <a:lumMod val="60000"/>
                    <a:lumOff val="40000"/>
                  </a:schemeClr>
                </a:solidFill>
                <a:latin typeface="Franklin Gothic Demi Cond" panose="020B0706030402020204" pitchFamily="34" charset="0"/>
              </a:defRPr>
            </a:lvl1pPr>
          </a:lstStyle>
          <a:p>
            <a:pPr lvl="0"/>
            <a:r>
              <a:rPr lang="en-US" dirty="0" smtClean="0"/>
              <a:t>##</a:t>
            </a:r>
          </a:p>
        </p:txBody>
      </p:sp>
      <p:sp>
        <p:nvSpPr>
          <p:cNvPr id="96" name="Text Placeholder 3"/>
          <p:cNvSpPr>
            <a:spLocks noGrp="1"/>
          </p:cNvSpPr>
          <p:nvPr>
            <p:ph type="body" sz="half" idx="31" hasCustomPrompt="1"/>
          </p:nvPr>
        </p:nvSpPr>
        <p:spPr>
          <a:xfrm>
            <a:off x="1618130" y="4800610"/>
            <a:ext cx="2725270" cy="914399"/>
          </a:xfrm>
        </p:spPr>
        <p:txBody>
          <a:bodyPr anchor="t" anchorCtr="0">
            <a:noAutofit/>
          </a:bodyPr>
          <a:lstStyle>
            <a:lvl1pPr marL="0" indent="0">
              <a:lnSpc>
                <a:spcPts val="1700"/>
              </a:lnSpc>
              <a:buNone/>
              <a:defRPr sz="150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97" name="Text Placeholder 29"/>
          <p:cNvSpPr>
            <a:spLocks noGrp="1"/>
          </p:cNvSpPr>
          <p:nvPr>
            <p:ph type="body" sz="quarter" idx="32" hasCustomPrompt="1"/>
          </p:nvPr>
        </p:nvSpPr>
        <p:spPr>
          <a:xfrm>
            <a:off x="685800" y="4777163"/>
            <a:ext cx="932330" cy="937839"/>
          </a:xfrm>
        </p:spPr>
        <p:txBody>
          <a:bodyPr anchor="t" anchorCtr="0">
            <a:noAutofit/>
          </a:bodyPr>
          <a:lstStyle>
            <a:lvl1pPr marL="0" indent="0">
              <a:lnSpc>
                <a:spcPct val="85000"/>
              </a:lnSpc>
              <a:spcBef>
                <a:spcPts val="0"/>
              </a:spcBef>
              <a:spcAft>
                <a:spcPts val="0"/>
              </a:spcAft>
              <a:buFontTx/>
              <a:buNone/>
              <a:defRPr sz="5000">
                <a:solidFill>
                  <a:schemeClr val="tx2">
                    <a:lumMod val="60000"/>
                    <a:lumOff val="40000"/>
                  </a:schemeClr>
                </a:solidFill>
                <a:latin typeface="Franklin Gothic Demi Cond" panose="020B0706030402020204" pitchFamily="34" charset="0"/>
              </a:defRPr>
            </a:lvl1pPr>
          </a:lstStyle>
          <a:p>
            <a:pPr lvl="0"/>
            <a:r>
              <a:rPr lang="en-US" dirty="0" smtClean="0"/>
              <a:t>##</a:t>
            </a:r>
          </a:p>
        </p:txBody>
      </p:sp>
      <p:sp>
        <p:nvSpPr>
          <p:cNvPr id="98" name="Text Placeholder 3"/>
          <p:cNvSpPr>
            <a:spLocks noGrp="1"/>
          </p:cNvSpPr>
          <p:nvPr>
            <p:ph type="body" sz="half" idx="33" hasCustomPrompt="1"/>
          </p:nvPr>
        </p:nvSpPr>
        <p:spPr>
          <a:xfrm>
            <a:off x="5732930" y="2971800"/>
            <a:ext cx="2725270" cy="914399"/>
          </a:xfrm>
        </p:spPr>
        <p:txBody>
          <a:bodyPr anchor="t" anchorCtr="0">
            <a:noAutofit/>
          </a:bodyPr>
          <a:lstStyle>
            <a:lvl1pPr marL="0" indent="0">
              <a:lnSpc>
                <a:spcPts val="1700"/>
              </a:lnSpc>
              <a:buNone/>
              <a:defRPr sz="150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99" name="Text Placeholder 29"/>
          <p:cNvSpPr>
            <a:spLocks noGrp="1"/>
          </p:cNvSpPr>
          <p:nvPr>
            <p:ph type="body" sz="quarter" idx="34" hasCustomPrompt="1"/>
          </p:nvPr>
        </p:nvSpPr>
        <p:spPr>
          <a:xfrm>
            <a:off x="4800600" y="2948353"/>
            <a:ext cx="932330" cy="937839"/>
          </a:xfrm>
        </p:spPr>
        <p:txBody>
          <a:bodyPr anchor="t" anchorCtr="0">
            <a:noAutofit/>
          </a:bodyPr>
          <a:lstStyle>
            <a:lvl1pPr marL="0" indent="0">
              <a:lnSpc>
                <a:spcPct val="85000"/>
              </a:lnSpc>
              <a:spcBef>
                <a:spcPts val="0"/>
              </a:spcBef>
              <a:spcAft>
                <a:spcPts val="0"/>
              </a:spcAft>
              <a:buFontTx/>
              <a:buNone/>
              <a:defRPr sz="5000">
                <a:solidFill>
                  <a:schemeClr val="tx2">
                    <a:lumMod val="60000"/>
                    <a:lumOff val="40000"/>
                  </a:schemeClr>
                </a:solidFill>
                <a:latin typeface="Franklin Gothic Demi Cond" panose="020B0706030402020204" pitchFamily="34" charset="0"/>
              </a:defRPr>
            </a:lvl1pPr>
          </a:lstStyle>
          <a:p>
            <a:pPr lvl="0"/>
            <a:r>
              <a:rPr lang="en-US" dirty="0" smtClean="0"/>
              <a:t>##</a:t>
            </a:r>
          </a:p>
        </p:txBody>
      </p:sp>
      <p:sp>
        <p:nvSpPr>
          <p:cNvPr id="100" name="Text Placeholder 3"/>
          <p:cNvSpPr>
            <a:spLocks noGrp="1"/>
          </p:cNvSpPr>
          <p:nvPr>
            <p:ph type="body" sz="half" idx="35" hasCustomPrompt="1"/>
          </p:nvPr>
        </p:nvSpPr>
        <p:spPr>
          <a:xfrm>
            <a:off x="5732930" y="3886205"/>
            <a:ext cx="2725270" cy="914399"/>
          </a:xfrm>
        </p:spPr>
        <p:txBody>
          <a:bodyPr anchor="t" anchorCtr="0">
            <a:noAutofit/>
          </a:bodyPr>
          <a:lstStyle>
            <a:lvl1pPr marL="0" indent="0">
              <a:lnSpc>
                <a:spcPts val="1700"/>
              </a:lnSpc>
              <a:buNone/>
              <a:defRPr sz="150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101" name="Text Placeholder 29"/>
          <p:cNvSpPr>
            <a:spLocks noGrp="1"/>
          </p:cNvSpPr>
          <p:nvPr>
            <p:ph type="body" sz="quarter" idx="36" hasCustomPrompt="1"/>
          </p:nvPr>
        </p:nvSpPr>
        <p:spPr>
          <a:xfrm>
            <a:off x="4800600" y="3862758"/>
            <a:ext cx="932330" cy="937839"/>
          </a:xfrm>
        </p:spPr>
        <p:txBody>
          <a:bodyPr anchor="t" anchorCtr="0">
            <a:noAutofit/>
          </a:bodyPr>
          <a:lstStyle>
            <a:lvl1pPr marL="0" indent="0">
              <a:lnSpc>
                <a:spcPct val="85000"/>
              </a:lnSpc>
              <a:spcBef>
                <a:spcPts val="0"/>
              </a:spcBef>
              <a:spcAft>
                <a:spcPts val="0"/>
              </a:spcAft>
              <a:buFontTx/>
              <a:buNone/>
              <a:defRPr sz="5000">
                <a:solidFill>
                  <a:schemeClr val="tx2">
                    <a:lumMod val="60000"/>
                    <a:lumOff val="40000"/>
                  </a:schemeClr>
                </a:solidFill>
                <a:latin typeface="Franklin Gothic Demi Cond" panose="020B0706030402020204" pitchFamily="34" charset="0"/>
              </a:defRPr>
            </a:lvl1pPr>
          </a:lstStyle>
          <a:p>
            <a:pPr lvl="0"/>
            <a:r>
              <a:rPr lang="en-US" dirty="0" smtClean="0"/>
              <a:t>##</a:t>
            </a:r>
          </a:p>
        </p:txBody>
      </p:sp>
      <p:sp>
        <p:nvSpPr>
          <p:cNvPr id="102" name="Text Placeholder 3"/>
          <p:cNvSpPr>
            <a:spLocks noGrp="1"/>
          </p:cNvSpPr>
          <p:nvPr>
            <p:ph type="body" sz="half" idx="37" hasCustomPrompt="1"/>
          </p:nvPr>
        </p:nvSpPr>
        <p:spPr>
          <a:xfrm>
            <a:off x="5732930" y="4800610"/>
            <a:ext cx="2725270" cy="914399"/>
          </a:xfrm>
        </p:spPr>
        <p:txBody>
          <a:bodyPr anchor="t" anchorCtr="0">
            <a:noAutofit/>
          </a:bodyPr>
          <a:lstStyle>
            <a:lvl1pPr marL="0" indent="0">
              <a:lnSpc>
                <a:spcPts val="1700"/>
              </a:lnSpc>
              <a:buNone/>
              <a:defRPr sz="150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103" name="Text Placeholder 29"/>
          <p:cNvSpPr>
            <a:spLocks noGrp="1"/>
          </p:cNvSpPr>
          <p:nvPr>
            <p:ph type="body" sz="quarter" idx="38" hasCustomPrompt="1"/>
          </p:nvPr>
        </p:nvSpPr>
        <p:spPr>
          <a:xfrm>
            <a:off x="4800600" y="4777163"/>
            <a:ext cx="932330" cy="937839"/>
          </a:xfrm>
        </p:spPr>
        <p:txBody>
          <a:bodyPr anchor="t" anchorCtr="0">
            <a:noAutofit/>
          </a:bodyPr>
          <a:lstStyle>
            <a:lvl1pPr marL="0" indent="0">
              <a:lnSpc>
                <a:spcPct val="85000"/>
              </a:lnSpc>
              <a:spcBef>
                <a:spcPts val="0"/>
              </a:spcBef>
              <a:spcAft>
                <a:spcPts val="0"/>
              </a:spcAft>
              <a:buFontTx/>
              <a:buNone/>
              <a:defRPr sz="5000">
                <a:solidFill>
                  <a:schemeClr val="tx2">
                    <a:lumMod val="60000"/>
                    <a:lumOff val="40000"/>
                  </a:schemeClr>
                </a:solidFill>
                <a:latin typeface="Franklin Gothic Demi Cond" panose="020B0706030402020204" pitchFamily="34" charset="0"/>
              </a:defRPr>
            </a:lvl1pPr>
          </a:lstStyle>
          <a:p>
            <a:pPr lvl="0"/>
            <a:r>
              <a:rPr lang="en-US" dirty="0" smtClean="0"/>
              <a:t>##</a:t>
            </a:r>
          </a:p>
        </p:txBody>
      </p:sp>
    </p:spTree>
    <p:extLst>
      <p:ext uri="{BB962C8B-B14F-4D97-AF65-F5344CB8AC3E}">
        <p14:creationId xmlns:p14="http://schemas.microsoft.com/office/powerpoint/2010/main" val="3850515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tx1">
                    <a:lumMod val="50000"/>
                    <a:lumOff val="50000"/>
                  </a:schemeClr>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0"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1328533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lvl1pPr>
              <a:defRPr>
                <a:solidFill>
                  <a:srgbClr val="FF6F4C"/>
                </a:solidFill>
              </a:defRPr>
            </a:lvl1pPr>
            <a:lvl2pPr>
              <a:defRPr>
                <a:solidFill>
                  <a:schemeClr val="bg1">
                    <a:lumMod val="50000"/>
                  </a:schemeClr>
                </a:solidFill>
              </a:defRPr>
            </a:lvl2pPr>
            <a:lvl3pPr>
              <a:defRPr>
                <a:solidFill>
                  <a:srgbClr val="FF6F4C"/>
                </a:solidFill>
              </a:defRPr>
            </a:lvl3pPr>
            <a:lvl4pPr>
              <a:defRPr>
                <a:solidFill>
                  <a:schemeClr val="bg1">
                    <a:lumMod val="50000"/>
                  </a:schemeClr>
                </a:solidFill>
              </a:defRPr>
            </a:lvl4pPr>
            <a:lvl5pPr>
              <a:defRPr>
                <a:solidFill>
                  <a:srgbClr val="FF6F4C"/>
                </a:solidFill>
              </a:defRPr>
            </a:lvl5pPr>
          </a:lstStyle>
          <a:p>
            <a:pPr lvl="0"/>
            <a:r>
              <a:rPr lang="en-US" dirty="0" smtClean="0"/>
              <a:t>Click to edit Master text styles</a:t>
            </a:r>
          </a:p>
          <a:p>
            <a:pPr lvl="1"/>
            <a:r>
              <a:rPr lang="en-US" dirty="0" smtClean="0"/>
              <a:t>Second level</a:t>
            </a:r>
          </a:p>
          <a:p>
            <a:pPr lvl="3"/>
            <a:r>
              <a:rPr lang="en-US" dirty="0" smtClean="0"/>
              <a:t>Fourth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tx1">
                    <a:lumMod val="50000"/>
                    <a:lumOff val="50000"/>
                  </a:schemeClr>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1"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
        <p:nvSpPr>
          <p:cNvPr id="37" name="TextBox 3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3256096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lvl1pPr>
              <a:lnSpc>
                <a:spcPct val="100000"/>
              </a:lnSpc>
              <a:spcBef>
                <a:spcPts val="0"/>
              </a:spcBef>
              <a:spcAft>
                <a:spcPts val="0"/>
              </a:spcAft>
              <a:defRPr>
                <a:solidFill>
                  <a:srgbClr val="FF6F4C"/>
                </a:solidFill>
              </a:defRPr>
            </a:lvl1pPr>
            <a:lvl2pPr>
              <a:lnSpc>
                <a:spcPct val="100000"/>
              </a:lnSpc>
              <a:spcBef>
                <a:spcPts val="0"/>
              </a:spcBef>
              <a:spcAft>
                <a:spcPts val="0"/>
              </a:spcAft>
              <a:defRPr>
                <a:solidFill>
                  <a:srgbClr val="FF6F4C"/>
                </a:solidFill>
              </a:defRPr>
            </a:lvl2pPr>
            <a:lvl3pPr>
              <a:lnSpc>
                <a:spcPct val="100000"/>
              </a:lnSpc>
              <a:spcBef>
                <a:spcPts val="0"/>
              </a:spcBef>
              <a:spcAft>
                <a:spcPts val="0"/>
              </a:spcAft>
              <a:defRPr>
                <a:solidFill>
                  <a:srgbClr val="FF6F4C"/>
                </a:solidFill>
              </a:defRPr>
            </a:lvl3pPr>
            <a:lvl4pPr>
              <a:lnSpc>
                <a:spcPct val="100000"/>
              </a:lnSpc>
              <a:spcBef>
                <a:spcPts val="0"/>
              </a:spcBef>
              <a:spcAft>
                <a:spcPts val="0"/>
              </a:spcAft>
              <a:defRPr>
                <a:solidFill>
                  <a:srgbClr val="FF6F4C"/>
                </a:solidFill>
              </a:defRPr>
            </a:lvl4pPr>
            <a:lvl5pPr>
              <a:lnSpc>
                <a:spcPct val="100000"/>
              </a:lnSpc>
              <a:spcBef>
                <a:spcPts val="0"/>
              </a:spcBef>
              <a:spcAft>
                <a:spcPts val="0"/>
              </a:spcAft>
              <a:defRPr>
                <a:solidFill>
                  <a:srgbClr val="FF6F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3429000" y="2971800"/>
            <a:ext cx="5029200" cy="2743200"/>
          </a:xfrm>
        </p:spPr>
        <p:txBody>
          <a:bodyPr/>
          <a:lstStyle>
            <a:lvl1pPr>
              <a:lnSpc>
                <a:spcPct val="100000"/>
              </a:lnSpc>
              <a:spcBef>
                <a:spcPts val="0"/>
              </a:spcBef>
              <a:spcAft>
                <a:spcPts val="0"/>
              </a:spcAft>
              <a:defRPr>
                <a:solidFill>
                  <a:schemeClr val="bg1">
                    <a:lumMod val="50000"/>
                  </a:schemeClr>
                </a:solidFill>
              </a:defRPr>
            </a:lvl1pPr>
            <a:lvl2pPr>
              <a:lnSpc>
                <a:spcPct val="100000"/>
              </a:lnSpc>
              <a:spcBef>
                <a:spcPts val="0"/>
              </a:spcBef>
              <a:spcAft>
                <a:spcPts val="0"/>
              </a:spcAft>
              <a:defRPr>
                <a:solidFill>
                  <a:schemeClr val="bg1">
                    <a:lumMod val="50000"/>
                  </a:schemeClr>
                </a:solidFill>
              </a:defRPr>
            </a:lvl2pPr>
            <a:lvl3pPr>
              <a:lnSpc>
                <a:spcPct val="100000"/>
              </a:lnSpc>
              <a:spcBef>
                <a:spcPts val="0"/>
              </a:spcBef>
              <a:spcAft>
                <a:spcPts val="0"/>
              </a:spcAft>
              <a:defRPr>
                <a:solidFill>
                  <a:schemeClr val="bg1">
                    <a:lumMod val="50000"/>
                  </a:schemeClr>
                </a:solidFill>
              </a:defRPr>
            </a:lvl3pPr>
            <a:lvl4pPr>
              <a:lnSpc>
                <a:spcPct val="100000"/>
              </a:lnSpc>
              <a:spcBef>
                <a:spcPts val="0"/>
              </a:spcBef>
              <a:spcAft>
                <a:spcPts val="0"/>
              </a:spcAft>
              <a:defRPr>
                <a:solidFill>
                  <a:schemeClr val="bg1">
                    <a:lumMod val="50000"/>
                  </a:schemeClr>
                </a:solidFill>
              </a:defRPr>
            </a:lvl4pPr>
            <a:lvl5pPr>
              <a:lnSpc>
                <a:spcPct val="100000"/>
              </a:lnSpc>
              <a:spcBef>
                <a:spcPts val="0"/>
              </a:spcBef>
              <a:spcAft>
                <a:spcPts val="0"/>
              </a:spcAft>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tx1">
                    <a:lumMod val="50000"/>
                    <a:lumOff val="50000"/>
                  </a:schemeClr>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
        <p:nvSpPr>
          <p:cNvPr id="41" name="TextBox 40"/>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27517541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7"/>
          <p:cNvSpPr>
            <a:spLocks noGrp="1"/>
          </p:cNvSpPr>
          <p:nvPr>
            <p:ph sz="quarter" idx="16"/>
          </p:nvPr>
        </p:nvSpPr>
        <p:spPr>
          <a:xfrm>
            <a:off x="3429000" y="2971800"/>
            <a:ext cx="2286000" cy="27432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Content Placeholder 37"/>
          <p:cNvSpPr>
            <a:spLocks noGrp="1"/>
          </p:cNvSpPr>
          <p:nvPr>
            <p:ph sz="quarter" idx="17"/>
          </p:nvPr>
        </p:nvSpPr>
        <p:spPr>
          <a:xfrm>
            <a:off x="6172200" y="2971800"/>
            <a:ext cx="2286000" cy="27432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tx1">
                    <a:lumMod val="50000"/>
                    <a:lumOff val="50000"/>
                  </a:schemeClr>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5"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15028760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60000"/>
                    <a:lumOff val="40000"/>
                  </a:schemeClr>
                </a:solidFill>
                <a:latin typeface="+mj-lt"/>
              </a:defRPr>
            </a:lvl1pPr>
          </a:lstStyle>
          <a:p>
            <a:r>
              <a:rPr lang="en-US" dirty="0" smtClean="0"/>
              <a:t>click to edit master title style</a:t>
            </a:r>
            <a:endParaRPr lang="en-US" dirty="0"/>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bg1">
                    <a:lumMod val="65000"/>
                  </a:schemeClr>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Tree>
    <p:extLst>
      <p:ext uri="{BB962C8B-B14F-4D97-AF65-F5344CB8AC3E}">
        <p14:creationId xmlns:p14="http://schemas.microsoft.com/office/powerpoint/2010/main" val="18696783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60000"/>
                    <a:lumOff val="40000"/>
                  </a:schemeClr>
                </a:solidFill>
                <a:latin typeface="+mj-lt"/>
              </a:defRPr>
            </a:lvl1pPr>
          </a:lstStyle>
          <a:p>
            <a:r>
              <a:rPr lang="en-US" dirty="0" smtClean="0"/>
              <a:t>click to edit master title style</a:t>
            </a:r>
            <a:endParaRPr lang="en-US" dirty="0"/>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tx1">
                    <a:lumMod val="50000"/>
                    <a:lumOff val="50000"/>
                  </a:schemeClr>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hart Placeholder 3"/>
          <p:cNvSpPr>
            <a:spLocks noGrp="1"/>
          </p:cNvSpPr>
          <p:nvPr userDrawn="1">
            <p:ph type="chart" sz="quarter" idx="29" hasCustomPrompt="1"/>
          </p:nvPr>
        </p:nvSpPr>
        <p:spPr>
          <a:xfrm>
            <a:off x="685800" y="2057400"/>
            <a:ext cx="7772400" cy="4000500"/>
          </a:xfrm>
        </p:spPr>
        <p:txBody>
          <a:bodyPr/>
          <a:lstStyle>
            <a:lvl1pPr algn="ctr">
              <a:defRPr>
                <a:solidFill>
                  <a:schemeClr val="tx2"/>
                </a:solidFill>
              </a:defRPr>
            </a:lvl1pPr>
          </a:lstStyle>
          <a:p>
            <a:r>
              <a:rPr lang="en-US" dirty="0" smtClean="0"/>
              <a:t>Click to insert chart from template</a:t>
            </a:r>
            <a:endParaRPr lang="en-US" dirty="0"/>
          </a:p>
        </p:txBody>
      </p:sp>
    </p:spTree>
    <p:extLst>
      <p:ext uri="{BB962C8B-B14F-4D97-AF65-F5344CB8AC3E}">
        <p14:creationId xmlns:p14="http://schemas.microsoft.com/office/powerpoint/2010/main" val="13343015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Tree>
    <p:extLst>
      <p:ext uri="{BB962C8B-B14F-4D97-AF65-F5344CB8AC3E}">
        <p14:creationId xmlns:p14="http://schemas.microsoft.com/office/powerpoint/2010/main" val="29028204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42999"/>
            <a:ext cx="7772400" cy="914402"/>
          </a:xfrm>
          <a:prstGeom prst="rect">
            <a:avLst/>
          </a:prstGeom>
        </p:spPr>
        <p:txBody>
          <a:bodyPr vert="horz" lIns="0" tIns="0" rIns="0" bIns="0" rtlCol="0" anchor="t">
            <a:noAutofit/>
          </a:bodyPr>
          <a:lstStyle/>
          <a:p>
            <a:r>
              <a:rPr lang="en-US" dirty="0" smtClean="0"/>
              <a:t>click to edit</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Lkweng</a:t>
            </a:r>
            <a:endParaRPr lang="en-US" dirty="0" smtClean="0"/>
          </a:p>
          <a:p>
            <a:pPr lvl="6"/>
            <a:r>
              <a:rPr lang="en-US" dirty="0" smtClean="0"/>
              <a:t>;</a:t>
            </a:r>
            <a:r>
              <a:rPr lang="en-US" dirty="0" err="1" smtClean="0"/>
              <a:t>krweng’lk</a:t>
            </a:r>
            <a:endParaRPr lang="en-US" dirty="0" smtClean="0"/>
          </a:p>
          <a:p>
            <a:pPr lvl="7"/>
            <a:r>
              <a:rPr lang="en-US" dirty="0" err="1" smtClean="0"/>
              <a:t>Perign</a:t>
            </a:r>
            <a:endParaRPr lang="en-US" dirty="0" smtClean="0"/>
          </a:p>
          <a:p>
            <a:pPr lvl="8"/>
            <a:r>
              <a:rPr lang="en-US" dirty="0" smtClean="0"/>
              <a:t>;</a:t>
            </a:r>
            <a:r>
              <a:rPr lang="en-US" dirty="0" err="1" smtClean="0"/>
              <a:t>kwegn</a:t>
            </a:r>
            <a:r>
              <a:rPr lang="en-US" dirty="0" smtClean="0"/>
              <a:t>’</a:t>
            </a:r>
          </a:p>
        </p:txBody>
      </p:sp>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 id="2147483652" r:id="rId4"/>
    <p:sldLayoutId id="2147483654" r:id="rId5"/>
    <p:sldLayoutId id="2147483651" r:id="rId6"/>
    <p:sldLayoutId id="2147483659" r:id="rId7"/>
    <p:sldLayoutId id="2147483660" r:id="rId8"/>
    <p:sldLayoutId id="2147483661" r:id="rId9"/>
    <p:sldLayoutId id="2147483662" r:id="rId10"/>
    <p:sldLayoutId id="2147483663" r:id="rId11"/>
    <p:sldLayoutId id="2147483664" r:id="rId12"/>
    <p:sldLayoutId id="2147483656" r:id="rId13"/>
    <p:sldLayoutId id="2147483665" r:id="rId14"/>
    <p:sldLayoutId id="2147483666" r:id="rId15"/>
    <p:sldLayoutId id="2147483667" r:id="rId16"/>
    <p:sldLayoutId id="2147483668" r:id="rId17"/>
    <p:sldLayoutId id="2147483669" r:id="rId18"/>
  </p:sldLayoutIdLst>
  <p:timing>
    <p:tnLst>
      <p:par>
        <p:cTn id="1" dur="indefinite" restart="never" nodeType="tmRoot"/>
      </p:par>
    </p:tnLst>
  </p:timing>
  <p:txStyles>
    <p:titleStyle>
      <a:lvl1pPr algn="l" defTabSz="914400" rtl="0" eaLnBrk="1" latinLnBrk="0" hangingPunct="1">
        <a:lnSpc>
          <a:spcPct val="85000"/>
        </a:lnSpc>
        <a:spcBef>
          <a:spcPct val="0"/>
        </a:spcBef>
        <a:buNone/>
        <a:defRPr sz="3650" kern="1200">
          <a:solidFill>
            <a:schemeClr val="tx2">
              <a:lumMod val="60000"/>
              <a:lumOff val="40000"/>
            </a:schemeClr>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bg1">
              <a:lumMod val="50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bg1">
              <a:lumMod val="5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bg1">
              <a:lumMod val="5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1">
              <a:lumMod val="50000"/>
            </a:schemeClr>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hyperlink" Target="mailto:pschou@icahn.org" TargetMode="External"/><Relationship Id="rId3" Type="http://schemas.openxmlformats.org/officeDocument/2006/relationships/hyperlink" Target="mailto:Carolyn.Bruce@wha1.org" TargetMode="External"/><Relationship Id="rId7" Type="http://schemas.openxmlformats.org/officeDocument/2006/relationships/hyperlink" Target="mailto:Sally.Trnka@wha1.org"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mailto:Jessica.Taylor@wha1.org" TargetMode="External"/><Relationship Id="rId5" Type="http://schemas.openxmlformats.org/officeDocument/2006/relationships/hyperlink" Target="mailto:Tom.Northey@wha1.org" TargetMode="External"/><Relationship Id="rId10" Type="http://schemas.openxmlformats.org/officeDocument/2006/relationships/hyperlink" Target="mailto:czimmerman@icahn.org" TargetMode="External"/><Relationship Id="rId4" Type="http://schemas.openxmlformats.org/officeDocument/2006/relationships/hyperlink" Target="mailto:Scot.Mitchell@wha1.org" TargetMode="External"/><Relationship Id="rId9" Type="http://schemas.openxmlformats.org/officeDocument/2006/relationships/hyperlink" Target="mailto:acharlet@icahn.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26.jp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1234" t="1316" r="3442"/>
          <a:stretch/>
        </p:blipFill>
        <p:spPr>
          <a:xfrm>
            <a:off x="0" y="0"/>
            <a:ext cx="9144000" cy="6957753"/>
          </a:xfrm>
          <a:prstGeom prst="rect">
            <a:avLst/>
          </a:prstGeom>
        </p:spPr>
      </p:pic>
      <p:sp>
        <p:nvSpPr>
          <p:cNvPr id="5" name="Title 4"/>
          <p:cNvSpPr>
            <a:spLocks noGrp="1"/>
          </p:cNvSpPr>
          <p:nvPr>
            <p:ph type="ctrTitle"/>
          </p:nvPr>
        </p:nvSpPr>
        <p:spPr>
          <a:xfrm>
            <a:off x="433528" y="134611"/>
            <a:ext cx="7682753" cy="2742289"/>
          </a:xfrm>
        </p:spPr>
        <p:txBody>
          <a:bodyPr/>
          <a:lstStyle/>
          <a:p>
            <a:r>
              <a:rPr lang="en-US" sz="3600" dirty="0" smtClean="0"/>
              <a:t>Care </a:t>
            </a:r>
            <a:r>
              <a:rPr lang="en-US" sz="3600" dirty="0"/>
              <a:t>Coordination Opportunities for Networks: The Community Care </a:t>
            </a:r>
            <a:r>
              <a:rPr lang="en-US" sz="3600" dirty="0" smtClean="0"/>
              <a:t>Organization</a:t>
            </a:r>
            <a:endParaRPr lang="en-US" sz="3600" dirty="0"/>
          </a:p>
        </p:txBody>
      </p:sp>
      <p:sp>
        <p:nvSpPr>
          <p:cNvPr id="3" name="Text Placeholder 2"/>
          <p:cNvSpPr>
            <a:spLocks noGrp="1"/>
          </p:cNvSpPr>
          <p:nvPr>
            <p:ph type="body" sz="quarter" idx="10"/>
          </p:nvPr>
        </p:nvSpPr>
        <p:spPr>
          <a:xfrm>
            <a:off x="457200" y="5269982"/>
            <a:ext cx="3558988" cy="888571"/>
          </a:xfrm>
        </p:spPr>
        <p:txBody>
          <a:bodyPr anchor="t" anchorCtr="0"/>
          <a:lstStyle/>
          <a:p>
            <a:r>
              <a:rPr lang="en-US" b="1" dirty="0">
                <a:solidFill>
                  <a:schemeClr val="bg1"/>
                </a:solidFill>
              </a:rPr>
              <a:t>National Cooperatives of Health Networks </a:t>
            </a:r>
            <a:br>
              <a:rPr lang="en-US" b="1" dirty="0">
                <a:solidFill>
                  <a:schemeClr val="bg1"/>
                </a:solidFill>
              </a:rPr>
            </a:br>
            <a:r>
              <a:rPr lang="en-US" b="1" dirty="0" smtClean="0">
                <a:solidFill>
                  <a:schemeClr val="bg1"/>
                </a:solidFill>
              </a:rPr>
              <a:t>St</a:t>
            </a:r>
            <a:r>
              <a:rPr lang="en-US" b="1" dirty="0">
                <a:solidFill>
                  <a:schemeClr val="bg1"/>
                </a:solidFill>
              </a:rPr>
              <a:t>. Louis, Missouri</a:t>
            </a:r>
            <a:endParaRPr lang="en-US" b="1" dirty="0" smtClean="0">
              <a:solidFill>
                <a:schemeClr val="bg1"/>
              </a:solidFill>
            </a:endParaRPr>
          </a:p>
        </p:txBody>
      </p:sp>
      <p:sp>
        <p:nvSpPr>
          <p:cNvPr id="4" name="Text Placeholder 3"/>
          <p:cNvSpPr>
            <a:spLocks noGrp="1"/>
          </p:cNvSpPr>
          <p:nvPr>
            <p:ph type="body" sz="quarter" idx="11"/>
          </p:nvPr>
        </p:nvSpPr>
        <p:spPr>
          <a:xfrm>
            <a:off x="457200" y="5993971"/>
            <a:ext cx="1001797" cy="260349"/>
          </a:xfrm>
        </p:spPr>
        <p:txBody>
          <a:bodyPr/>
          <a:lstStyle/>
          <a:p>
            <a:pPr algn="l"/>
            <a:r>
              <a:rPr lang="en-US" dirty="0" smtClean="0"/>
              <a:t>June 18, 2014</a:t>
            </a:r>
            <a:endParaRPr lang="en-US" dirty="0"/>
          </a:p>
        </p:txBody>
      </p:sp>
      <p:sp>
        <p:nvSpPr>
          <p:cNvPr id="6" name="Text Placeholder 5"/>
          <p:cNvSpPr>
            <a:spLocks noGrp="1"/>
          </p:cNvSpPr>
          <p:nvPr>
            <p:ph type="body" sz="quarter" idx="12"/>
          </p:nvPr>
        </p:nvSpPr>
        <p:spPr>
          <a:xfrm>
            <a:off x="6652345" y="5247207"/>
            <a:ext cx="2034456" cy="1022351"/>
          </a:xfrm>
        </p:spPr>
        <p:txBody>
          <a:bodyPr/>
          <a:lstStyle/>
          <a:p>
            <a:r>
              <a:rPr lang="en-US" dirty="0" smtClean="0"/>
              <a:t>Carolyn Bruce</a:t>
            </a:r>
          </a:p>
          <a:p>
            <a:r>
              <a:rPr lang="en-US" dirty="0" smtClean="0"/>
              <a:t>CEO</a:t>
            </a:r>
          </a:p>
          <a:p>
            <a:r>
              <a:rPr lang="en-US" dirty="0" smtClean="0"/>
              <a:t>Western Healthcare Alliance</a:t>
            </a:r>
          </a:p>
          <a:p>
            <a:r>
              <a:rPr lang="en-US" dirty="0" smtClean="0"/>
              <a:t>California Critical Access Hospital Network</a:t>
            </a:r>
            <a:endParaRPr lang="en-US" dirty="0"/>
          </a:p>
        </p:txBody>
      </p:sp>
      <p:sp>
        <p:nvSpPr>
          <p:cNvPr id="9" name="Rectangle 8"/>
          <p:cNvSpPr/>
          <p:nvPr/>
        </p:nvSpPr>
        <p:spPr>
          <a:xfrm>
            <a:off x="4274905" y="5288110"/>
            <a:ext cx="2286000" cy="804836"/>
          </a:xfrm>
          <a:prstGeom prst="rect">
            <a:avLst/>
          </a:prstGeom>
        </p:spPr>
        <p:txBody>
          <a:bodyPr vert="horz" lIns="0" tIns="0" rIns="0" bIns="0" rtlCol="0" anchor="b">
            <a:noAutofit/>
          </a:bodyPr>
          <a:lstStyle/>
          <a:p>
            <a:pPr marL="169862" lvl="4" algn="r"/>
            <a:r>
              <a:rPr lang="en-US" sz="1300" b="1" dirty="0">
                <a:solidFill>
                  <a:schemeClr val="bg1"/>
                </a:solidFill>
                <a:latin typeface="Calibri" pitchFamily="34" charset="0"/>
                <a:cs typeface="Calibri" pitchFamily="34" charset="0"/>
              </a:rPr>
              <a:t>Patricia </a:t>
            </a:r>
            <a:r>
              <a:rPr lang="en-US" sz="1300" b="1" dirty="0" err="1">
                <a:solidFill>
                  <a:schemeClr val="bg1"/>
                </a:solidFill>
                <a:latin typeface="Calibri" pitchFamily="34" charset="0"/>
                <a:cs typeface="Calibri" pitchFamily="34" charset="0"/>
              </a:rPr>
              <a:t>Schou</a:t>
            </a:r>
            <a:endParaRPr lang="en-US" sz="1300" b="1" dirty="0">
              <a:solidFill>
                <a:schemeClr val="bg1"/>
              </a:solidFill>
              <a:latin typeface="Calibri" pitchFamily="34" charset="0"/>
              <a:cs typeface="Calibri" pitchFamily="34" charset="0"/>
            </a:endParaRPr>
          </a:p>
          <a:p>
            <a:pPr marL="169862" lvl="4" algn="r"/>
            <a:r>
              <a:rPr lang="en-US" sz="1300" b="1" dirty="0">
                <a:solidFill>
                  <a:schemeClr val="bg1"/>
                </a:solidFill>
                <a:latin typeface="Calibri" pitchFamily="34" charset="0"/>
                <a:cs typeface="Calibri" pitchFamily="34" charset="0"/>
              </a:rPr>
              <a:t>President</a:t>
            </a:r>
            <a:endParaRPr lang="en-US" sz="1300" b="1" dirty="0">
              <a:solidFill>
                <a:schemeClr val="bg1"/>
              </a:solidFill>
              <a:latin typeface="Calibri" pitchFamily="34" charset="0"/>
              <a:cs typeface="Calibri" pitchFamily="34" charset="0"/>
            </a:endParaRPr>
          </a:p>
          <a:p>
            <a:pPr marL="169862" lvl="4" algn="r"/>
            <a:r>
              <a:rPr lang="en-US" sz="1300" b="1" dirty="0">
                <a:solidFill>
                  <a:schemeClr val="bg1"/>
                </a:solidFill>
                <a:latin typeface="Calibri" pitchFamily="34" charset="0"/>
                <a:cs typeface="Calibri" pitchFamily="34" charset="0"/>
              </a:rPr>
              <a:t>Illinois Critical Access Hospital Network (ICAHN)</a:t>
            </a:r>
            <a:endParaRPr lang="en-US" sz="13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490677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 lvl="0" indent="-91440">
              <a:spcBef>
                <a:spcPts val="1200"/>
              </a:spcBef>
              <a:spcAft>
                <a:spcPts val="200"/>
              </a:spcAft>
            </a:pPr>
            <a:r>
              <a:rPr lang="en-US" sz="2800" dirty="0" smtClean="0"/>
              <a:t>What is Population Health?</a:t>
            </a:r>
            <a:r>
              <a:rPr lang="en-US" sz="2400" dirty="0" smtClean="0"/>
              <a:t/>
            </a:r>
            <a:br>
              <a:rPr lang="en-US" sz="2400" dirty="0" smtClean="0"/>
            </a:br>
            <a:r>
              <a:rPr lang="en-US" sz="2400" dirty="0"/>
              <a:t/>
            </a:r>
            <a:br>
              <a:rPr lang="en-US" sz="2400" dirty="0"/>
            </a:br>
            <a:r>
              <a:rPr lang="en-US" sz="2400" dirty="0"/>
              <a:t/>
            </a:r>
            <a:br>
              <a:rPr lang="en-US" sz="2400" dirty="0"/>
            </a:br>
            <a:r>
              <a:rPr lang="en-US" sz="2400" b="1" dirty="0"/>
              <a:t/>
            </a:r>
            <a:br>
              <a:rPr lang="en-US" sz="2400" b="1" dirty="0"/>
            </a:br>
            <a:endParaRPr lang="en-US" sz="2400" b="1" dirty="0"/>
          </a:p>
        </p:txBody>
      </p:sp>
      <p:sp>
        <p:nvSpPr>
          <p:cNvPr id="3" name="Content Placeholder 2"/>
          <p:cNvSpPr>
            <a:spLocks noGrp="1"/>
          </p:cNvSpPr>
          <p:nvPr>
            <p:ph sz="quarter" idx="15"/>
          </p:nvPr>
        </p:nvSpPr>
        <p:spPr/>
        <p:txBody>
          <a:bodyPr/>
          <a:lstStyle/>
          <a:p>
            <a:r>
              <a:rPr lang="en-US" b="1" dirty="0"/>
              <a:t>The coordination of care delivery across a population to </a:t>
            </a:r>
            <a:r>
              <a:rPr lang="en-US" b="1" u="sng" dirty="0"/>
              <a:t>improve outcomes </a:t>
            </a:r>
            <a:r>
              <a:rPr lang="en-US" b="1" dirty="0"/>
              <a:t>through disease management, care management, and demand management. </a:t>
            </a:r>
            <a:endParaRPr lang="en-US" dirty="0"/>
          </a:p>
        </p:txBody>
      </p:sp>
      <p:sp>
        <p:nvSpPr>
          <p:cNvPr id="15" name="Text Placeholder 14"/>
          <p:cNvSpPr>
            <a:spLocks noGrp="1"/>
          </p:cNvSpPr>
          <p:nvPr>
            <p:ph type="body" idx="28"/>
          </p:nvPr>
        </p:nvSpPr>
        <p:spPr/>
        <p:txBody>
          <a:bodyPr/>
          <a:lstStyle/>
          <a:p>
            <a:r>
              <a:rPr lang="en-US" dirty="0" smtClean="0"/>
              <a:t>Population Health</a:t>
            </a:r>
            <a:endParaRPr lang="en-US" dirty="0"/>
          </a:p>
        </p:txBody>
      </p:sp>
      <p:sp>
        <p:nvSpPr>
          <p:cNvPr id="4" name="Text Placeholder 3"/>
          <p:cNvSpPr>
            <a:spLocks noGrp="1"/>
          </p:cNvSpPr>
          <p:nvPr>
            <p:ph type="body" sz="quarter" idx="14"/>
          </p:nvPr>
        </p:nvSpPr>
        <p:spPr/>
        <p:txBody>
          <a:bodyPr/>
          <a:lstStyle/>
          <a:p>
            <a:r>
              <a:rPr lang="en-US" dirty="0" smtClean="0">
                <a:solidFill>
                  <a:schemeClr val="tx1">
                    <a:lumMod val="50000"/>
                    <a:lumOff val="50000"/>
                  </a:schemeClr>
                </a:solidFill>
              </a:rPr>
              <a:t>Population Health</a:t>
            </a:r>
            <a:endParaRPr lang="en-US" dirty="0">
              <a:solidFill>
                <a:schemeClr val="tx1">
                  <a:lumMod val="50000"/>
                  <a:lumOff val="50000"/>
                </a:schemeClr>
              </a:solidFill>
            </a:endParaRPr>
          </a:p>
        </p:txBody>
      </p:sp>
      <p:sp>
        <p:nvSpPr>
          <p:cNvPr id="5" name="Rectangle 4"/>
          <p:cNvSpPr>
            <a:spLocks noChangeArrowheads="1"/>
          </p:cNvSpPr>
          <p:nvPr/>
        </p:nvSpPr>
        <p:spPr bwMode="auto">
          <a:xfrm>
            <a:off x="4611833"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304985"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7229192" y="6218275"/>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594674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1976699" y="6158744"/>
            <a:ext cx="1229008" cy="119062"/>
            <a:chOff x="685800" y="6165890"/>
            <a:chExt cx="1229008" cy="119062"/>
          </a:xfrm>
        </p:grpSpPr>
        <p:sp>
          <p:nvSpPr>
            <p:cNvPr id="10"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1976699" y="6379712"/>
            <a:ext cx="1692713"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population health</a:t>
            </a:r>
            <a:endParaRPr lang="en-US" sz="1300" dirty="0">
              <a:solidFill>
                <a:schemeClr val="accent1"/>
              </a:solidFill>
              <a:latin typeface="Franklin Gothic Demi Cond" panose="020B0706030402020204" pitchFamily="34" charset="0"/>
            </a:endParaRPr>
          </a:p>
        </p:txBody>
      </p:sp>
      <p:sp>
        <p:nvSpPr>
          <p:cNvPr id="13"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92243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2800" b="1" dirty="0" smtClean="0"/>
              <a:t>Why Rural Has Not Been Involved</a:t>
            </a:r>
            <a:r>
              <a:rPr lang="en-US" sz="2400" b="1" dirty="0" smtClean="0"/>
              <a:t/>
            </a:r>
            <a:br>
              <a:rPr lang="en-US" sz="2400" b="1" dirty="0" smtClean="0"/>
            </a:br>
            <a:r>
              <a:rPr lang="en-US" sz="2400" b="1" dirty="0"/>
              <a:t/>
            </a:r>
            <a:br>
              <a:rPr lang="en-US" sz="2400" b="1" dirty="0"/>
            </a:br>
            <a:r>
              <a:rPr lang="en-US" sz="2400" dirty="0"/>
              <a:t/>
            </a:r>
            <a:br>
              <a:rPr lang="en-US" sz="2400" dirty="0"/>
            </a:br>
            <a:endParaRPr lang="en-US" sz="2400" dirty="0"/>
          </a:p>
        </p:txBody>
      </p:sp>
      <p:sp>
        <p:nvSpPr>
          <p:cNvPr id="3" name="Content Placeholder 2"/>
          <p:cNvSpPr>
            <a:spLocks noGrp="1"/>
          </p:cNvSpPr>
          <p:nvPr>
            <p:ph sz="quarter" idx="15"/>
          </p:nvPr>
        </p:nvSpPr>
        <p:spPr>
          <a:xfrm>
            <a:off x="685798" y="2971800"/>
            <a:ext cx="7772402" cy="2743202"/>
          </a:xfrm>
        </p:spPr>
        <p:txBody>
          <a:bodyPr/>
          <a:lstStyle/>
          <a:p>
            <a:r>
              <a:rPr lang="en-US" b="1" dirty="0"/>
              <a:t>Limited financial resources and uncertainty about the stability of Medicare Cost-Reimbursement system</a:t>
            </a:r>
            <a:br>
              <a:rPr lang="en-US" b="1" dirty="0"/>
            </a:br>
            <a:r>
              <a:rPr lang="en-US" b="1" dirty="0"/>
              <a:t>Lack of knowledge on healthcare reform</a:t>
            </a:r>
            <a:br>
              <a:rPr lang="en-US" b="1" dirty="0"/>
            </a:br>
            <a:r>
              <a:rPr lang="en-US" b="1" dirty="0"/>
              <a:t>Lack of experience in population health</a:t>
            </a:r>
            <a:br>
              <a:rPr lang="en-US" b="1" dirty="0"/>
            </a:br>
            <a:r>
              <a:rPr lang="en-US" b="1" dirty="0"/>
              <a:t>Leadership</a:t>
            </a:r>
            <a:br>
              <a:rPr lang="en-US" b="1" dirty="0"/>
            </a:br>
            <a:r>
              <a:rPr lang="en-US" b="1" dirty="0"/>
              <a:t>Boards and medical staff uncomfortable with change</a:t>
            </a:r>
            <a:br>
              <a:rPr lang="en-US" b="1" dirty="0"/>
            </a:br>
            <a:r>
              <a:rPr lang="en-US" b="1" dirty="0"/>
              <a:t>Reactionary and not proactive</a:t>
            </a:r>
            <a:br>
              <a:rPr lang="en-US" b="1" dirty="0"/>
            </a:br>
            <a:r>
              <a:rPr lang="en-US" b="1" dirty="0"/>
              <a:t>Not part of strategic plan</a:t>
            </a:r>
            <a:br>
              <a:rPr lang="en-US" b="1" dirty="0"/>
            </a:br>
            <a:r>
              <a:rPr lang="en-US" b="1" dirty="0"/>
              <a:t>Lack of significant population size prevents adoptions of  risk/reward-based population health solutions</a:t>
            </a:r>
            <a:br>
              <a:rPr lang="en-US" b="1" dirty="0"/>
            </a:br>
            <a:endParaRPr lang="en-US" dirty="0"/>
          </a:p>
        </p:txBody>
      </p:sp>
      <p:sp>
        <p:nvSpPr>
          <p:cNvPr id="15" name="Text Placeholder 14"/>
          <p:cNvSpPr>
            <a:spLocks noGrp="1"/>
          </p:cNvSpPr>
          <p:nvPr>
            <p:ph type="body" idx="28"/>
          </p:nvPr>
        </p:nvSpPr>
        <p:spPr/>
        <p:txBody>
          <a:bodyPr/>
          <a:lstStyle/>
          <a:p>
            <a:r>
              <a:rPr lang="en-US" dirty="0" smtClean="0"/>
              <a:t>Population Health</a:t>
            </a:r>
            <a:endParaRPr lang="en-US" dirty="0"/>
          </a:p>
        </p:txBody>
      </p:sp>
      <p:sp>
        <p:nvSpPr>
          <p:cNvPr id="4" name="Text Placeholder 3"/>
          <p:cNvSpPr>
            <a:spLocks noGrp="1"/>
          </p:cNvSpPr>
          <p:nvPr>
            <p:ph type="body" sz="quarter" idx="14"/>
          </p:nvPr>
        </p:nvSpPr>
        <p:spPr/>
        <p:txBody>
          <a:bodyPr/>
          <a:lstStyle/>
          <a:p>
            <a:r>
              <a:rPr lang="en-US" dirty="0" smtClean="0">
                <a:solidFill>
                  <a:schemeClr val="tx1">
                    <a:lumMod val="50000"/>
                    <a:lumOff val="50000"/>
                  </a:schemeClr>
                </a:solidFill>
              </a:rPr>
              <a:t>Population Health</a:t>
            </a:r>
            <a:endParaRPr lang="en-US" dirty="0">
              <a:solidFill>
                <a:schemeClr val="tx1">
                  <a:lumMod val="50000"/>
                  <a:lumOff val="50000"/>
                </a:schemeClr>
              </a:solidFill>
            </a:endParaRPr>
          </a:p>
        </p:txBody>
      </p:sp>
      <p:sp>
        <p:nvSpPr>
          <p:cNvPr id="5" name="Rectangle 4"/>
          <p:cNvSpPr>
            <a:spLocks noChangeArrowheads="1"/>
          </p:cNvSpPr>
          <p:nvPr/>
        </p:nvSpPr>
        <p:spPr bwMode="auto">
          <a:xfrm>
            <a:off x="4611833"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304985"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7229192" y="6218275"/>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594674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1976699" y="6158744"/>
            <a:ext cx="1229008" cy="119062"/>
            <a:chOff x="685800" y="6165890"/>
            <a:chExt cx="1229008" cy="119062"/>
          </a:xfrm>
        </p:grpSpPr>
        <p:sp>
          <p:nvSpPr>
            <p:cNvPr id="10"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1976699" y="6379712"/>
            <a:ext cx="1692713"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population health</a:t>
            </a:r>
            <a:endParaRPr lang="en-US" sz="1300" dirty="0">
              <a:solidFill>
                <a:schemeClr val="accent1"/>
              </a:solidFill>
              <a:latin typeface="Franklin Gothic Demi Cond" panose="020B0706030402020204" pitchFamily="34" charset="0"/>
            </a:endParaRPr>
          </a:p>
        </p:txBody>
      </p:sp>
      <p:sp>
        <p:nvSpPr>
          <p:cNvPr id="13"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6506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Have Opportunity to Lead Healthcare Transformation</a:t>
            </a:r>
            <a:endParaRPr lang="en-US" dirty="0"/>
          </a:p>
        </p:txBody>
      </p:sp>
      <p:sp>
        <p:nvSpPr>
          <p:cNvPr id="19" name="Content Placeholder 18"/>
          <p:cNvSpPr>
            <a:spLocks noGrp="1"/>
          </p:cNvSpPr>
          <p:nvPr>
            <p:ph sz="quarter" idx="15"/>
          </p:nvPr>
        </p:nvSpPr>
        <p:spPr>
          <a:xfrm>
            <a:off x="685800" y="2971800"/>
            <a:ext cx="7959436" cy="2743202"/>
          </a:xfrm>
        </p:spPr>
        <p:txBody>
          <a:bodyPr/>
          <a:lstStyle/>
          <a:p>
            <a:r>
              <a:rPr lang="en-US" dirty="0"/>
              <a:t>Synergy of pulling groups and individuals – learning from each other/best practices</a:t>
            </a:r>
          </a:p>
          <a:p>
            <a:r>
              <a:rPr lang="en-US" dirty="0"/>
              <a:t>Developing network tools and programs </a:t>
            </a:r>
          </a:p>
          <a:p>
            <a:r>
              <a:rPr lang="en-US" dirty="0"/>
              <a:t>Sharing education and training</a:t>
            </a:r>
          </a:p>
          <a:p>
            <a:r>
              <a:rPr lang="en-US" dirty="0"/>
              <a:t>Sharing costs of research and development and staff time</a:t>
            </a:r>
          </a:p>
          <a:p>
            <a:r>
              <a:rPr lang="en-US" dirty="0"/>
              <a:t>Providing leadership and communication from a central point</a:t>
            </a:r>
          </a:p>
          <a:p>
            <a:endParaRPr lang="en-US" dirty="0"/>
          </a:p>
          <a:p>
            <a:endParaRPr lang="en-US" dirty="0"/>
          </a:p>
          <a:p>
            <a:r>
              <a:rPr lang="en-US" dirty="0"/>
              <a:t> </a:t>
            </a:r>
          </a:p>
          <a:p>
            <a:endParaRPr lang="en-US" dirty="0"/>
          </a:p>
        </p:txBody>
      </p:sp>
      <p:sp>
        <p:nvSpPr>
          <p:cNvPr id="5" name="Text Placeholder 4"/>
          <p:cNvSpPr>
            <a:spLocks noGrp="1"/>
          </p:cNvSpPr>
          <p:nvPr>
            <p:ph type="body" idx="28"/>
          </p:nvPr>
        </p:nvSpPr>
        <p:spPr/>
        <p:txBody>
          <a:bodyPr/>
          <a:lstStyle/>
          <a:p>
            <a:r>
              <a:rPr lang="en-US" dirty="0" smtClean="0"/>
              <a:t>Population Health</a:t>
            </a:r>
            <a:endParaRPr lang="en-US" dirty="0"/>
          </a:p>
        </p:txBody>
      </p:sp>
    </p:spTree>
    <p:extLst>
      <p:ext uri="{BB962C8B-B14F-4D97-AF65-F5344CB8AC3E}">
        <p14:creationId xmlns:p14="http://schemas.microsoft.com/office/powerpoint/2010/main" val="424383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8"/>
          </p:nvPr>
        </p:nvSpPr>
        <p:spPr/>
        <p:txBody>
          <a:bodyPr/>
          <a:lstStyle/>
          <a:p>
            <a:r>
              <a:rPr lang="en-US" sz="3650" dirty="0" smtClean="0"/>
              <a:t>Tell us about YOUR network</a:t>
            </a:r>
            <a:endParaRPr lang="en-US" sz="3650" dirty="0"/>
          </a:p>
        </p:txBody>
      </p:sp>
      <p:pic>
        <p:nvPicPr>
          <p:cNvPr id="7" name="Picture 6" descr="4 people speak.png"/>
          <p:cNvPicPr>
            <a:picLocks noChangeAspect="1"/>
          </p:cNvPicPr>
          <p:nvPr/>
        </p:nvPicPr>
        <p:blipFill>
          <a:blip r:embed="rId3"/>
          <a:srcRect b="2632"/>
          <a:stretch>
            <a:fillRect/>
          </a:stretch>
        </p:blipFill>
        <p:spPr bwMode="gray">
          <a:xfrm>
            <a:off x="5712426" y="2362200"/>
            <a:ext cx="3434208" cy="4495800"/>
          </a:xfrm>
          <a:prstGeom prst="rect">
            <a:avLst/>
          </a:prstGeom>
        </p:spPr>
      </p:pic>
    </p:spTree>
    <p:extLst>
      <p:ext uri="{BB962C8B-B14F-4D97-AF65-F5344CB8AC3E}">
        <p14:creationId xmlns:p14="http://schemas.microsoft.com/office/powerpoint/2010/main" val="2575356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a:t>
            </a:r>
            <a:r>
              <a:rPr lang="en-US" dirty="0" smtClean="0"/>
              <a:t>hat is Illinois CAH Network?</a:t>
            </a:r>
            <a:endParaRPr lang="en-US" dirty="0"/>
          </a:p>
        </p:txBody>
      </p:sp>
      <p:sp>
        <p:nvSpPr>
          <p:cNvPr id="30" name="Text Placeholder 29"/>
          <p:cNvSpPr>
            <a:spLocks noGrp="1"/>
          </p:cNvSpPr>
          <p:nvPr>
            <p:ph type="body" idx="28"/>
          </p:nvPr>
        </p:nvSpPr>
        <p:spPr/>
        <p:txBody>
          <a:bodyPr/>
          <a:lstStyle/>
          <a:p>
            <a:r>
              <a:rPr lang="en-US" dirty="0" smtClean="0"/>
              <a:t>Season of the network</a:t>
            </a:r>
          </a:p>
          <a:p>
            <a:endParaRPr lang="en-US" dirty="0" smtClean="0">
              <a:solidFill>
                <a:schemeClr val="accent3"/>
              </a:solidFill>
            </a:endParaRPr>
          </a:p>
        </p:txBody>
      </p:sp>
      <p:sp>
        <p:nvSpPr>
          <p:cNvPr id="29"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3360835" y="6168328"/>
            <a:ext cx="1229008" cy="119062"/>
            <a:chOff x="685800" y="6165890"/>
            <a:chExt cx="1229008" cy="119062"/>
          </a:xfrm>
        </p:grpSpPr>
        <p:sp>
          <p:nvSpPr>
            <p:cNvPr id="36"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8" name="TextBox 37"/>
          <p:cNvSpPr txBox="1"/>
          <p:nvPr/>
        </p:nvSpPr>
        <p:spPr>
          <a:xfrm>
            <a:off x="3360835" y="6292207"/>
            <a:ext cx="1427296"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season of the network</a:t>
            </a:r>
            <a:endParaRPr lang="en-US" sz="1300" dirty="0">
              <a:solidFill>
                <a:schemeClr val="accent1"/>
              </a:solidFill>
              <a:latin typeface="Franklin Gothic Demi Cond" panose="020B07060304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252842896"/>
              </p:ext>
            </p:extLst>
          </p:nvPr>
        </p:nvGraphicFramePr>
        <p:xfrm>
          <a:off x="4788131" y="1839565"/>
          <a:ext cx="4011410" cy="4072189"/>
        </p:xfrm>
        <a:graphic>
          <a:graphicData uri="http://schemas.openxmlformats.org/drawingml/2006/table">
            <a:tbl>
              <a:tblPr>
                <a:tableStyleId>{68D230F3-CF80-4859-8CE7-A43EE81993B5}</a:tableStyleId>
              </a:tblPr>
              <a:tblGrid>
                <a:gridCol w="2005705"/>
                <a:gridCol w="2005705"/>
              </a:tblGrid>
              <a:tr h="392953">
                <a:tc>
                  <a:txBody>
                    <a:bodyPr/>
                    <a:lstStyle/>
                    <a:p>
                      <a:r>
                        <a:rPr lang="en-US" sz="1600" b="0" dirty="0" smtClean="0">
                          <a:solidFill>
                            <a:schemeClr val="tx2"/>
                          </a:solidFill>
                          <a:latin typeface="Franklin Gothic Demi Cond" panose="020B0706030402020204" pitchFamily="34" charset="0"/>
                        </a:rPr>
                        <a:t>ICAHN</a:t>
                      </a:r>
                      <a:endParaRPr lang="en-US" sz="1600" b="0" dirty="0">
                        <a:solidFill>
                          <a:schemeClr val="tx2"/>
                        </a:solidFill>
                        <a:latin typeface="Franklin Gothic Demi Cond" panose="020B0706030402020204" pitchFamily="34" charset="0"/>
                      </a:endParaRPr>
                    </a:p>
                  </a:txBody>
                  <a:tcPr marR="182880" marT="73152" marB="73152">
                    <a:lnL>
                      <a:noFill/>
                    </a:lnL>
                    <a:lnR>
                      <a:noFill/>
                    </a:lnR>
                    <a:lnT w="762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tx2">
                          <a:lumMod val="40000"/>
                          <a:lumOff val="60000"/>
                        </a:schemeClr>
                      </a:bgClr>
                    </a:pattFill>
                  </a:tcPr>
                </a:tc>
                <a:tc>
                  <a:txBody>
                    <a:bodyPr/>
                    <a:lstStyle/>
                    <a:p>
                      <a:r>
                        <a:rPr lang="en-US" sz="1600" b="0" dirty="0" smtClean="0">
                          <a:solidFill>
                            <a:schemeClr val="tx2"/>
                          </a:solidFill>
                          <a:latin typeface="Franklin Gothic Demi Cond" panose="020B0706030402020204" pitchFamily="34" charset="0"/>
                        </a:rPr>
                        <a:t>CCO Statistics</a:t>
                      </a:r>
                      <a:endParaRPr lang="en-US" sz="1600" b="0" dirty="0">
                        <a:solidFill>
                          <a:schemeClr val="tx2"/>
                        </a:solidFill>
                        <a:latin typeface="Franklin Gothic Demi Cond" panose="020B0706030402020204" pitchFamily="34" charset="0"/>
                      </a:endParaRPr>
                    </a:p>
                  </a:txBody>
                  <a:tcPr marR="182880" marT="73152" marB="73152">
                    <a:lnL>
                      <a:noFill/>
                    </a:lnL>
                    <a:lnR>
                      <a:noFill/>
                    </a:lnR>
                    <a:lnT w="762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648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300" dirty="0" smtClean="0">
                          <a:solidFill>
                            <a:schemeClr val="tx2"/>
                          </a:solidFill>
                          <a:latin typeface="Franklin Gothic Book" panose="020B0503020102020204" pitchFamily="34" charset="0"/>
                        </a:rPr>
                        <a:t>53 members</a:t>
                      </a:r>
                    </a:p>
                  </a:txBody>
                  <a:tcPr marR="182880" marT="182880" marB="182880">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pattFill prst="dkUpDiag">
                      <a:fgClr>
                        <a:schemeClr val="tx2">
                          <a:lumMod val="20000"/>
                          <a:lumOff val="80000"/>
                        </a:schemeClr>
                      </a:fgClr>
                      <a:bgClr>
                        <a:schemeClr val="bg1"/>
                      </a:bgClr>
                    </a:patt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300" dirty="0" smtClean="0">
                          <a:solidFill>
                            <a:schemeClr val="tx2"/>
                          </a:solidFill>
                          <a:latin typeface="Franklin Gothic Book" panose="020B0503020102020204" pitchFamily="34" charset="0"/>
                        </a:rPr>
                        <a:t>24 CAH members</a:t>
                      </a:r>
                    </a:p>
                  </a:txBody>
                  <a:tcPr marR="182880" marT="182880" marB="182880">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586253">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1.2</a:t>
                      </a:r>
                      <a:r>
                        <a:rPr lang="en-US" sz="1100" kern="300" baseline="0" dirty="0" smtClean="0">
                          <a:solidFill>
                            <a:schemeClr val="tx2"/>
                          </a:solidFill>
                          <a:latin typeface="Franklin Gothic Book" panose="020B0503020102020204" pitchFamily="34" charset="0"/>
                        </a:rPr>
                        <a:t> million residents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375,000</a:t>
                      </a:r>
                      <a:r>
                        <a:rPr lang="en-US" sz="1100" kern="300" baseline="0" dirty="0" smtClean="0">
                          <a:solidFill>
                            <a:schemeClr val="tx2"/>
                          </a:solidFill>
                          <a:latin typeface="Franklin Gothic Book" panose="020B0503020102020204" pitchFamily="34" charset="0"/>
                        </a:rPr>
                        <a:t> covered lives</a:t>
                      </a: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622300">
                <a:tc>
                  <a:txBody>
                    <a:bodyPr/>
                    <a:lstStyle/>
                    <a:p>
                      <a:pPr>
                        <a:lnSpc>
                          <a:spcPct val="100000"/>
                        </a:lnSpc>
                        <a:spcAft>
                          <a:spcPts val="600"/>
                        </a:spcAft>
                      </a:pPr>
                      <a:r>
                        <a:rPr lang="en-US" sz="1100" kern="300" dirty="0" smtClean="0">
                          <a:solidFill>
                            <a:schemeClr val="tx2"/>
                          </a:solidFill>
                          <a:latin typeface="Franklin Gothic Book" panose="020B0503020102020204" pitchFamily="34" charset="0"/>
                        </a:rPr>
                        <a:t>11,000 Employees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600"/>
                        </a:spcAft>
                      </a:pPr>
                      <a:r>
                        <a:rPr lang="en-US" sz="1100" kern="300" dirty="0" smtClean="0">
                          <a:solidFill>
                            <a:schemeClr val="tx2"/>
                          </a:solidFill>
                          <a:latin typeface="Franklin Gothic Book" panose="020B0503020102020204" pitchFamily="34" charset="0"/>
                        </a:rPr>
                        <a:t>176,000 employer covered lives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831529">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$1.9</a:t>
                      </a:r>
                      <a:r>
                        <a:rPr lang="en-US" sz="1100" kern="300" baseline="0" dirty="0" smtClean="0">
                          <a:solidFill>
                            <a:schemeClr val="tx2"/>
                          </a:solidFill>
                          <a:latin typeface="Franklin Gothic Book" panose="020B0503020102020204" pitchFamily="34" charset="0"/>
                        </a:rPr>
                        <a:t> Gross Patient Revenues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$90,000,000 healthcare dollars</a:t>
                      </a:r>
                      <a:r>
                        <a:rPr lang="en-US" sz="1100" kern="300" baseline="0" dirty="0" smtClean="0">
                          <a:solidFill>
                            <a:schemeClr val="tx2"/>
                          </a:solidFill>
                          <a:latin typeface="Franklin Gothic Book" panose="020B0503020102020204" pitchFamily="34" charset="0"/>
                        </a:rPr>
                        <a:t> ($7,000/person)</a:t>
                      </a:r>
                      <a:endParaRPr lang="en-US" sz="1100" kern="300" dirty="0" smtClean="0">
                        <a:solidFill>
                          <a:schemeClr val="tx2"/>
                        </a:solidFill>
                        <a:latin typeface="Franklin Gothic Book" panose="020B0503020102020204" pitchFamily="34" charset="0"/>
                      </a:endParaRPr>
                    </a:p>
                    <a:p>
                      <a:pPr>
                        <a:lnSpc>
                          <a:spcPct val="100000"/>
                        </a:lnSpc>
                        <a:spcAft>
                          <a:spcPts val="0"/>
                        </a:spcAft>
                      </a:pP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874934">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37/53 CAHs are independent</a:t>
                      </a:r>
                    </a:p>
                    <a:p>
                      <a:pPr>
                        <a:lnSpc>
                          <a:spcPct val="100000"/>
                        </a:lnSpc>
                        <a:spcAft>
                          <a:spcPts val="600"/>
                        </a:spcAft>
                      </a:pP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CAHs, rural hospitals, physicians – system or independent no restriction</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a:blip r:embed="rId3"/>
          <a:stretch>
            <a:fillRect/>
          </a:stretch>
        </p:blipFill>
        <p:spPr>
          <a:xfrm>
            <a:off x="774700" y="1839563"/>
            <a:ext cx="3537421" cy="4019796"/>
          </a:xfrm>
          <a:prstGeom prst="rect">
            <a:avLst/>
          </a:prstGeom>
        </p:spPr>
      </p:pic>
    </p:spTree>
    <p:extLst>
      <p:ext uri="{BB962C8B-B14F-4D97-AF65-F5344CB8AC3E}">
        <p14:creationId xmlns:p14="http://schemas.microsoft.com/office/powerpoint/2010/main" val="115359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a:t>
            </a:r>
            <a:r>
              <a:rPr lang="en-US" dirty="0" smtClean="0"/>
              <a:t>hat is Western Healthcare Alliance?</a:t>
            </a:r>
            <a:endParaRPr lang="en-US" dirty="0"/>
          </a:p>
        </p:txBody>
      </p:sp>
      <p:sp>
        <p:nvSpPr>
          <p:cNvPr id="30" name="Text Placeholder 29"/>
          <p:cNvSpPr>
            <a:spLocks noGrp="1"/>
          </p:cNvSpPr>
          <p:nvPr>
            <p:ph type="body" idx="28"/>
          </p:nvPr>
        </p:nvSpPr>
        <p:spPr/>
        <p:txBody>
          <a:bodyPr/>
          <a:lstStyle/>
          <a:p>
            <a:r>
              <a:rPr lang="en-US" dirty="0"/>
              <a:t>I</a:t>
            </a:r>
            <a:r>
              <a:rPr lang="en-US" dirty="0" smtClean="0"/>
              <a:t>nnovation</a:t>
            </a:r>
            <a:endParaRPr lang="en-US" dirty="0" smtClean="0">
              <a:solidFill>
                <a:schemeClr val="accent3"/>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882728633"/>
              </p:ext>
            </p:extLst>
          </p:nvPr>
        </p:nvGraphicFramePr>
        <p:xfrm>
          <a:off x="4788131" y="2271364"/>
          <a:ext cx="4011410" cy="3939629"/>
        </p:xfrm>
        <a:graphic>
          <a:graphicData uri="http://schemas.openxmlformats.org/drawingml/2006/table">
            <a:tbl>
              <a:tblPr>
                <a:tableStyleId>{68D230F3-CF80-4859-8CE7-A43EE81993B5}</a:tableStyleId>
              </a:tblPr>
              <a:tblGrid>
                <a:gridCol w="2005705"/>
                <a:gridCol w="2005705"/>
              </a:tblGrid>
              <a:tr h="362933">
                <a:tc>
                  <a:txBody>
                    <a:bodyPr/>
                    <a:lstStyle/>
                    <a:p>
                      <a:r>
                        <a:rPr lang="en-US" sz="1600" b="0" dirty="0" smtClean="0">
                          <a:solidFill>
                            <a:schemeClr val="tx2"/>
                          </a:solidFill>
                          <a:latin typeface="Franklin Gothic Demi Cond" panose="020B0706030402020204" pitchFamily="34" charset="0"/>
                        </a:rPr>
                        <a:t>WHA</a:t>
                      </a:r>
                      <a:endParaRPr lang="en-US" sz="1600" b="0" dirty="0">
                        <a:solidFill>
                          <a:schemeClr val="tx2"/>
                        </a:solidFill>
                        <a:latin typeface="Franklin Gothic Demi Cond" panose="020B0706030402020204" pitchFamily="34" charset="0"/>
                      </a:endParaRPr>
                    </a:p>
                  </a:txBody>
                  <a:tcPr marR="182880" marT="73152" marB="73152">
                    <a:lnL>
                      <a:noFill/>
                    </a:lnL>
                    <a:lnR>
                      <a:noFill/>
                    </a:lnR>
                    <a:lnT w="762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tx2">
                          <a:lumMod val="40000"/>
                          <a:lumOff val="60000"/>
                        </a:schemeClr>
                      </a:bgClr>
                    </a:pattFill>
                  </a:tcPr>
                </a:tc>
                <a:tc>
                  <a:txBody>
                    <a:bodyPr/>
                    <a:lstStyle/>
                    <a:p>
                      <a:r>
                        <a:rPr lang="en-US" sz="1600" b="0" dirty="0" smtClean="0">
                          <a:solidFill>
                            <a:schemeClr val="tx2"/>
                          </a:solidFill>
                          <a:latin typeface="Franklin Gothic Demi Cond" panose="020B0706030402020204" pitchFamily="34" charset="0"/>
                        </a:rPr>
                        <a:t>CCO Statistics</a:t>
                      </a:r>
                      <a:endParaRPr lang="en-US" sz="1600" b="0" dirty="0">
                        <a:solidFill>
                          <a:schemeClr val="tx2"/>
                        </a:solidFill>
                        <a:latin typeface="Franklin Gothic Demi Cond" panose="020B0706030402020204" pitchFamily="34" charset="0"/>
                      </a:endParaRPr>
                    </a:p>
                  </a:txBody>
                  <a:tcPr marR="182880" marT="73152" marB="73152">
                    <a:lnL>
                      <a:noFill/>
                    </a:lnL>
                    <a:lnR>
                      <a:noFill/>
                    </a:lnR>
                    <a:lnT w="762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655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300" dirty="0" smtClean="0">
                          <a:solidFill>
                            <a:schemeClr val="tx2"/>
                          </a:solidFill>
                          <a:latin typeface="Franklin Gothic Book" panose="020B0503020102020204" pitchFamily="34" charset="0"/>
                        </a:rPr>
                        <a:t>27 members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300" dirty="0" smtClean="0">
                          <a:solidFill>
                            <a:schemeClr val="tx2"/>
                          </a:solidFill>
                          <a:latin typeface="Franklin Gothic Book" panose="020B0503020102020204" pitchFamily="34" charset="0"/>
                        </a:rPr>
                        <a:t>483 affiliated</a:t>
                      </a:r>
                      <a:r>
                        <a:rPr lang="en-US" sz="1100" kern="300" baseline="0" dirty="0" smtClean="0">
                          <a:solidFill>
                            <a:schemeClr val="tx2"/>
                          </a:solidFill>
                          <a:latin typeface="Franklin Gothic Book" panose="020B0503020102020204" pitchFamily="34" charset="0"/>
                        </a:rPr>
                        <a:t> organizations</a:t>
                      </a:r>
                      <a:endParaRPr lang="en-US" sz="1100" kern="300" dirty="0" smtClean="0">
                        <a:solidFill>
                          <a:schemeClr val="tx2"/>
                        </a:solidFill>
                        <a:latin typeface="Franklin Gothic Book" panose="020B0503020102020204" pitchFamily="34" charset="0"/>
                      </a:endParaRPr>
                    </a:p>
                  </a:txBody>
                  <a:tcPr marR="182880" marT="182880" marB="182880">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pattFill prst="dkUpDiag">
                      <a:fgClr>
                        <a:schemeClr val="tx2">
                          <a:lumMod val="20000"/>
                          <a:lumOff val="80000"/>
                        </a:schemeClr>
                      </a:fgClr>
                      <a:bgClr>
                        <a:schemeClr val="bg1"/>
                      </a:bgClr>
                    </a:patt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300" dirty="0" smtClean="0">
                          <a:solidFill>
                            <a:schemeClr val="tx2"/>
                          </a:solidFill>
                          <a:latin typeface="Franklin Gothic Book" panose="020B0503020102020204" pitchFamily="34" charset="0"/>
                        </a:rPr>
                        <a:t>21</a:t>
                      </a:r>
                      <a:r>
                        <a:rPr lang="en-US" sz="1100" kern="300" baseline="0" dirty="0" smtClean="0">
                          <a:solidFill>
                            <a:schemeClr val="tx2"/>
                          </a:solidFill>
                          <a:latin typeface="Franklin Gothic Book" panose="020B0503020102020204" pitchFamily="34" charset="0"/>
                        </a:rPr>
                        <a:t> participating hospitals</a:t>
                      </a:r>
                      <a:endParaRPr lang="en-US" sz="1100" kern="300" dirty="0" smtClean="0">
                        <a:solidFill>
                          <a:schemeClr val="tx2"/>
                        </a:solidFill>
                        <a:latin typeface="Franklin Gothic Book" panose="020B0503020102020204" pitchFamily="34" charset="0"/>
                      </a:endParaRPr>
                    </a:p>
                  </a:txBody>
                  <a:tcPr marR="182880" marT="182880" marB="182880">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577685">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81 full-time employees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498,114</a:t>
                      </a:r>
                      <a:r>
                        <a:rPr lang="en-US" sz="1100" kern="300" baseline="0" dirty="0" smtClean="0">
                          <a:solidFill>
                            <a:schemeClr val="tx2"/>
                          </a:solidFill>
                          <a:latin typeface="Franklin Gothic Book" panose="020B0503020102020204" pitchFamily="34" charset="0"/>
                        </a:rPr>
                        <a:t> rural residents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523136">
                <a:tc>
                  <a:txBody>
                    <a:bodyPr/>
                    <a:lstStyle/>
                    <a:p>
                      <a:pPr>
                        <a:lnSpc>
                          <a:spcPct val="100000"/>
                        </a:lnSpc>
                        <a:spcAft>
                          <a:spcPts val="600"/>
                        </a:spcAft>
                      </a:pPr>
                      <a:r>
                        <a:rPr lang="en-US" sz="1100" kern="300" dirty="0" smtClean="0">
                          <a:solidFill>
                            <a:schemeClr val="tx2"/>
                          </a:solidFill>
                          <a:latin typeface="Franklin Gothic Book" panose="020B0503020102020204" pitchFamily="34" charset="0"/>
                        </a:rPr>
                        <a:t>$12 million gross revenue</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600"/>
                        </a:spcAft>
                      </a:pPr>
                      <a:r>
                        <a:rPr lang="en-US" sz="1100" kern="300" dirty="0" smtClean="0">
                          <a:solidFill>
                            <a:schemeClr val="tx2"/>
                          </a:solidFill>
                          <a:latin typeface="Franklin Gothic Book" panose="020B0503020102020204" pitchFamily="34" charset="0"/>
                        </a:rPr>
                        <a:t>12,990 hospital employees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630382">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52 programs,</a:t>
                      </a:r>
                      <a:r>
                        <a:rPr lang="en-US" sz="1100" kern="300" baseline="0" dirty="0" smtClean="0">
                          <a:solidFill>
                            <a:schemeClr val="tx2"/>
                          </a:solidFill>
                          <a:latin typeface="Franklin Gothic Book" panose="020B0503020102020204" pitchFamily="34" charset="0"/>
                        </a:rPr>
                        <a:t> services &amp; partnerships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$1.1+ billion in net patient</a:t>
                      </a:r>
                      <a:r>
                        <a:rPr lang="en-US" sz="1100" kern="300" baseline="0" dirty="0" smtClean="0">
                          <a:solidFill>
                            <a:schemeClr val="tx2"/>
                          </a:solidFill>
                          <a:latin typeface="Franklin Gothic Book" panose="020B0503020102020204" pitchFamily="34" charset="0"/>
                        </a:rPr>
                        <a:t> revenue</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727364">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$9 million distributed</a:t>
                      </a:r>
                      <a:r>
                        <a:rPr lang="en-US" sz="1100" kern="300" baseline="0" dirty="0" smtClean="0">
                          <a:solidFill>
                            <a:schemeClr val="tx2"/>
                          </a:solidFill>
                          <a:latin typeface="Franklin Gothic Book" panose="020B0503020102020204" pitchFamily="34" charset="0"/>
                        </a:rPr>
                        <a:t> to member-owners since 2003</a:t>
                      </a:r>
                    </a:p>
                    <a:p>
                      <a:pPr>
                        <a:lnSpc>
                          <a:spcPct val="100000"/>
                        </a:lnSpc>
                        <a:spcAft>
                          <a:spcPts val="0"/>
                        </a:spcAft>
                      </a:pPr>
                      <a:r>
                        <a:rPr lang="en-US" sz="1100" kern="300" baseline="0" dirty="0" smtClean="0">
                          <a:solidFill>
                            <a:schemeClr val="tx2"/>
                          </a:solidFill>
                          <a:latin typeface="Franklin Gothic Book" panose="020B0503020102020204" pitchFamily="34" charset="0"/>
                        </a:rPr>
                        <a:t>ROI 49:1 </a:t>
                      </a:r>
                      <a:endParaRPr lang="en-US" sz="1100" kern="300" dirty="0" smtClean="0">
                        <a:solidFill>
                          <a:schemeClr val="tx2"/>
                        </a:solidFill>
                        <a:latin typeface="Franklin Gothic Book" panose="020B0503020102020204" pitchFamily="34" charset="0"/>
                      </a:endParaRPr>
                    </a:p>
                    <a:p>
                      <a:pPr>
                        <a:lnSpc>
                          <a:spcPct val="100000"/>
                        </a:lnSpc>
                        <a:spcAft>
                          <a:spcPts val="600"/>
                        </a:spcAft>
                      </a:pP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80% member participation</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2" t="4642"/>
          <a:stretch/>
        </p:blipFill>
        <p:spPr bwMode="auto">
          <a:xfrm>
            <a:off x="13549" y="2543629"/>
            <a:ext cx="4598285" cy="262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3360835" y="6168328"/>
            <a:ext cx="1229008" cy="119062"/>
            <a:chOff x="685800" y="6165890"/>
            <a:chExt cx="1229008" cy="119062"/>
          </a:xfrm>
        </p:grpSpPr>
        <p:sp>
          <p:nvSpPr>
            <p:cNvPr id="44"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3360835" y="6292207"/>
            <a:ext cx="1427296"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season of the network</a:t>
            </a:r>
            <a:endParaRPr lang="en-US" sz="1300" dirty="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1433747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a:t>
            </a:r>
            <a:r>
              <a:rPr lang="en-US" dirty="0" smtClean="0"/>
              <a:t>hat is California CAH Network?</a:t>
            </a:r>
            <a:endParaRPr lang="en-US" dirty="0"/>
          </a:p>
        </p:txBody>
      </p:sp>
      <p:sp>
        <p:nvSpPr>
          <p:cNvPr id="30" name="Text Placeholder 29"/>
          <p:cNvSpPr>
            <a:spLocks noGrp="1"/>
          </p:cNvSpPr>
          <p:nvPr>
            <p:ph type="body" idx="28"/>
          </p:nvPr>
        </p:nvSpPr>
        <p:spPr/>
        <p:txBody>
          <a:bodyPr/>
          <a:lstStyle/>
          <a:p>
            <a:r>
              <a:rPr lang="en-US" dirty="0" smtClean="0"/>
              <a:t>Innovation</a:t>
            </a:r>
            <a:endParaRPr lang="en-US" dirty="0" smtClean="0">
              <a:solidFill>
                <a:schemeClr val="accent3"/>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824144663"/>
              </p:ext>
            </p:extLst>
          </p:nvPr>
        </p:nvGraphicFramePr>
        <p:xfrm>
          <a:off x="4788131" y="2271364"/>
          <a:ext cx="4011410" cy="3584904"/>
        </p:xfrm>
        <a:graphic>
          <a:graphicData uri="http://schemas.openxmlformats.org/drawingml/2006/table">
            <a:tbl>
              <a:tblPr>
                <a:tableStyleId>{68D230F3-CF80-4859-8CE7-A43EE81993B5}</a:tableStyleId>
              </a:tblPr>
              <a:tblGrid>
                <a:gridCol w="2005705"/>
                <a:gridCol w="2005705"/>
              </a:tblGrid>
              <a:tr h="362933">
                <a:tc>
                  <a:txBody>
                    <a:bodyPr/>
                    <a:lstStyle/>
                    <a:p>
                      <a:r>
                        <a:rPr lang="en-US" sz="1600" b="0" dirty="0" smtClean="0">
                          <a:solidFill>
                            <a:schemeClr val="tx2"/>
                          </a:solidFill>
                          <a:latin typeface="Franklin Gothic Demi Cond" panose="020B0706030402020204" pitchFamily="34" charset="0"/>
                        </a:rPr>
                        <a:t>CCAHN</a:t>
                      </a:r>
                      <a:endParaRPr lang="en-US" sz="1600" b="0" dirty="0">
                        <a:solidFill>
                          <a:schemeClr val="tx2"/>
                        </a:solidFill>
                        <a:latin typeface="Franklin Gothic Demi Cond" panose="020B0706030402020204" pitchFamily="34" charset="0"/>
                      </a:endParaRPr>
                    </a:p>
                  </a:txBody>
                  <a:tcPr marR="182880" marT="73152" marB="73152">
                    <a:lnL>
                      <a:noFill/>
                    </a:lnL>
                    <a:lnR>
                      <a:noFill/>
                    </a:lnR>
                    <a:lnT w="762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tx2">
                          <a:lumMod val="40000"/>
                          <a:lumOff val="60000"/>
                        </a:schemeClr>
                      </a:bgClr>
                    </a:pattFill>
                  </a:tcPr>
                </a:tc>
                <a:tc>
                  <a:txBody>
                    <a:bodyPr/>
                    <a:lstStyle/>
                    <a:p>
                      <a:r>
                        <a:rPr lang="en-US" sz="1600" b="0" dirty="0" smtClean="0">
                          <a:solidFill>
                            <a:schemeClr val="tx2"/>
                          </a:solidFill>
                          <a:latin typeface="Franklin Gothic Demi Cond" panose="020B0706030402020204" pitchFamily="34" charset="0"/>
                        </a:rPr>
                        <a:t>CCO Statistics</a:t>
                      </a:r>
                      <a:endParaRPr lang="en-US" sz="1600" b="0" dirty="0">
                        <a:solidFill>
                          <a:schemeClr val="tx2"/>
                        </a:solidFill>
                        <a:latin typeface="Franklin Gothic Demi Cond" panose="020B0706030402020204" pitchFamily="34" charset="0"/>
                      </a:endParaRPr>
                    </a:p>
                  </a:txBody>
                  <a:tcPr marR="182880" marT="73152" marB="73152">
                    <a:lnL>
                      <a:noFill/>
                    </a:lnL>
                    <a:lnR>
                      <a:noFill/>
                    </a:lnR>
                    <a:lnT w="762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655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300" dirty="0" smtClean="0">
                          <a:solidFill>
                            <a:schemeClr val="tx2"/>
                          </a:solidFill>
                          <a:latin typeface="Franklin Gothic Book" panose="020B0503020102020204" pitchFamily="34" charset="0"/>
                        </a:rPr>
                        <a:t>36  CAH Members</a:t>
                      </a:r>
                    </a:p>
                  </a:txBody>
                  <a:tcPr marR="182880" marT="182880" marB="182880">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pattFill prst="dkUpDiag">
                      <a:fgClr>
                        <a:schemeClr val="tx2">
                          <a:lumMod val="20000"/>
                          <a:lumOff val="80000"/>
                        </a:schemeClr>
                      </a:fgClr>
                      <a:bgClr>
                        <a:schemeClr val="bg1"/>
                      </a:bgClr>
                    </a:patt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300" dirty="0" smtClean="0">
                          <a:solidFill>
                            <a:schemeClr val="tx2"/>
                          </a:solidFill>
                          <a:latin typeface="Franklin Gothic Book" panose="020B0503020102020204" pitchFamily="34" charset="0"/>
                        </a:rPr>
                        <a:t>22</a:t>
                      </a:r>
                      <a:r>
                        <a:rPr lang="en-US" sz="1100" kern="300" baseline="0" dirty="0" smtClean="0">
                          <a:solidFill>
                            <a:schemeClr val="tx2"/>
                          </a:solidFill>
                          <a:latin typeface="Franklin Gothic Book" panose="020B0503020102020204" pitchFamily="34" charset="0"/>
                        </a:rPr>
                        <a:t> participating hospitals</a:t>
                      </a:r>
                      <a:endParaRPr lang="en-US" sz="1100" kern="300" dirty="0" smtClean="0">
                        <a:solidFill>
                          <a:schemeClr val="tx2"/>
                        </a:solidFill>
                        <a:latin typeface="Franklin Gothic Book" panose="020B0503020102020204" pitchFamily="34" charset="0"/>
                      </a:endParaRPr>
                    </a:p>
                  </a:txBody>
                  <a:tcPr marR="182880" marT="182880" marB="182880">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577685">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2+ full-time employees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430,118</a:t>
                      </a:r>
                      <a:r>
                        <a:rPr lang="en-US" sz="1100" kern="300" baseline="0" dirty="0" smtClean="0">
                          <a:solidFill>
                            <a:schemeClr val="tx2"/>
                          </a:solidFill>
                          <a:latin typeface="Franklin Gothic Book" panose="020B0503020102020204" pitchFamily="34" charset="0"/>
                        </a:rPr>
                        <a:t> rural residents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523136">
                <a:tc>
                  <a:txBody>
                    <a:bodyPr/>
                    <a:lstStyle/>
                    <a:p>
                      <a:pPr>
                        <a:lnSpc>
                          <a:spcPct val="100000"/>
                        </a:lnSpc>
                        <a:spcAft>
                          <a:spcPts val="600"/>
                        </a:spcAft>
                      </a:pPr>
                      <a:r>
                        <a:rPr lang="en-US" sz="1100" kern="300" dirty="0" smtClean="0">
                          <a:solidFill>
                            <a:schemeClr val="tx2"/>
                          </a:solidFill>
                          <a:latin typeface="Franklin Gothic Book" panose="020B0503020102020204" pitchFamily="34" charset="0"/>
                        </a:rPr>
                        <a:t>$800,000 gross revenue</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600"/>
                        </a:spcAft>
                      </a:pPr>
                      <a:r>
                        <a:rPr lang="en-US" sz="1100" kern="300" dirty="0" smtClean="0">
                          <a:solidFill>
                            <a:schemeClr val="tx2"/>
                          </a:solidFill>
                          <a:latin typeface="Franklin Gothic Book" panose="020B0503020102020204" pitchFamily="34" charset="0"/>
                        </a:rPr>
                        <a:t>14,229 hospital employees</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630382">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52 programs,</a:t>
                      </a:r>
                      <a:r>
                        <a:rPr lang="en-US" sz="1100" kern="300" baseline="0" dirty="0" smtClean="0">
                          <a:solidFill>
                            <a:schemeClr val="tx2"/>
                          </a:solidFill>
                          <a:latin typeface="Franklin Gothic Book" panose="020B0503020102020204" pitchFamily="34" charset="0"/>
                        </a:rPr>
                        <a:t> services &amp; partnerships (through N2N)</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$790+</a:t>
                      </a:r>
                      <a:r>
                        <a:rPr lang="en-US" sz="1100" kern="300" baseline="0" dirty="0" smtClean="0">
                          <a:solidFill>
                            <a:schemeClr val="tx2"/>
                          </a:solidFill>
                          <a:latin typeface="Franklin Gothic Book" panose="020B0503020102020204" pitchFamily="34" charset="0"/>
                        </a:rPr>
                        <a:t> million</a:t>
                      </a:r>
                      <a:r>
                        <a:rPr lang="en-US" sz="1100" kern="300" dirty="0" smtClean="0">
                          <a:solidFill>
                            <a:schemeClr val="tx2"/>
                          </a:solidFill>
                          <a:latin typeface="Franklin Gothic Book" panose="020B0503020102020204" pitchFamily="34" charset="0"/>
                        </a:rPr>
                        <a:t> net patient</a:t>
                      </a:r>
                      <a:r>
                        <a:rPr lang="en-US" sz="1100" kern="300" baseline="0" dirty="0" smtClean="0">
                          <a:solidFill>
                            <a:schemeClr val="tx2"/>
                          </a:solidFill>
                          <a:latin typeface="Franklin Gothic Book" panose="020B0503020102020204" pitchFamily="34" charset="0"/>
                        </a:rPr>
                        <a:t> revenue</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727364">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Affiliated</a:t>
                      </a:r>
                      <a:r>
                        <a:rPr lang="en-US" sz="1100" kern="300" baseline="0" dirty="0" smtClean="0">
                          <a:solidFill>
                            <a:schemeClr val="tx2"/>
                          </a:solidFill>
                          <a:latin typeface="Franklin Gothic Book" panose="020B0503020102020204" pitchFamily="34" charset="0"/>
                        </a:rPr>
                        <a:t> with the California Hospital Association</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dkUpDiag">
                      <a:fgClr>
                        <a:schemeClr val="tx2">
                          <a:lumMod val="20000"/>
                          <a:lumOff val="80000"/>
                        </a:schemeClr>
                      </a:fgClr>
                      <a:bgClr>
                        <a:schemeClr val="bg1"/>
                      </a:bgClr>
                    </a:pattFill>
                  </a:tcPr>
                </a:tc>
                <a:tc>
                  <a:txBody>
                    <a:bodyPr/>
                    <a:lstStyle/>
                    <a:p>
                      <a:pPr>
                        <a:lnSpc>
                          <a:spcPct val="100000"/>
                        </a:lnSpc>
                        <a:spcAft>
                          <a:spcPts val="0"/>
                        </a:spcAft>
                      </a:pPr>
                      <a:r>
                        <a:rPr lang="en-US" sz="1100" kern="300" dirty="0" smtClean="0">
                          <a:solidFill>
                            <a:schemeClr val="tx2"/>
                          </a:solidFill>
                          <a:latin typeface="Franklin Gothic Book" panose="020B0503020102020204" pitchFamily="34" charset="0"/>
                        </a:rPr>
                        <a:t>70% member participation</a:t>
                      </a:r>
                      <a:endParaRPr lang="en-US" sz="1100" kern="300" dirty="0">
                        <a:solidFill>
                          <a:schemeClr val="tx2"/>
                        </a:solidFill>
                        <a:latin typeface="Franklin Gothic Book" panose="020B0503020102020204" pitchFamily="34" charset="0"/>
                      </a:endParaRPr>
                    </a:p>
                  </a:txBody>
                  <a:tcPr marR="182880" marT="182880" marB="182880">
                    <a:lnL>
                      <a:noFill/>
                    </a:lnL>
                    <a:lnR>
                      <a:noFill/>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6" name="Picture 15"/>
          <p:cNvPicPr/>
          <p:nvPr/>
        </p:nvPicPr>
        <p:blipFill rotWithShape="1">
          <a:blip r:embed="rId3">
            <a:extLst>
              <a:ext uri="{28A0092B-C50C-407E-A947-70E740481C1C}">
                <a14:useLocalDpi xmlns:a14="http://schemas.microsoft.com/office/drawing/2010/main" val="0"/>
              </a:ext>
            </a:extLst>
          </a:blip>
          <a:srcRect l="24706" r="22717" b="3218"/>
          <a:stretch/>
        </p:blipFill>
        <p:spPr bwMode="auto">
          <a:xfrm>
            <a:off x="468584" y="1810864"/>
            <a:ext cx="3852545" cy="4219575"/>
          </a:xfrm>
          <a:prstGeom prst="rect">
            <a:avLst/>
          </a:prstGeom>
          <a:noFill/>
          <a:ln>
            <a:noFill/>
          </a:ln>
          <a:extLst/>
        </p:spPr>
      </p:pic>
      <p:sp>
        <p:nvSpPr>
          <p:cNvPr id="17"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72291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3360835" y="6168328"/>
            <a:ext cx="1229008" cy="119062"/>
            <a:chOff x="685800" y="6165890"/>
            <a:chExt cx="1229008" cy="119062"/>
          </a:xfrm>
        </p:grpSpPr>
        <p:sp>
          <p:nvSpPr>
            <p:cNvPr id="24"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6" name="TextBox 25"/>
          <p:cNvSpPr txBox="1"/>
          <p:nvPr/>
        </p:nvSpPr>
        <p:spPr>
          <a:xfrm>
            <a:off x="3360835" y="6292207"/>
            <a:ext cx="1427296"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season of the network</a:t>
            </a:r>
            <a:endParaRPr lang="en-US" sz="1300" dirty="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145451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84538" y="2089055"/>
            <a:ext cx="8454591" cy="6820098"/>
            <a:chOff x="3063168" y="2494379"/>
            <a:chExt cx="5688131" cy="364041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168" y="2494379"/>
              <a:ext cx="5688131" cy="1265866"/>
            </a:xfrm>
            <a:prstGeom prst="rect">
              <a:avLst/>
            </a:prstGeom>
          </p:spPr>
        </p:pic>
        <p:sp>
          <p:nvSpPr>
            <p:cNvPr id="8" name="Rectangle 7"/>
            <p:cNvSpPr/>
            <p:nvPr/>
          </p:nvSpPr>
          <p:spPr>
            <a:xfrm>
              <a:off x="7306887" y="5345084"/>
              <a:ext cx="640080" cy="78970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chemeClr val="bg1"/>
                </a:solidFill>
                <a:latin typeface="Franklin Gothic Demi Cond" panose="020B0706030402020204" pitchFamily="34" charset="0"/>
              </a:endParaRPr>
            </a:p>
          </p:txBody>
        </p:sp>
      </p:grpSp>
      <p:sp>
        <p:nvSpPr>
          <p:cNvPr id="11" name="Rectangle 10"/>
          <p:cNvSpPr>
            <a:spLocks noChangeArrowheads="1"/>
          </p:cNvSpPr>
          <p:nvPr/>
        </p:nvSpPr>
        <p:spPr bwMode="auto">
          <a:xfrm>
            <a:off x="4611833"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1976699"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7229192" y="6218275"/>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594674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3303156" y="6166861"/>
            <a:ext cx="1229008" cy="119062"/>
            <a:chOff x="685800" y="6165890"/>
            <a:chExt cx="1229008" cy="119062"/>
          </a:xfrm>
        </p:grpSpPr>
        <p:sp>
          <p:nvSpPr>
            <p:cNvPr id="16" name="Rectangle 15"/>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3303156" y="6364164"/>
            <a:ext cx="1692713"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a:t>
            </a:r>
            <a:r>
              <a:rPr lang="en-US" sz="1300" dirty="0" smtClean="0">
                <a:solidFill>
                  <a:schemeClr val="accent1"/>
                </a:solidFill>
                <a:latin typeface="Franklin Gothic Demi Cond" panose="020B0706030402020204" pitchFamily="34" charset="0"/>
              </a:rPr>
              <a:t>eason of the network</a:t>
            </a:r>
            <a:endParaRPr lang="en-US" sz="1300" dirty="0">
              <a:solidFill>
                <a:schemeClr val="accent1"/>
              </a:solidFill>
              <a:latin typeface="Franklin Gothic Demi Cond" panose="020B0706030402020204" pitchFamily="34" charset="0"/>
            </a:endParaRPr>
          </a:p>
        </p:txBody>
      </p:sp>
      <p:sp>
        <p:nvSpPr>
          <p:cNvPr id="19"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idx="28"/>
          </p:nvPr>
        </p:nvSpPr>
        <p:spPr/>
        <p:txBody>
          <a:bodyPr/>
          <a:lstStyle/>
          <a:p>
            <a:r>
              <a:rPr lang="en-US" dirty="0" smtClean="0">
                <a:solidFill>
                  <a:schemeClr val="tx1">
                    <a:lumMod val="50000"/>
                    <a:lumOff val="50000"/>
                  </a:schemeClr>
                </a:solidFill>
              </a:rPr>
              <a:t>Season of the Network</a:t>
            </a:r>
            <a:endParaRPr lang="en-US" dirty="0">
              <a:solidFill>
                <a:schemeClr val="tx1">
                  <a:lumMod val="50000"/>
                  <a:lumOff val="50000"/>
                </a:schemeClr>
              </a:solidFill>
            </a:endParaRPr>
          </a:p>
        </p:txBody>
      </p:sp>
    </p:spTree>
    <p:extLst>
      <p:ext uri="{BB962C8B-B14F-4D97-AF65-F5344CB8AC3E}">
        <p14:creationId xmlns:p14="http://schemas.microsoft.com/office/powerpoint/2010/main" val="2217461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2800" dirty="0" smtClean="0"/>
              <a:t>Responding to Members’ Values:</a:t>
            </a:r>
            <a:br>
              <a:rPr lang="en-US" sz="2800" dirty="0" smtClean="0"/>
            </a:br>
            <a:r>
              <a:rPr lang="en-US" sz="2800" dirty="0" smtClean="0"/>
              <a:t>Custom, Rural Accountable Care Models</a:t>
            </a:r>
            <a:r>
              <a:rPr lang="en-US" sz="2400" dirty="0" smtClean="0"/>
              <a:t/>
            </a:r>
            <a:br>
              <a:rPr lang="en-US" sz="2400" dirty="0" smtClean="0"/>
            </a:br>
            <a:r>
              <a:rPr lang="en-US" sz="2400" dirty="0"/>
              <a:t/>
            </a:r>
            <a:br>
              <a:rPr lang="en-US" sz="2400" dirty="0"/>
            </a:br>
            <a:r>
              <a:rPr lang="en-US" sz="2400" b="1" dirty="0" smtClean="0"/>
              <a:t>Believe care is local</a:t>
            </a:r>
            <a:br>
              <a:rPr lang="en-US" sz="2400" b="1" dirty="0" smtClean="0"/>
            </a:br>
            <a:r>
              <a:rPr lang="en-US" sz="2400" b="1" dirty="0" smtClean="0"/>
              <a:t>Primary-care focus</a:t>
            </a:r>
            <a:br>
              <a:rPr lang="en-US" sz="2400" b="1" dirty="0" smtClean="0"/>
            </a:br>
            <a:r>
              <a:rPr lang="en-US" sz="2400" b="1" dirty="0" smtClean="0"/>
              <a:t>Best able to integrate services locally</a:t>
            </a:r>
            <a:br>
              <a:rPr lang="en-US" sz="2400" b="1" dirty="0" smtClean="0"/>
            </a:br>
            <a:r>
              <a:rPr lang="en-US" sz="2400" b="1" dirty="0" smtClean="0"/>
              <a:t>Collectively have leverage in numbers</a:t>
            </a:r>
            <a:br>
              <a:rPr lang="en-US" sz="2400" b="1" dirty="0" smtClean="0"/>
            </a:br>
            <a:r>
              <a:rPr lang="en-US" sz="2400" b="1" dirty="0" smtClean="0"/>
              <a:t>Able to implement new programs quickly</a:t>
            </a:r>
            <a:br>
              <a:rPr lang="en-US" sz="2400" b="1" dirty="0" smtClean="0"/>
            </a:br>
            <a:r>
              <a:rPr lang="en-US" sz="2400" b="1" dirty="0" smtClean="0"/>
              <a:t>Dedicated to independence &amp; viability of rural community</a:t>
            </a:r>
            <a:br>
              <a:rPr lang="en-US" sz="2400" b="1" dirty="0" smtClean="0"/>
            </a:br>
            <a:r>
              <a:rPr lang="en-US" sz="2400" b="1" dirty="0"/>
              <a:t/>
            </a:r>
            <a:br>
              <a:rPr lang="en-US" sz="2400" b="1" dirty="0"/>
            </a:br>
            <a:r>
              <a:rPr lang="en-US" sz="2400" b="1" dirty="0" smtClean="0">
                <a:sym typeface="Wingdings" panose="05000000000000000000" pitchFamily="2" charset="2"/>
              </a:rPr>
              <a:t> Development of a hybrid type of ACO, owned and governed by its rural members.</a:t>
            </a:r>
            <a:br>
              <a:rPr lang="en-US" sz="2400" b="1" dirty="0" smtClean="0">
                <a:sym typeface="Wingdings" panose="05000000000000000000" pitchFamily="2" charset="2"/>
              </a:rPr>
            </a:br>
            <a:r>
              <a:rPr lang="en-US" sz="2400" b="1" dirty="0" smtClean="0">
                <a:sym typeface="Wingdings" panose="05000000000000000000" pitchFamily="2" charset="2"/>
              </a:rPr>
              <a:t> Narrow provider network to improve quality, reduce cost AND capture the savings this produces!</a:t>
            </a:r>
            <a:r>
              <a:rPr lang="en-US" sz="2400" b="1" dirty="0"/>
              <a:t/>
            </a:r>
            <a:br>
              <a:rPr lang="en-US" sz="2400" b="1" dirty="0"/>
            </a:br>
            <a:endParaRPr lang="en-US" sz="2400" b="1" dirty="0"/>
          </a:p>
        </p:txBody>
      </p:sp>
      <p:sp>
        <p:nvSpPr>
          <p:cNvPr id="4" name="Text Placeholder 3"/>
          <p:cNvSpPr>
            <a:spLocks noGrp="1"/>
          </p:cNvSpPr>
          <p:nvPr>
            <p:ph type="body" idx="28"/>
          </p:nvPr>
        </p:nvSpPr>
        <p:spPr/>
        <p:txBody>
          <a:bodyPr/>
          <a:lstStyle/>
          <a:p>
            <a:r>
              <a:rPr lang="en-US" dirty="0" smtClean="0">
                <a:solidFill>
                  <a:schemeClr val="tx1">
                    <a:lumMod val="50000"/>
                    <a:lumOff val="50000"/>
                  </a:schemeClr>
                </a:solidFill>
              </a:rPr>
              <a:t>Developing Models</a:t>
            </a:r>
            <a:endParaRPr lang="en-US" dirty="0">
              <a:solidFill>
                <a:schemeClr val="tx1">
                  <a:lumMod val="50000"/>
                  <a:lumOff val="50000"/>
                </a:schemeClr>
              </a:solidFill>
            </a:endParaRPr>
          </a:p>
        </p:txBody>
      </p:sp>
      <p:sp>
        <p:nvSpPr>
          <p:cNvPr id="5" name="Rectangle 4"/>
          <p:cNvSpPr>
            <a:spLocks noChangeArrowheads="1"/>
          </p:cNvSpPr>
          <p:nvPr/>
        </p:nvSpPr>
        <p:spPr bwMode="auto">
          <a:xfrm>
            <a:off x="3303156" y="6231378"/>
            <a:ext cx="1229008" cy="64723"/>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1976699"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7229192" y="6218275"/>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594674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4626391" y="6166861"/>
            <a:ext cx="1229008" cy="119062"/>
            <a:chOff x="685800" y="6165890"/>
            <a:chExt cx="1229008" cy="119062"/>
          </a:xfrm>
        </p:grpSpPr>
        <p:sp>
          <p:nvSpPr>
            <p:cNvPr id="10"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4626391" y="6375653"/>
            <a:ext cx="1692713"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developing models</a:t>
            </a:r>
            <a:endParaRPr lang="en-US" sz="1300" dirty="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1663801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istockimg.com/file_thumbview_approve/15885622/2/stock-illustration-15885622-masked-superhero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853" y="413832"/>
            <a:ext cx="2005520" cy="2005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50862" y="825343"/>
            <a:ext cx="7772400" cy="540137"/>
          </a:xfrm>
        </p:spPr>
        <p:txBody>
          <a:bodyPr/>
          <a:lstStyle/>
          <a:p>
            <a:r>
              <a:rPr lang="en-US" dirty="0" smtClean="0"/>
              <a:t>Second Curve Reimbursement Models</a:t>
            </a:r>
            <a:br>
              <a:rPr lang="en-US" dirty="0" smtClean="0"/>
            </a:br>
            <a:r>
              <a:rPr lang="en-US" dirty="0"/>
              <a:t/>
            </a:r>
            <a:br>
              <a:rPr lang="en-US" dirty="0"/>
            </a:br>
            <a:r>
              <a:rPr lang="en-US" dirty="0" smtClean="0"/>
              <a:t>Illinois</a:t>
            </a:r>
            <a:br>
              <a:rPr lang="en-US" dirty="0" smtClean="0"/>
            </a:br>
            <a:r>
              <a:rPr lang="en-US" dirty="0"/>
              <a:t/>
            </a:r>
            <a:br>
              <a:rPr lang="en-US" dirty="0"/>
            </a:br>
            <a:r>
              <a:rPr lang="en-US" dirty="0" smtClean="0"/>
              <a:t>Colorado</a:t>
            </a:r>
            <a:br>
              <a:rPr lang="en-US" dirty="0" smtClean="0"/>
            </a:br>
            <a:r>
              <a:rPr lang="en-US" dirty="0"/>
              <a:t/>
            </a:r>
            <a:br>
              <a:rPr lang="en-US" dirty="0"/>
            </a:br>
            <a:r>
              <a:rPr lang="en-US" dirty="0" smtClean="0"/>
              <a:t>California</a:t>
            </a:r>
            <a:endParaRPr lang="en-US" dirty="0"/>
          </a:p>
        </p:txBody>
      </p:sp>
      <p:sp>
        <p:nvSpPr>
          <p:cNvPr id="8" name="Text Placeholder 5"/>
          <p:cNvSpPr txBox="1">
            <a:spLocks/>
          </p:cNvSpPr>
          <p:nvPr/>
        </p:nvSpPr>
        <p:spPr>
          <a:xfrm>
            <a:off x="184187" y="426045"/>
            <a:ext cx="7772400" cy="451948"/>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rgbClr val="5DB860"/>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bg1">
                    <a:lumMod val="50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bg1">
                    <a:lumMod val="5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bg1">
                    <a:lumMod val="5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1">
                    <a:lumMod val="50000"/>
                  </a:schemeClr>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9pPr>
          </a:lstStyle>
          <a:p>
            <a:pPr>
              <a:lnSpc>
                <a:spcPct val="100000"/>
              </a:lnSpc>
              <a:spcBef>
                <a:spcPts val="0"/>
              </a:spcBef>
              <a:spcAft>
                <a:spcPts val="0"/>
              </a:spcAft>
              <a:buNone/>
            </a:pPr>
            <a:r>
              <a:rPr lang="en-US" sz="1700" dirty="0" smtClean="0">
                <a:solidFill>
                  <a:schemeClr val="tx1">
                    <a:lumMod val="50000"/>
                    <a:lumOff val="50000"/>
                  </a:schemeClr>
                </a:solidFill>
                <a:latin typeface="Franklin Gothic Demi Cond" panose="020B0706030402020204" pitchFamily="34" charset="0"/>
              </a:rPr>
              <a:t>Assessment, education, consensus, innovation</a:t>
            </a:r>
            <a:endParaRPr lang="en-US" sz="1700" dirty="0">
              <a:solidFill>
                <a:schemeClr val="tx1">
                  <a:lumMod val="50000"/>
                  <a:lumOff val="50000"/>
                </a:schemeClr>
              </a:solidFill>
              <a:latin typeface="Franklin Gothic Demi Cond" panose="020B0706030402020204" pitchFamily="34" charset="0"/>
            </a:endParaRPr>
          </a:p>
        </p:txBody>
      </p:sp>
      <p:sp>
        <p:nvSpPr>
          <p:cNvPr id="13" name="TextBox 12"/>
          <p:cNvSpPr txBox="1"/>
          <p:nvPr/>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19</a:t>
            </a:fld>
            <a:endParaRPr lang="en-US" sz="800" dirty="0">
              <a:solidFill>
                <a:schemeClr val="tx2">
                  <a:lumMod val="60000"/>
                  <a:lumOff val="40000"/>
                </a:schemeClr>
              </a:solidFill>
              <a:latin typeface="+mn-lt"/>
            </a:endParaRPr>
          </a:p>
        </p:txBody>
      </p:sp>
      <p:sp>
        <p:nvSpPr>
          <p:cNvPr id="19" name="Rectangle 18"/>
          <p:cNvSpPr>
            <a:spLocks noChangeArrowheads="1"/>
          </p:cNvSpPr>
          <p:nvPr/>
        </p:nvSpPr>
        <p:spPr bwMode="auto">
          <a:xfrm>
            <a:off x="3303156" y="6231378"/>
            <a:ext cx="1229008" cy="64723"/>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1976699"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7229192" y="6218275"/>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594674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4626391" y="6166861"/>
            <a:ext cx="1229008" cy="119062"/>
            <a:chOff x="685800" y="6165890"/>
            <a:chExt cx="1229008" cy="119062"/>
          </a:xfrm>
        </p:grpSpPr>
        <p:sp>
          <p:nvSpPr>
            <p:cNvPr id="24" name="Rectangle 23"/>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6"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4626391" y="6375653"/>
            <a:ext cx="1692713"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developing models</a:t>
            </a:r>
            <a:endParaRPr lang="en-US" sz="1300" dirty="0">
              <a:solidFill>
                <a:schemeClr val="accent1"/>
              </a:solidFill>
              <a:latin typeface="Franklin Gothic Demi Cond" panose="020B0706030402020204" pitchFamily="34" charset="0"/>
            </a:endParaRPr>
          </a:p>
        </p:txBody>
      </p:sp>
    </p:spTree>
    <p:extLst>
      <p:ext uri="{BB962C8B-B14F-4D97-AF65-F5344CB8AC3E}">
        <p14:creationId xmlns:p14="http://schemas.microsoft.com/office/powerpoint/2010/main" val="421041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half" idx="2"/>
          </p:nvPr>
        </p:nvSpPr>
        <p:spPr>
          <a:xfrm>
            <a:off x="1618130" y="2057408"/>
            <a:ext cx="2725270" cy="914399"/>
          </a:xfrm>
        </p:spPr>
        <p:txBody>
          <a:bodyPr vert="horz" lIns="0" tIns="0" rIns="0" bIns="0" rtlCol="0" anchor="t" anchorCtr="0">
            <a:noAutofit/>
          </a:bodyPr>
          <a:lstStyle/>
          <a:p>
            <a:pPr>
              <a:lnSpc>
                <a:spcPct val="100000"/>
              </a:lnSpc>
              <a:spcBef>
                <a:spcPts val="0"/>
              </a:spcBef>
              <a:spcAft>
                <a:spcPts val="0"/>
              </a:spcAft>
            </a:pPr>
            <a:r>
              <a:rPr lang="en-US" sz="2400" dirty="0" smtClean="0"/>
              <a:t>5 Stages of Grief</a:t>
            </a:r>
            <a:endParaRPr lang="en-US" sz="1200" dirty="0"/>
          </a:p>
          <a:p>
            <a:pPr>
              <a:lnSpc>
                <a:spcPct val="100000"/>
              </a:lnSpc>
              <a:spcBef>
                <a:spcPts val="0"/>
              </a:spcBef>
              <a:spcAft>
                <a:spcPts val="0"/>
              </a:spcAft>
            </a:pPr>
            <a:r>
              <a:rPr lang="en-US" sz="1200" dirty="0" smtClean="0"/>
              <a:t>Network member’s loss of current reimbursement models. Your members?</a:t>
            </a:r>
            <a:endParaRPr lang="en-US" sz="2400" dirty="0"/>
          </a:p>
        </p:txBody>
      </p:sp>
      <p:sp>
        <p:nvSpPr>
          <p:cNvPr id="31" name="Text Placeholder 30"/>
          <p:cNvSpPr>
            <a:spLocks noGrp="1"/>
          </p:cNvSpPr>
          <p:nvPr>
            <p:ph type="body" sz="quarter" idx="11"/>
          </p:nvPr>
        </p:nvSpPr>
        <p:spPr>
          <a:xfrm>
            <a:off x="685800" y="2033961"/>
            <a:ext cx="932330" cy="937839"/>
          </a:xfrm>
        </p:spPr>
        <p:txBody>
          <a:bodyPr/>
          <a:lstStyle/>
          <a:p>
            <a:r>
              <a:rPr lang="en-US" dirty="0" smtClean="0"/>
              <a:t>01</a:t>
            </a:r>
            <a:endParaRPr lang="en-US" dirty="0"/>
          </a:p>
        </p:txBody>
      </p:sp>
      <p:sp>
        <p:nvSpPr>
          <p:cNvPr id="5" name="Text Placeholder 4"/>
          <p:cNvSpPr>
            <a:spLocks noGrp="1"/>
          </p:cNvSpPr>
          <p:nvPr>
            <p:ph type="body" idx="28"/>
          </p:nvPr>
        </p:nvSpPr>
        <p:spPr/>
        <p:txBody>
          <a:bodyPr/>
          <a:lstStyle/>
          <a:p>
            <a:r>
              <a:rPr lang="en-US" dirty="0" smtClean="0"/>
              <a:t>Today’s presentation &amp; discussion</a:t>
            </a:r>
            <a:endParaRPr lang="en-US" dirty="0"/>
          </a:p>
        </p:txBody>
      </p:sp>
      <p:sp>
        <p:nvSpPr>
          <p:cNvPr id="45" name="Text Placeholder 44"/>
          <p:cNvSpPr>
            <a:spLocks noGrp="1"/>
          </p:cNvSpPr>
          <p:nvPr>
            <p:ph type="body" sz="half" idx="29"/>
          </p:nvPr>
        </p:nvSpPr>
        <p:spPr>
          <a:xfrm>
            <a:off x="1618130" y="2971813"/>
            <a:ext cx="2725270" cy="914399"/>
          </a:xfrm>
        </p:spPr>
        <p:txBody>
          <a:bodyPr vert="horz" lIns="0" tIns="0" rIns="0" bIns="0" rtlCol="0" anchor="t" anchorCtr="0">
            <a:noAutofit/>
          </a:bodyPr>
          <a:lstStyle/>
          <a:p>
            <a:pPr>
              <a:lnSpc>
                <a:spcPct val="100000"/>
              </a:lnSpc>
              <a:spcBef>
                <a:spcPts val="0"/>
              </a:spcBef>
              <a:spcAft>
                <a:spcPts val="0"/>
              </a:spcAft>
            </a:pPr>
            <a:r>
              <a:rPr lang="en-US" sz="2400" dirty="0" smtClean="0"/>
              <a:t>Population Health</a:t>
            </a:r>
            <a:endParaRPr lang="en-US" sz="2400" dirty="0"/>
          </a:p>
          <a:p>
            <a:pPr>
              <a:lnSpc>
                <a:spcPct val="100000"/>
              </a:lnSpc>
              <a:spcBef>
                <a:spcPts val="0"/>
              </a:spcBef>
              <a:spcAft>
                <a:spcPts val="0"/>
              </a:spcAft>
            </a:pPr>
            <a:r>
              <a:rPr lang="en-US" sz="1200" dirty="0" smtClean="0"/>
              <a:t>What is it and why </a:t>
            </a:r>
            <a:r>
              <a:rPr lang="en-US" sz="1200" dirty="0"/>
              <a:t>r</a:t>
            </a:r>
            <a:r>
              <a:rPr lang="en-US" sz="1200" dirty="0" smtClean="0"/>
              <a:t>ural hasn’t been able to participate</a:t>
            </a:r>
          </a:p>
          <a:p>
            <a:pPr>
              <a:lnSpc>
                <a:spcPct val="100000"/>
              </a:lnSpc>
              <a:spcBef>
                <a:spcPts val="0"/>
              </a:spcBef>
              <a:spcAft>
                <a:spcPts val="0"/>
              </a:spcAft>
            </a:pPr>
            <a:endParaRPr lang="en-US" sz="1200" dirty="0"/>
          </a:p>
        </p:txBody>
      </p:sp>
      <p:sp>
        <p:nvSpPr>
          <p:cNvPr id="46" name="Text Placeholder 45"/>
          <p:cNvSpPr>
            <a:spLocks noGrp="1"/>
          </p:cNvSpPr>
          <p:nvPr>
            <p:ph type="body" sz="quarter" idx="30"/>
          </p:nvPr>
        </p:nvSpPr>
        <p:spPr>
          <a:xfrm>
            <a:off x="685800" y="2948366"/>
            <a:ext cx="932330" cy="937839"/>
          </a:xfrm>
        </p:spPr>
        <p:txBody>
          <a:bodyPr/>
          <a:lstStyle/>
          <a:p>
            <a:r>
              <a:rPr lang="en-US" dirty="0" smtClean="0"/>
              <a:t>02</a:t>
            </a:r>
            <a:endParaRPr lang="en-US" dirty="0"/>
          </a:p>
        </p:txBody>
      </p:sp>
      <p:sp>
        <p:nvSpPr>
          <p:cNvPr id="47" name="Text Placeholder 46"/>
          <p:cNvSpPr>
            <a:spLocks noGrp="1"/>
          </p:cNvSpPr>
          <p:nvPr>
            <p:ph type="body" sz="half" idx="31"/>
          </p:nvPr>
        </p:nvSpPr>
        <p:spPr>
          <a:xfrm>
            <a:off x="1618130" y="3857972"/>
            <a:ext cx="3078998" cy="914399"/>
          </a:xfrm>
        </p:spPr>
        <p:txBody>
          <a:bodyPr vert="horz" lIns="0" tIns="0" rIns="0" bIns="0" rtlCol="0" anchor="t" anchorCtr="0">
            <a:noAutofit/>
          </a:bodyPr>
          <a:lstStyle/>
          <a:p>
            <a:pPr>
              <a:lnSpc>
                <a:spcPct val="100000"/>
              </a:lnSpc>
              <a:spcBef>
                <a:spcPts val="0"/>
              </a:spcBef>
              <a:spcAft>
                <a:spcPts val="0"/>
              </a:spcAft>
            </a:pPr>
            <a:r>
              <a:rPr lang="en-US" sz="2400" dirty="0" smtClean="0">
                <a:solidFill>
                  <a:schemeClr val="tx1">
                    <a:lumMod val="50000"/>
                    <a:lumOff val="50000"/>
                  </a:schemeClr>
                </a:solidFill>
              </a:rPr>
              <a:t>Season of the Network</a:t>
            </a:r>
            <a:endParaRPr lang="en-US" sz="2400" dirty="0">
              <a:solidFill>
                <a:schemeClr val="tx1">
                  <a:lumMod val="50000"/>
                  <a:lumOff val="50000"/>
                </a:schemeClr>
              </a:solidFill>
            </a:endParaRPr>
          </a:p>
          <a:p>
            <a:pPr>
              <a:lnSpc>
                <a:spcPct val="100000"/>
              </a:lnSpc>
              <a:spcBef>
                <a:spcPts val="0"/>
              </a:spcBef>
              <a:spcAft>
                <a:spcPts val="0"/>
              </a:spcAft>
            </a:pPr>
            <a:r>
              <a:rPr lang="en-US" sz="1200" dirty="0" smtClean="0">
                <a:solidFill>
                  <a:schemeClr val="tx1">
                    <a:lumMod val="50000"/>
                    <a:lumOff val="50000"/>
                  </a:schemeClr>
                </a:solidFill>
              </a:rPr>
              <a:t>New role for rural </a:t>
            </a:r>
            <a:r>
              <a:rPr lang="en-US" sz="1200" dirty="0">
                <a:solidFill>
                  <a:schemeClr val="tx1">
                    <a:lumMod val="50000"/>
                    <a:lumOff val="50000"/>
                  </a:schemeClr>
                </a:solidFill>
              </a:rPr>
              <a:t>h</a:t>
            </a:r>
            <a:r>
              <a:rPr lang="en-US" sz="1200" dirty="0" smtClean="0">
                <a:solidFill>
                  <a:schemeClr val="tx1">
                    <a:lumMod val="50000"/>
                    <a:lumOff val="50000"/>
                  </a:schemeClr>
                </a:solidFill>
              </a:rPr>
              <a:t>ealth </a:t>
            </a:r>
            <a:r>
              <a:rPr lang="en-US" sz="1200" dirty="0">
                <a:solidFill>
                  <a:schemeClr val="tx1">
                    <a:lumMod val="50000"/>
                    <a:lumOff val="50000"/>
                  </a:schemeClr>
                </a:solidFill>
              </a:rPr>
              <a:t>n</a:t>
            </a:r>
            <a:r>
              <a:rPr lang="en-US" sz="1200" dirty="0" smtClean="0">
                <a:solidFill>
                  <a:schemeClr val="tx1">
                    <a:lumMod val="50000"/>
                    <a:lumOff val="50000"/>
                  </a:schemeClr>
                </a:solidFill>
              </a:rPr>
              <a:t>etworks</a:t>
            </a:r>
          </a:p>
          <a:p>
            <a:pPr>
              <a:lnSpc>
                <a:spcPct val="100000"/>
              </a:lnSpc>
              <a:spcBef>
                <a:spcPts val="0"/>
              </a:spcBef>
              <a:spcAft>
                <a:spcPts val="0"/>
              </a:spcAft>
            </a:pPr>
            <a:r>
              <a:rPr lang="en-US" sz="1200" dirty="0" smtClean="0">
                <a:solidFill>
                  <a:schemeClr val="tx1">
                    <a:lumMod val="50000"/>
                    <a:lumOff val="50000"/>
                  </a:schemeClr>
                </a:solidFill>
              </a:rPr>
              <a:t>Why members are engaged</a:t>
            </a:r>
            <a:endParaRPr lang="en-US" sz="1200" dirty="0">
              <a:solidFill>
                <a:schemeClr val="tx1">
                  <a:lumMod val="50000"/>
                  <a:lumOff val="50000"/>
                </a:schemeClr>
              </a:solidFill>
            </a:endParaRPr>
          </a:p>
          <a:p>
            <a:pPr>
              <a:lnSpc>
                <a:spcPct val="100000"/>
              </a:lnSpc>
              <a:spcBef>
                <a:spcPts val="0"/>
              </a:spcBef>
              <a:spcAft>
                <a:spcPts val="600"/>
              </a:spcAft>
            </a:pPr>
            <a:endParaRPr lang="en-US" sz="1200" dirty="0">
              <a:solidFill>
                <a:schemeClr val="tx2"/>
              </a:solidFill>
            </a:endParaRPr>
          </a:p>
        </p:txBody>
      </p:sp>
      <p:sp>
        <p:nvSpPr>
          <p:cNvPr id="48" name="Text Placeholder 47"/>
          <p:cNvSpPr>
            <a:spLocks noGrp="1"/>
          </p:cNvSpPr>
          <p:nvPr>
            <p:ph type="body" sz="quarter" idx="32"/>
          </p:nvPr>
        </p:nvSpPr>
        <p:spPr>
          <a:xfrm>
            <a:off x="685800" y="3862771"/>
            <a:ext cx="932330" cy="937839"/>
          </a:xfrm>
        </p:spPr>
        <p:txBody>
          <a:bodyPr/>
          <a:lstStyle/>
          <a:p>
            <a:r>
              <a:rPr lang="en-US" dirty="0" smtClean="0"/>
              <a:t>03</a:t>
            </a:r>
            <a:endParaRPr lang="en-US" dirty="0"/>
          </a:p>
        </p:txBody>
      </p:sp>
      <p:sp>
        <p:nvSpPr>
          <p:cNvPr id="75" name="Text Placeholder 74"/>
          <p:cNvSpPr>
            <a:spLocks noGrp="1"/>
          </p:cNvSpPr>
          <p:nvPr>
            <p:ph type="body" sz="half" idx="33"/>
          </p:nvPr>
        </p:nvSpPr>
        <p:spPr>
          <a:xfrm>
            <a:off x="5660741" y="3000258"/>
            <a:ext cx="2725270" cy="914399"/>
          </a:xfrm>
        </p:spPr>
        <p:txBody>
          <a:bodyPr vert="horz" lIns="0" tIns="0" rIns="0" bIns="0" rtlCol="0" anchor="t" anchorCtr="0">
            <a:noAutofit/>
          </a:bodyPr>
          <a:lstStyle/>
          <a:p>
            <a:pPr>
              <a:lnSpc>
                <a:spcPct val="100000"/>
              </a:lnSpc>
              <a:spcBef>
                <a:spcPts val="0"/>
              </a:spcBef>
              <a:spcAft>
                <a:spcPts val="0"/>
              </a:spcAft>
            </a:pPr>
            <a:r>
              <a:rPr lang="en-US" sz="2400" dirty="0" smtClean="0">
                <a:solidFill>
                  <a:schemeClr val="tx1">
                    <a:lumMod val="50000"/>
                    <a:lumOff val="50000"/>
                  </a:schemeClr>
                </a:solidFill>
              </a:rPr>
              <a:t>Collaboration</a:t>
            </a:r>
            <a:endParaRPr lang="en-US" sz="2400" dirty="0">
              <a:solidFill>
                <a:schemeClr val="tx1">
                  <a:lumMod val="50000"/>
                  <a:lumOff val="50000"/>
                </a:schemeClr>
              </a:solidFill>
            </a:endParaRPr>
          </a:p>
          <a:p>
            <a:pPr>
              <a:lnSpc>
                <a:spcPct val="100000"/>
              </a:lnSpc>
              <a:spcBef>
                <a:spcPts val="0"/>
              </a:spcBef>
              <a:spcAft>
                <a:spcPts val="0"/>
              </a:spcAft>
            </a:pPr>
            <a:r>
              <a:rPr lang="en-US" sz="1200" dirty="0">
                <a:solidFill>
                  <a:schemeClr val="tx1">
                    <a:lumMod val="50000"/>
                    <a:lumOff val="50000"/>
                  </a:schemeClr>
                </a:solidFill>
              </a:rPr>
              <a:t>Producing benefits </a:t>
            </a:r>
            <a:r>
              <a:rPr lang="en-US" sz="1200" dirty="0" smtClean="0">
                <a:solidFill>
                  <a:schemeClr val="tx1">
                    <a:lumMod val="50000"/>
                    <a:lumOff val="50000"/>
                  </a:schemeClr>
                </a:solidFill>
              </a:rPr>
              <a:t>across </a:t>
            </a:r>
            <a:r>
              <a:rPr lang="en-US" sz="1200" dirty="0">
                <a:solidFill>
                  <a:schemeClr val="tx1">
                    <a:lumMod val="50000"/>
                    <a:lumOff val="50000"/>
                  </a:schemeClr>
                </a:solidFill>
              </a:rPr>
              <a:t>multiple networks</a:t>
            </a:r>
          </a:p>
          <a:p>
            <a:pPr>
              <a:lnSpc>
                <a:spcPct val="100000"/>
              </a:lnSpc>
              <a:spcBef>
                <a:spcPts val="0"/>
              </a:spcBef>
              <a:spcAft>
                <a:spcPts val="600"/>
              </a:spcAft>
            </a:pPr>
            <a:endParaRPr lang="en-US" dirty="0"/>
          </a:p>
        </p:txBody>
      </p:sp>
      <p:sp>
        <p:nvSpPr>
          <p:cNvPr id="76" name="Text Placeholder 75"/>
          <p:cNvSpPr>
            <a:spLocks noGrp="1"/>
          </p:cNvSpPr>
          <p:nvPr>
            <p:ph type="body" sz="quarter" idx="34"/>
          </p:nvPr>
        </p:nvSpPr>
        <p:spPr>
          <a:xfrm>
            <a:off x="4800600" y="2033961"/>
            <a:ext cx="932330" cy="937839"/>
          </a:xfrm>
        </p:spPr>
        <p:txBody>
          <a:bodyPr/>
          <a:lstStyle/>
          <a:p>
            <a:pPr>
              <a:lnSpc>
                <a:spcPct val="100000"/>
              </a:lnSpc>
            </a:pPr>
            <a:r>
              <a:rPr lang="en-US" dirty="0" smtClean="0"/>
              <a:t>04</a:t>
            </a:r>
            <a:endParaRPr lang="en-US" sz="1200" dirty="0">
              <a:solidFill>
                <a:srgbClr val="5DB860"/>
              </a:solidFill>
              <a:latin typeface="+mn-lt"/>
            </a:endParaRPr>
          </a:p>
        </p:txBody>
      </p:sp>
      <p:sp>
        <p:nvSpPr>
          <p:cNvPr id="77" name="Text Placeholder 76"/>
          <p:cNvSpPr>
            <a:spLocks noGrp="1"/>
          </p:cNvSpPr>
          <p:nvPr>
            <p:ph type="body" sz="half" idx="35"/>
          </p:nvPr>
        </p:nvSpPr>
        <p:spPr>
          <a:xfrm>
            <a:off x="5660741" y="2029174"/>
            <a:ext cx="2725270" cy="914399"/>
          </a:xfrm>
        </p:spPr>
        <p:txBody>
          <a:bodyPr vert="horz" lIns="0" tIns="0" rIns="0" bIns="0" rtlCol="0" anchor="t" anchorCtr="0">
            <a:noAutofit/>
          </a:bodyPr>
          <a:lstStyle/>
          <a:p>
            <a:pPr>
              <a:lnSpc>
                <a:spcPct val="100000"/>
              </a:lnSpc>
              <a:spcBef>
                <a:spcPts val="0"/>
              </a:spcBef>
              <a:spcAft>
                <a:spcPts val="0"/>
              </a:spcAft>
            </a:pPr>
            <a:r>
              <a:rPr lang="en-US" sz="2400" dirty="0" smtClean="0">
                <a:solidFill>
                  <a:schemeClr val="tx1">
                    <a:lumMod val="50000"/>
                    <a:lumOff val="50000"/>
                  </a:schemeClr>
                </a:solidFill>
              </a:rPr>
              <a:t>Developing Models</a:t>
            </a:r>
            <a:endParaRPr lang="en-US" sz="2400" dirty="0">
              <a:solidFill>
                <a:schemeClr val="tx1">
                  <a:lumMod val="50000"/>
                  <a:lumOff val="50000"/>
                </a:schemeClr>
              </a:solidFill>
            </a:endParaRPr>
          </a:p>
          <a:p>
            <a:pPr>
              <a:lnSpc>
                <a:spcPct val="100000"/>
              </a:lnSpc>
              <a:spcBef>
                <a:spcPts val="0"/>
              </a:spcBef>
              <a:spcAft>
                <a:spcPts val="0"/>
              </a:spcAft>
            </a:pPr>
            <a:r>
              <a:rPr lang="en-US" sz="1200" dirty="0" smtClean="0">
                <a:solidFill>
                  <a:schemeClr val="tx1">
                    <a:lumMod val="50000"/>
                    <a:lumOff val="50000"/>
                  </a:schemeClr>
                </a:solidFill>
              </a:rPr>
              <a:t>Evolving to 2</a:t>
            </a:r>
            <a:r>
              <a:rPr lang="en-US" sz="1200" baseline="30000" dirty="0" smtClean="0">
                <a:solidFill>
                  <a:schemeClr val="tx1">
                    <a:lumMod val="50000"/>
                    <a:lumOff val="50000"/>
                  </a:schemeClr>
                </a:solidFill>
              </a:rPr>
              <a:t>nd</a:t>
            </a:r>
            <a:r>
              <a:rPr lang="en-US" sz="1200" dirty="0" smtClean="0">
                <a:solidFill>
                  <a:schemeClr val="tx1">
                    <a:lumMod val="50000"/>
                    <a:lumOff val="50000"/>
                  </a:schemeClr>
                </a:solidFill>
              </a:rPr>
              <a:t> curve reimbursement</a:t>
            </a:r>
          </a:p>
          <a:p>
            <a:pPr>
              <a:lnSpc>
                <a:spcPct val="100000"/>
              </a:lnSpc>
              <a:spcBef>
                <a:spcPts val="0"/>
              </a:spcBef>
              <a:spcAft>
                <a:spcPts val="0"/>
              </a:spcAft>
            </a:pPr>
            <a:r>
              <a:rPr lang="en-US" sz="1200" dirty="0" smtClean="0">
                <a:solidFill>
                  <a:schemeClr val="tx1">
                    <a:lumMod val="50000"/>
                    <a:lumOff val="50000"/>
                  </a:schemeClr>
                </a:solidFill>
              </a:rPr>
              <a:t>Member’s core values, R&amp;D process</a:t>
            </a:r>
          </a:p>
          <a:p>
            <a:pPr>
              <a:lnSpc>
                <a:spcPct val="100000"/>
              </a:lnSpc>
              <a:spcBef>
                <a:spcPts val="0"/>
              </a:spcBef>
              <a:spcAft>
                <a:spcPts val="0"/>
              </a:spcAft>
            </a:pPr>
            <a:endParaRPr lang="en-US" sz="1200" dirty="0" smtClean="0">
              <a:solidFill>
                <a:schemeClr val="tx1">
                  <a:lumMod val="50000"/>
                  <a:lumOff val="50000"/>
                </a:schemeClr>
              </a:solidFill>
            </a:endParaRPr>
          </a:p>
          <a:p>
            <a:pPr>
              <a:lnSpc>
                <a:spcPct val="100000"/>
              </a:lnSpc>
              <a:spcBef>
                <a:spcPts val="0"/>
              </a:spcBef>
              <a:spcAft>
                <a:spcPts val="0"/>
              </a:spcAft>
            </a:pPr>
            <a:endParaRPr lang="en-US" sz="1200" dirty="0">
              <a:solidFill>
                <a:schemeClr val="tx1">
                  <a:lumMod val="50000"/>
                  <a:lumOff val="50000"/>
                </a:schemeClr>
              </a:solidFill>
            </a:endParaRPr>
          </a:p>
          <a:p>
            <a:pPr>
              <a:lnSpc>
                <a:spcPct val="100000"/>
              </a:lnSpc>
              <a:spcBef>
                <a:spcPts val="0"/>
              </a:spcBef>
              <a:spcAft>
                <a:spcPts val="0"/>
              </a:spcAft>
            </a:pPr>
            <a:endParaRPr lang="en-US" sz="1200" dirty="0">
              <a:solidFill>
                <a:schemeClr val="tx2"/>
              </a:solidFill>
            </a:endParaRPr>
          </a:p>
        </p:txBody>
      </p:sp>
      <p:sp>
        <p:nvSpPr>
          <p:cNvPr id="78" name="Text Placeholder 77"/>
          <p:cNvSpPr>
            <a:spLocks noGrp="1"/>
          </p:cNvSpPr>
          <p:nvPr>
            <p:ph type="body" sz="quarter" idx="36"/>
          </p:nvPr>
        </p:nvSpPr>
        <p:spPr>
          <a:xfrm>
            <a:off x="4800600" y="2948366"/>
            <a:ext cx="932330" cy="937839"/>
          </a:xfrm>
        </p:spPr>
        <p:txBody>
          <a:bodyPr/>
          <a:lstStyle/>
          <a:p>
            <a:r>
              <a:rPr lang="en-US" dirty="0" smtClean="0"/>
              <a:t>05</a:t>
            </a:r>
            <a:endParaRPr lang="en-US" dirty="0"/>
          </a:p>
        </p:txBody>
      </p:sp>
      <p:sp>
        <p:nvSpPr>
          <p:cNvPr id="79" name="Text Placeholder 78"/>
          <p:cNvSpPr>
            <a:spLocks noGrp="1"/>
          </p:cNvSpPr>
          <p:nvPr>
            <p:ph type="body" sz="half" idx="37"/>
          </p:nvPr>
        </p:nvSpPr>
        <p:spPr>
          <a:xfrm>
            <a:off x="5660741" y="3914657"/>
            <a:ext cx="2725270" cy="914399"/>
          </a:xfrm>
        </p:spPr>
        <p:txBody>
          <a:bodyPr vert="horz" lIns="0" tIns="0" rIns="0" bIns="0" rtlCol="0" anchor="t" anchorCtr="0">
            <a:noAutofit/>
          </a:bodyPr>
          <a:lstStyle/>
          <a:p>
            <a:pPr>
              <a:lnSpc>
                <a:spcPct val="100000"/>
              </a:lnSpc>
              <a:spcBef>
                <a:spcPts val="0"/>
              </a:spcBef>
              <a:spcAft>
                <a:spcPts val="0"/>
              </a:spcAft>
            </a:pPr>
            <a:r>
              <a:rPr lang="en-US" sz="2400" dirty="0">
                <a:solidFill>
                  <a:schemeClr val="tx1">
                    <a:lumMod val="50000"/>
                    <a:lumOff val="50000"/>
                  </a:schemeClr>
                </a:solidFill>
              </a:rPr>
              <a:t>Moving Forward</a:t>
            </a:r>
          </a:p>
          <a:p>
            <a:pPr>
              <a:lnSpc>
                <a:spcPct val="100000"/>
              </a:lnSpc>
              <a:spcBef>
                <a:spcPts val="0"/>
              </a:spcBef>
              <a:spcAft>
                <a:spcPts val="0"/>
              </a:spcAft>
            </a:pPr>
            <a:r>
              <a:rPr lang="en-US" sz="1200" dirty="0">
                <a:solidFill>
                  <a:schemeClr val="tx1">
                    <a:lumMod val="50000"/>
                    <a:lumOff val="50000"/>
                  </a:schemeClr>
                </a:solidFill>
              </a:rPr>
              <a:t>Collaborating </a:t>
            </a:r>
            <a:r>
              <a:rPr lang="en-US" sz="1200" dirty="0" smtClean="0">
                <a:solidFill>
                  <a:schemeClr val="tx1">
                    <a:lumMod val="50000"/>
                    <a:lumOff val="50000"/>
                  </a:schemeClr>
                </a:solidFill>
              </a:rPr>
              <a:t>in </a:t>
            </a:r>
            <a:r>
              <a:rPr lang="en-US" sz="1200" dirty="0">
                <a:solidFill>
                  <a:schemeClr val="tx1">
                    <a:lumMod val="50000"/>
                    <a:lumOff val="50000"/>
                  </a:schemeClr>
                </a:solidFill>
              </a:rPr>
              <a:t>rural healthcare delivery</a:t>
            </a:r>
          </a:p>
          <a:p>
            <a:pPr>
              <a:lnSpc>
                <a:spcPct val="100000"/>
              </a:lnSpc>
              <a:spcBef>
                <a:spcPts val="0"/>
              </a:spcBef>
              <a:spcAft>
                <a:spcPts val="600"/>
              </a:spcAft>
            </a:pPr>
            <a:endParaRPr lang="en-US" dirty="0"/>
          </a:p>
        </p:txBody>
      </p:sp>
      <p:sp>
        <p:nvSpPr>
          <p:cNvPr id="80" name="Text Placeholder 79"/>
          <p:cNvSpPr>
            <a:spLocks noGrp="1"/>
          </p:cNvSpPr>
          <p:nvPr>
            <p:ph type="body" sz="quarter" idx="38"/>
          </p:nvPr>
        </p:nvSpPr>
        <p:spPr>
          <a:xfrm>
            <a:off x="4800600" y="3862771"/>
            <a:ext cx="932330" cy="937839"/>
          </a:xfrm>
        </p:spPr>
        <p:txBody>
          <a:bodyPr/>
          <a:lstStyle/>
          <a:p>
            <a:r>
              <a:rPr lang="en-US" dirty="0" smtClean="0"/>
              <a:t>06</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583898"/>
            <a:ext cx="1788415" cy="107050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3356" y="5871084"/>
            <a:ext cx="1650763" cy="86940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9154" y="5908935"/>
            <a:ext cx="1792515" cy="752856"/>
          </a:xfrm>
          <a:prstGeom prst="rect">
            <a:avLst/>
          </a:prstGeom>
        </p:spPr>
      </p:pic>
    </p:spTree>
    <p:extLst>
      <p:ext uri="{BB962C8B-B14F-4D97-AF65-F5344CB8AC3E}">
        <p14:creationId xmlns:p14="http://schemas.microsoft.com/office/powerpoint/2010/main" val="2246586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istockimg.com/file_thumbview_approve/15885622/2/stock-illustration-15885622-masked-superhero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6853" y="413832"/>
            <a:ext cx="2005520" cy="2005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50861" y="825343"/>
            <a:ext cx="8513759" cy="540137"/>
          </a:xfrm>
        </p:spPr>
        <p:txBody>
          <a:bodyPr/>
          <a:lstStyle/>
          <a:p>
            <a:r>
              <a:rPr lang="en-US" dirty="0" smtClean="0"/>
              <a:t>Networks Collaborating with Networks</a:t>
            </a:r>
            <a:endParaRPr lang="en-US" dirty="0"/>
          </a:p>
        </p:txBody>
      </p:sp>
      <p:sp>
        <p:nvSpPr>
          <p:cNvPr id="8" name="Text Placeholder 5"/>
          <p:cNvSpPr txBox="1">
            <a:spLocks/>
          </p:cNvSpPr>
          <p:nvPr/>
        </p:nvSpPr>
        <p:spPr>
          <a:xfrm>
            <a:off x="184187" y="426045"/>
            <a:ext cx="7772400" cy="451948"/>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rgbClr val="5DB860"/>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bg1">
                    <a:lumMod val="50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bg1">
                    <a:lumMod val="5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bg1">
                    <a:lumMod val="5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1">
                    <a:lumMod val="50000"/>
                  </a:schemeClr>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9pPr>
          </a:lstStyle>
          <a:p>
            <a:pPr>
              <a:lnSpc>
                <a:spcPct val="100000"/>
              </a:lnSpc>
              <a:spcBef>
                <a:spcPts val="0"/>
              </a:spcBef>
              <a:spcAft>
                <a:spcPts val="0"/>
              </a:spcAft>
              <a:buNone/>
            </a:pPr>
            <a:r>
              <a:rPr lang="en-US" sz="1700" dirty="0" smtClean="0">
                <a:solidFill>
                  <a:schemeClr val="tx1">
                    <a:lumMod val="50000"/>
                    <a:lumOff val="50000"/>
                  </a:schemeClr>
                </a:solidFill>
                <a:latin typeface="Franklin Gothic Demi Cond" panose="020B0706030402020204" pitchFamily="34" charset="0"/>
              </a:rPr>
              <a:t>Collaborating </a:t>
            </a:r>
            <a:r>
              <a:rPr lang="en-US" sz="1700" dirty="0">
                <a:solidFill>
                  <a:schemeClr val="tx1">
                    <a:lumMod val="50000"/>
                    <a:lumOff val="50000"/>
                  </a:schemeClr>
                </a:solidFill>
                <a:latin typeface="Franklin Gothic Demi Cond" panose="020B0706030402020204" pitchFamily="34" charset="0"/>
              </a:rPr>
              <a:t>in rural healthcare delivery</a:t>
            </a:r>
          </a:p>
        </p:txBody>
      </p:sp>
      <p:sp>
        <p:nvSpPr>
          <p:cNvPr id="13" name="TextBox 12"/>
          <p:cNvSpPr txBox="1"/>
          <p:nvPr/>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20</a:t>
            </a:fld>
            <a:endParaRPr lang="en-US" sz="800" dirty="0">
              <a:solidFill>
                <a:schemeClr val="tx2">
                  <a:lumMod val="60000"/>
                  <a:lumOff val="40000"/>
                </a:schemeClr>
              </a:solidFill>
              <a:latin typeface="+mn-lt"/>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53" t="15785" b="10593"/>
          <a:stretch/>
        </p:blipFill>
        <p:spPr>
          <a:xfrm>
            <a:off x="0" y="1458383"/>
            <a:ext cx="9144000" cy="3440309"/>
          </a:xfrm>
          <a:prstGeom prst="rect">
            <a:avLst/>
          </a:prstGeom>
        </p:spPr>
      </p:pic>
      <p:sp>
        <p:nvSpPr>
          <p:cNvPr id="9" name="Rectangle 8"/>
          <p:cNvSpPr>
            <a:spLocks noChangeArrowheads="1"/>
          </p:cNvSpPr>
          <p:nvPr/>
        </p:nvSpPr>
        <p:spPr bwMode="auto">
          <a:xfrm>
            <a:off x="4611833"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1976699"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7229192" y="6218275"/>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3429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5927675" y="6169646"/>
            <a:ext cx="1229008" cy="119062"/>
            <a:chOff x="685800" y="6165890"/>
            <a:chExt cx="1229008" cy="119062"/>
          </a:xfrm>
        </p:grpSpPr>
        <p:sp>
          <p:nvSpPr>
            <p:cNvPr id="15" name="Rectangle 14"/>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TextBox 16"/>
          <p:cNvSpPr txBox="1"/>
          <p:nvPr/>
        </p:nvSpPr>
        <p:spPr>
          <a:xfrm>
            <a:off x="5927675" y="6366949"/>
            <a:ext cx="1692713"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collaboration </a:t>
            </a:r>
            <a:endParaRPr lang="en-US" sz="1300" dirty="0">
              <a:solidFill>
                <a:schemeClr val="accent1"/>
              </a:solidFill>
              <a:latin typeface="Franklin Gothic Demi Cond" panose="020B0706030402020204" pitchFamily="34" charset="0"/>
            </a:endParaRPr>
          </a:p>
        </p:txBody>
      </p:sp>
      <p:sp>
        <p:nvSpPr>
          <p:cNvPr id="18"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5823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There’s a lot going on right now!</a:t>
            </a:r>
            <a:endParaRPr lang="en-US" dirty="0"/>
          </a:p>
        </p:txBody>
      </p:sp>
      <p:sp>
        <p:nvSpPr>
          <p:cNvPr id="16" name="Text Placeholder 15"/>
          <p:cNvSpPr>
            <a:spLocks noGrp="1"/>
          </p:cNvSpPr>
          <p:nvPr>
            <p:ph type="body" idx="28"/>
          </p:nvPr>
        </p:nvSpPr>
        <p:spPr/>
        <p:txBody>
          <a:bodyPr/>
          <a:lstStyle/>
          <a:p>
            <a:r>
              <a:rPr lang="en-US" dirty="0" smtClean="0">
                <a:solidFill>
                  <a:schemeClr val="tx1">
                    <a:lumMod val="50000"/>
                    <a:lumOff val="50000"/>
                  </a:schemeClr>
                </a:solidFill>
              </a:rPr>
              <a:t>ICAHN, WHA and CCAHN…</a:t>
            </a:r>
            <a:endParaRPr lang="en-US" dirty="0">
              <a:solidFill>
                <a:schemeClr val="tx1">
                  <a:lumMod val="50000"/>
                  <a:lumOff val="50000"/>
                </a:schemeClr>
              </a:solidFill>
            </a:endParaRPr>
          </a:p>
        </p:txBody>
      </p:sp>
      <p:pic>
        <p:nvPicPr>
          <p:cNvPr id="1028" name="Picture 4" descr="C:\Users\cbruce\AppData\Local\Microsoft\Windows\Temporary Internet Files\Content.Outlook\RTIE7DSP\WHA_25th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0111" y="2643447"/>
            <a:ext cx="2303898" cy="1379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67429" y="3135086"/>
            <a:ext cx="653142" cy="470385"/>
          </a:xfrm>
          <a:prstGeom prst="rect">
            <a:avLst/>
          </a:prstGeom>
          <a:noFill/>
        </p:spPr>
        <p:txBody>
          <a:bodyPr wrap="square" lIns="0" tIns="0" rIns="0" bIns="0" rtlCol="0">
            <a:spAutoFit/>
          </a:bodyPr>
          <a:lstStyle/>
          <a:p>
            <a:pPr algn="ctr">
              <a:lnSpc>
                <a:spcPct val="120000"/>
              </a:lnSpc>
            </a:pPr>
            <a:r>
              <a:rPr lang="en-US" sz="2800" b="1" dirty="0" smtClean="0">
                <a:solidFill>
                  <a:schemeClr val="tx2"/>
                </a:solidFill>
              </a:rPr>
              <a:t>+</a:t>
            </a:r>
            <a:endParaRPr lang="en-US" sz="2800" b="1" dirty="0">
              <a:solidFill>
                <a:schemeClr val="tx2"/>
              </a:solidFill>
            </a:endParaRPr>
          </a:p>
        </p:txBody>
      </p:sp>
      <p:sp>
        <p:nvSpPr>
          <p:cNvPr id="9" name="TextBox 8"/>
          <p:cNvSpPr txBox="1"/>
          <p:nvPr/>
        </p:nvSpPr>
        <p:spPr>
          <a:xfrm>
            <a:off x="5819041" y="3135087"/>
            <a:ext cx="674915" cy="470385"/>
          </a:xfrm>
          <a:prstGeom prst="rect">
            <a:avLst/>
          </a:prstGeom>
          <a:noFill/>
        </p:spPr>
        <p:txBody>
          <a:bodyPr wrap="square" lIns="0" tIns="0" rIns="0" bIns="0" rtlCol="0">
            <a:spAutoFit/>
          </a:bodyPr>
          <a:lstStyle/>
          <a:p>
            <a:pPr algn="ctr">
              <a:lnSpc>
                <a:spcPct val="120000"/>
              </a:lnSpc>
            </a:pPr>
            <a:r>
              <a:rPr lang="en-US" sz="2800" b="1" dirty="0" smtClean="0">
                <a:solidFill>
                  <a:schemeClr val="tx2"/>
                </a:solidFill>
              </a:rPr>
              <a:t>+</a:t>
            </a:r>
            <a:endParaRPr lang="en-US" sz="2800" b="1" dirty="0">
              <a:solidFill>
                <a:schemeClr val="tx2"/>
              </a:solidFill>
            </a:endParaRPr>
          </a:p>
        </p:txBody>
      </p:sp>
      <p:sp>
        <p:nvSpPr>
          <p:cNvPr id="21" name="TextBox 20"/>
          <p:cNvSpPr txBox="1"/>
          <p:nvPr/>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21</a:t>
            </a:fld>
            <a:endParaRPr lang="en-US" sz="800" dirty="0">
              <a:solidFill>
                <a:schemeClr val="tx2">
                  <a:lumMod val="60000"/>
                  <a:lumOff val="40000"/>
                </a:schemeClr>
              </a:solidFill>
              <a:latin typeface="+mn-lt"/>
            </a:endParaRPr>
          </a:p>
        </p:txBody>
      </p:sp>
      <p:sp>
        <p:nvSpPr>
          <p:cNvPr id="22" name="Rectangle 21"/>
          <p:cNvSpPr>
            <a:spLocks noChangeArrowheads="1"/>
          </p:cNvSpPr>
          <p:nvPr/>
        </p:nvSpPr>
        <p:spPr bwMode="auto">
          <a:xfrm>
            <a:off x="4611833"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1976699"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7229192" y="6218275"/>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34299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5927675" y="6169646"/>
            <a:ext cx="1229008" cy="119062"/>
            <a:chOff x="685800" y="6165890"/>
            <a:chExt cx="1229008" cy="119062"/>
          </a:xfrm>
        </p:grpSpPr>
        <p:sp>
          <p:nvSpPr>
            <p:cNvPr id="27" name="Rectangle 26"/>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TextBox 28"/>
          <p:cNvSpPr txBox="1"/>
          <p:nvPr/>
        </p:nvSpPr>
        <p:spPr>
          <a:xfrm>
            <a:off x="5927675" y="6366949"/>
            <a:ext cx="1692713"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collaboration </a:t>
            </a:r>
            <a:endParaRPr lang="en-US" sz="1300" dirty="0">
              <a:solidFill>
                <a:schemeClr val="accent1"/>
              </a:solidFill>
              <a:latin typeface="Franklin Gothic Demi Cond" panose="020B0706030402020204" pitchFamily="34" charset="0"/>
            </a:endParaRPr>
          </a:p>
        </p:txBody>
      </p:sp>
      <p:sp>
        <p:nvSpPr>
          <p:cNvPr id="30"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78" y="2937756"/>
            <a:ext cx="2201252" cy="115932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840" y="2986191"/>
            <a:ext cx="2390276" cy="1003916"/>
          </a:xfrm>
          <a:prstGeom prst="rect">
            <a:avLst/>
          </a:prstGeom>
        </p:spPr>
      </p:pic>
    </p:spTree>
    <p:extLst>
      <p:ext uri="{BB962C8B-B14F-4D97-AF65-F5344CB8AC3E}">
        <p14:creationId xmlns:p14="http://schemas.microsoft.com/office/powerpoint/2010/main" val="3782556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5518" r="5007" b="52402"/>
          <a:stretch/>
        </p:blipFill>
        <p:spPr>
          <a:xfrm>
            <a:off x="-182881" y="2323597"/>
            <a:ext cx="9523475" cy="2270759"/>
          </a:xfrm>
          <a:prstGeom prst="rect">
            <a:avLst/>
          </a:prstGeom>
        </p:spPr>
      </p:pic>
      <p:grpSp>
        <p:nvGrpSpPr>
          <p:cNvPr id="9" name="Group 8"/>
          <p:cNvGrpSpPr/>
          <p:nvPr/>
        </p:nvGrpSpPr>
        <p:grpSpPr>
          <a:xfrm>
            <a:off x="-84585" y="1393956"/>
            <a:ext cx="9326881" cy="4874472"/>
            <a:chOff x="2719376" y="3532909"/>
            <a:chExt cx="6274996" cy="2601884"/>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9477" r="6142" b="14098"/>
            <a:stretch/>
          </p:blipFill>
          <p:spPr>
            <a:xfrm>
              <a:off x="2719376" y="3532909"/>
              <a:ext cx="6274996" cy="1812175"/>
            </a:xfrm>
            <a:prstGeom prst="rect">
              <a:avLst/>
            </a:prstGeom>
          </p:spPr>
        </p:pic>
        <p:sp>
          <p:nvSpPr>
            <p:cNvPr id="8" name="Rectangle 7"/>
            <p:cNvSpPr/>
            <p:nvPr/>
          </p:nvSpPr>
          <p:spPr>
            <a:xfrm>
              <a:off x="7306887" y="5345084"/>
              <a:ext cx="640080" cy="78970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chemeClr val="bg1"/>
                </a:solidFill>
                <a:latin typeface="Franklin Gothic Demi Cond" panose="020B0706030402020204" pitchFamily="34" charset="0"/>
              </a:endParaRPr>
            </a:p>
          </p:txBody>
        </p:sp>
      </p:grpSp>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25518" r="5007" b="52402"/>
          <a:stretch/>
        </p:blipFill>
        <p:spPr>
          <a:xfrm>
            <a:off x="-182881" y="2323597"/>
            <a:ext cx="9523475" cy="2270759"/>
          </a:xfrm>
          <a:prstGeom prst="rect">
            <a:avLst/>
          </a:prstGeom>
        </p:spPr>
      </p:pic>
      <p:sp>
        <p:nvSpPr>
          <p:cNvPr id="11" name="Rectangle 1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1976699"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4611834"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594674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7279269" y="6157773"/>
            <a:ext cx="1229008" cy="119062"/>
            <a:chOff x="685800" y="6165890"/>
            <a:chExt cx="1229008" cy="119062"/>
          </a:xfrm>
        </p:grpSpPr>
        <p:sp>
          <p:nvSpPr>
            <p:cNvPr id="16" name="Rectangle 15"/>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7279269" y="6284951"/>
            <a:ext cx="1229008"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moving forward</a:t>
            </a:r>
            <a:endParaRPr lang="en-US" sz="1300" dirty="0">
              <a:solidFill>
                <a:schemeClr val="accent1"/>
              </a:solidFill>
              <a:latin typeface="Franklin Gothic Demi Cond" panose="020B0706030402020204" pitchFamily="34" charset="0"/>
            </a:endParaRPr>
          </a:p>
        </p:txBody>
      </p:sp>
      <p:sp>
        <p:nvSpPr>
          <p:cNvPr id="19"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905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nodeType="withEffect">
                                  <p:stCondLst>
                                    <p:cond delay="0"/>
                                  </p:stCondLst>
                                  <p:childTnLst>
                                    <p:animEffect transition="out" filter="fade">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8"/>
          </p:nvPr>
        </p:nvSpPr>
        <p:spPr/>
        <p:txBody>
          <a:bodyPr/>
          <a:lstStyle/>
          <a:p>
            <a:r>
              <a:rPr lang="en-US" dirty="0" smtClean="0"/>
              <a:t>What is your network working on?</a:t>
            </a:r>
            <a:endParaRPr lang="en-US" dirty="0"/>
          </a:p>
        </p:txBody>
      </p:sp>
      <p:pic>
        <p:nvPicPr>
          <p:cNvPr id="7" name="Picture 6" descr="4 people speak.png"/>
          <p:cNvPicPr>
            <a:picLocks noChangeAspect="1"/>
          </p:cNvPicPr>
          <p:nvPr/>
        </p:nvPicPr>
        <p:blipFill>
          <a:blip r:embed="rId3"/>
          <a:srcRect b="2632"/>
          <a:stretch>
            <a:fillRect/>
          </a:stretch>
        </p:blipFill>
        <p:spPr bwMode="gray">
          <a:xfrm>
            <a:off x="5712426" y="2362200"/>
            <a:ext cx="3434208" cy="4495800"/>
          </a:xfrm>
          <a:prstGeom prst="rect">
            <a:avLst/>
          </a:prstGeom>
        </p:spPr>
      </p:pic>
    </p:spTree>
    <p:extLst>
      <p:ext uri="{BB962C8B-B14F-4D97-AF65-F5344CB8AC3E}">
        <p14:creationId xmlns:p14="http://schemas.microsoft.com/office/powerpoint/2010/main" val="3125874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a:t>
            </a:r>
            <a:r>
              <a:rPr lang="en-US" dirty="0" smtClean="0"/>
              <a:t>hank </a:t>
            </a:r>
            <a:r>
              <a:rPr lang="en-US" dirty="0"/>
              <a:t>Y</a:t>
            </a:r>
            <a:r>
              <a:rPr lang="en-US" dirty="0" smtClean="0"/>
              <a:t>ou</a:t>
            </a:r>
            <a:endParaRPr lang="en-US" dirty="0"/>
          </a:p>
        </p:txBody>
      </p:sp>
      <p:pic>
        <p:nvPicPr>
          <p:cNvPr id="9" name="Picture 4" descr="C:\Users\cbruce\AppData\Local\Microsoft\Windows\Temporary Internet Files\Content.Outlook\RTIE7DSP\WHA_25th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371" y="3711433"/>
            <a:ext cx="1936553" cy="11591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996" y="2664032"/>
            <a:ext cx="1919928" cy="101116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201" y="5103786"/>
            <a:ext cx="1825315" cy="766632"/>
          </a:xfrm>
          <a:prstGeom prst="rect">
            <a:avLst/>
          </a:prstGeom>
        </p:spPr>
      </p:pic>
    </p:spTree>
    <p:extLst>
      <p:ext uri="{BB962C8B-B14F-4D97-AF65-F5344CB8AC3E}">
        <p14:creationId xmlns:p14="http://schemas.microsoft.com/office/powerpoint/2010/main" val="1638046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399"/>
            <a:ext cx="7772400" cy="914402"/>
          </a:xfrm>
        </p:spPr>
        <p:txBody>
          <a:bodyPr/>
          <a:lstStyle/>
          <a:p>
            <a:r>
              <a:rPr lang="en-US" dirty="0" smtClean="0"/>
              <a:t>Contacts</a:t>
            </a:r>
            <a:endParaRPr lang="en-US" dirty="0"/>
          </a:p>
        </p:txBody>
      </p:sp>
      <p:sp>
        <p:nvSpPr>
          <p:cNvPr id="3" name="Content Placeholder 2"/>
          <p:cNvSpPr>
            <a:spLocks noGrp="1"/>
          </p:cNvSpPr>
          <p:nvPr>
            <p:ph idx="1"/>
          </p:nvPr>
        </p:nvSpPr>
        <p:spPr>
          <a:xfrm>
            <a:off x="807720" y="1246909"/>
            <a:ext cx="7498080" cy="5611091"/>
          </a:xfrm>
        </p:spPr>
        <p:txBody>
          <a:bodyPr numCol="2">
            <a:normAutofit/>
          </a:bodyPr>
          <a:lstStyle/>
          <a:p>
            <a:pPr marL="82296" indent="0">
              <a:spcBef>
                <a:spcPts val="0"/>
              </a:spcBef>
              <a:spcAft>
                <a:spcPts val="0"/>
              </a:spcAft>
              <a:buNone/>
            </a:pPr>
            <a:r>
              <a:rPr lang="en-US" sz="1500" b="1" dirty="0" smtClean="0">
                <a:solidFill>
                  <a:schemeClr val="tx1"/>
                </a:solidFill>
              </a:rPr>
              <a:t>Carolyn Bruce, MBA</a:t>
            </a:r>
          </a:p>
          <a:p>
            <a:pPr marL="82296" indent="0">
              <a:spcBef>
                <a:spcPts val="0"/>
              </a:spcBef>
              <a:spcAft>
                <a:spcPts val="0"/>
              </a:spcAft>
              <a:buNone/>
            </a:pPr>
            <a:r>
              <a:rPr lang="en-US" sz="1500" dirty="0" smtClean="0"/>
              <a:t>Chief Executive Officer </a:t>
            </a:r>
          </a:p>
          <a:p>
            <a:pPr marL="82296" indent="0">
              <a:spcBef>
                <a:spcPts val="0"/>
              </a:spcBef>
              <a:spcAft>
                <a:spcPts val="0"/>
              </a:spcAft>
              <a:buNone/>
            </a:pPr>
            <a:r>
              <a:rPr lang="en-US" sz="1500" dirty="0" smtClean="0"/>
              <a:t>866-683-5203</a:t>
            </a:r>
            <a:r>
              <a:rPr lang="en-US" sz="1500" dirty="0"/>
              <a:t> </a:t>
            </a:r>
            <a:r>
              <a:rPr lang="en-US" sz="1500" dirty="0" smtClean="0"/>
              <a:t> </a:t>
            </a:r>
            <a:r>
              <a:rPr lang="en-US" sz="1500" dirty="0" smtClean="0">
                <a:hlinkClick r:id="rId3"/>
              </a:rPr>
              <a:t>Carolyn.Bruce@wha1.org</a:t>
            </a:r>
            <a:endParaRPr lang="en-US" sz="1500" dirty="0" smtClean="0"/>
          </a:p>
          <a:p>
            <a:pPr marL="82296" indent="0">
              <a:spcBef>
                <a:spcPts val="0"/>
              </a:spcBef>
              <a:spcAft>
                <a:spcPts val="0"/>
              </a:spcAft>
              <a:buNone/>
            </a:pPr>
            <a:endParaRPr lang="en-US" sz="1500" dirty="0" smtClean="0"/>
          </a:p>
          <a:p>
            <a:pPr marL="82296">
              <a:spcBef>
                <a:spcPts val="0"/>
              </a:spcBef>
              <a:spcAft>
                <a:spcPts val="0"/>
              </a:spcAft>
              <a:buNone/>
            </a:pPr>
            <a:r>
              <a:rPr lang="en-US" sz="1500" b="1" dirty="0">
                <a:solidFill>
                  <a:schemeClr val="tx1"/>
                </a:solidFill>
              </a:rPr>
              <a:t>Scot Mitchell, MBA</a:t>
            </a:r>
          </a:p>
          <a:p>
            <a:pPr marL="82296" indent="0">
              <a:spcBef>
                <a:spcPts val="0"/>
              </a:spcBef>
              <a:spcAft>
                <a:spcPts val="0"/>
              </a:spcAft>
              <a:buNone/>
            </a:pPr>
            <a:r>
              <a:rPr lang="en-US" sz="1500" dirty="0" smtClean="0"/>
              <a:t>Senior Vice President</a:t>
            </a:r>
          </a:p>
          <a:p>
            <a:pPr marL="82296" indent="0">
              <a:spcBef>
                <a:spcPts val="0"/>
              </a:spcBef>
              <a:spcAft>
                <a:spcPts val="0"/>
              </a:spcAft>
              <a:buNone/>
            </a:pPr>
            <a:r>
              <a:rPr lang="en-US" sz="1500" dirty="0" smtClean="0"/>
              <a:t>877-683-5227  </a:t>
            </a:r>
            <a:r>
              <a:rPr lang="en-US" sz="1500" dirty="0" smtClean="0">
                <a:hlinkClick r:id="rId4"/>
              </a:rPr>
              <a:t>Scot.Mitchell@wha1.org</a:t>
            </a:r>
            <a:endParaRPr lang="en-US" sz="1500" dirty="0" smtClean="0"/>
          </a:p>
          <a:p>
            <a:pPr marL="82296" indent="0">
              <a:spcBef>
                <a:spcPts val="0"/>
              </a:spcBef>
              <a:spcAft>
                <a:spcPts val="0"/>
              </a:spcAft>
              <a:buNone/>
            </a:pPr>
            <a:endParaRPr lang="en-US" sz="1500" dirty="0" smtClean="0"/>
          </a:p>
          <a:p>
            <a:pPr marL="82296">
              <a:spcBef>
                <a:spcPts val="0"/>
              </a:spcBef>
              <a:spcAft>
                <a:spcPts val="0"/>
              </a:spcAft>
              <a:buNone/>
            </a:pPr>
            <a:r>
              <a:rPr lang="en-US" sz="1500" b="1" dirty="0">
                <a:solidFill>
                  <a:schemeClr val="tx1"/>
                </a:solidFill>
              </a:rPr>
              <a:t>Tom Northey, MSM</a:t>
            </a:r>
          </a:p>
          <a:p>
            <a:pPr marL="82296">
              <a:spcBef>
                <a:spcPts val="0"/>
              </a:spcBef>
              <a:spcAft>
                <a:spcPts val="0"/>
              </a:spcAft>
              <a:buNone/>
            </a:pPr>
            <a:r>
              <a:rPr lang="en-US" sz="1500" dirty="0"/>
              <a:t>Director, IT Collaboration</a:t>
            </a:r>
          </a:p>
          <a:p>
            <a:pPr marL="82296">
              <a:spcBef>
                <a:spcPts val="0"/>
              </a:spcBef>
              <a:spcAft>
                <a:spcPts val="0"/>
              </a:spcAft>
              <a:buNone/>
            </a:pPr>
            <a:r>
              <a:rPr lang="en-US" sz="1500" dirty="0"/>
              <a:t>866-986-3657  </a:t>
            </a:r>
            <a:r>
              <a:rPr lang="en-US" sz="1500" dirty="0">
                <a:hlinkClick r:id="rId5"/>
              </a:rPr>
              <a:t>Tom.Northey@wha1.org</a:t>
            </a:r>
            <a:endParaRPr lang="en-US" sz="1500" dirty="0"/>
          </a:p>
          <a:p>
            <a:pPr marL="82296" indent="0">
              <a:spcBef>
                <a:spcPts val="0"/>
              </a:spcBef>
              <a:spcAft>
                <a:spcPts val="0"/>
              </a:spcAft>
              <a:buNone/>
            </a:pPr>
            <a:endParaRPr lang="en-US" sz="1500" dirty="0" smtClean="0"/>
          </a:p>
          <a:p>
            <a:pPr marL="82296">
              <a:spcBef>
                <a:spcPts val="0"/>
              </a:spcBef>
              <a:spcAft>
                <a:spcPts val="0"/>
              </a:spcAft>
              <a:buNone/>
            </a:pPr>
            <a:r>
              <a:rPr lang="en-US" sz="1500" b="1" dirty="0">
                <a:solidFill>
                  <a:schemeClr val="tx1"/>
                </a:solidFill>
              </a:rPr>
              <a:t>Jessica Taylor, MBA</a:t>
            </a:r>
          </a:p>
          <a:p>
            <a:pPr marL="82296" indent="0">
              <a:spcBef>
                <a:spcPts val="0"/>
              </a:spcBef>
              <a:spcAft>
                <a:spcPts val="0"/>
              </a:spcAft>
              <a:buNone/>
            </a:pPr>
            <a:r>
              <a:rPr lang="en-US" sz="1500" dirty="0" smtClean="0"/>
              <a:t>Vice President, Client Relations</a:t>
            </a:r>
          </a:p>
          <a:p>
            <a:pPr marL="82296" indent="0">
              <a:spcBef>
                <a:spcPts val="0"/>
              </a:spcBef>
              <a:spcAft>
                <a:spcPts val="0"/>
              </a:spcAft>
              <a:buNone/>
            </a:pPr>
            <a:r>
              <a:rPr lang="en-US" sz="1500" dirty="0" smtClean="0"/>
              <a:t>970-250-7670  </a:t>
            </a:r>
            <a:r>
              <a:rPr lang="en-US" sz="1500" dirty="0" smtClean="0">
                <a:hlinkClick r:id="rId6"/>
              </a:rPr>
              <a:t>Jessica.Taylor@wha1.org</a:t>
            </a:r>
            <a:endParaRPr lang="en-US" sz="1500" dirty="0" smtClean="0"/>
          </a:p>
          <a:p>
            <a:pPr marL="82296" indent="0">
              <a:spcBef>
                <a:spcPts val="0"/>
              </a:spcBef>
              <a:spcAft>
                <a:spcPts val="0"/>
              </a:spcAft>
              <a:buNone/>
            </a:pPr>
            <a:endParaRPr lang="en-US" sz="1500" dirty="0" smtClean="0"/>
          </a:p>
          <a:p>
            <a:pPr marL="82296">
              <a:spcBef>
                <a:spcPts val="0"/>
              </a:spcBef>
              <a:spcAft>
                <a:spcPts val="0"/>
              </a:spcAft>
              <a:buNone/>
            </a:pPr>
            <a:r>
              <a:rPr lang="en-US" sz="1500" b="1" dirty="0">
                <a:solidFill>
                  <a:schemeClr val="tx1"/>
                </a:solidFill>
              </a:rPr>
              <a:t>Sally Trnka, MBA</a:t>
            </a:r>
          </a:p>
          <a:p>
            <a:pPr marL="82296">
              <a:spcBef>
                <a:spcPts val="0"/>
              </a:spcBef>
              <a:spcAft>
                <a:spcPts val="0"/>
              </a:spcAft>
              <a:buNone/>
            </a:pPr>
            <a:r>
              <a:rPr lang="en-US" sz="1500" dirty="0" smtClean="0"/>
              <a:t>Director, Network Development</a:t>
            </a:r>
          </a:p>
          <a:p>
            <a:pPr marL="82296">
              <a:spcBef>
                <a:spcPts val="0"/>
              </a:spcBef>
              <a:spcAft>
                <a:spcPts val="0"/>
              </a:spcAft>
              <a:buNone/>
            </a:pPr>
            <a:r>
              <a:rPr lang="en-US" sz="1500" dirty="0" smtClean="0"/>
              <a:t>Executive Director, N2N Strategies</a:t>
            </a:r>
            <a:endParaRPr lang="en-US" sz="1500" dirty="0"/>
          </a:p>
          <a:p>
            <a:pPr marL="82296">
              <a:spcBef>
                <a:spcPts val="0"/>
              </a:spcBef>
              <a:spcAft>
                <a:spcPts val="0"/>
              </a:spcAft>
              <a:buNone/>
            </a:pPr>
            <a:r>
              <a:rPr lang="en-US" sz="1500" dirty="0" smtClean="0"/>
              <a:t>218-310-3070  </a:t>
            </a:r>
            <a:r>
              <a:rPr lang="en-US" sz="1500" dirty="0" smtClean="0">
                <a:hlinkClick r:id="rId7"/>
              </a:rPr>
              <a:t>Sally.Trnka@wha1.org</a:t>
            </a:r>
            <a:endParaRPr lang="en-US" sz="1500" dirty="0" smtClean="0"/>
          </a:p>
          <a:p>
            <a:pPr marL="82296">
              <a:spcBef>
                <a:spcPts val="0"/>
              </a:spcBef>
              <a:spcAft>
                <a:spcPts val="0"/>
              </a:spcAft>
              <a:buNone/>
            </a:pPr>
            <a:r>
              <a:rPr lang="en-US" sz="1500" b="1" dirty="0" smtClean="0">
                <a:solidFill>
                  <a:schemeClr val="tx1"/>
                </a:solidFill>
              </a:rPr>
              <a:t>Pat </a:t>
            </a:r>
            <a:r>
              <a:rPr lang="en-US" sz="1500" b="1" dirty="0" smtClean="0">
                <a:solidFill>
                  <a:schemeClr val="tx1"/>
                </a:solidFill>
              </a:rPr>
              <a:t>Schou, MS, FACHE</a:t>
            </a:r>
            <a:endParaRPr lang="en-US" sz="1500" b="1" dirty="0">
              <a:solidFill>
                <a:schemeClr val="tx1"/>
              </a:solidFill>
            </a:endParaRPr>
          </a:p>
          <a:p>
            <a:pPr marL="82296" indent="0">
              <a:spcBef>
                <a:spcPts val="0"/>
              </a:spcBef>
              <a:spcAft>
                <a:spcPts val="0"/>
              </a:spcAft>
              <a:buNone/>
            </a:pPr>
            <a:r>
              <a:rPr lang="en-US" sz="1500" dirty="0" smtClean="0"/>
              <a:t>President, ICAHN</a:t>
            </a:r>
          </a:p>
          <a:p>
            <a:pPr marL="82296" indent="0">
              <a:spcBef>
                <a:spcPts val="0"/>
              </a:spcBef>
              <a:spcAft>
                <a:spcPts val="0"/>
              </a:spcAft>
              <a:buNone/>
            </a:pPr>
            <a:r>
              <a:rPr lang="en-US" sz="1500" dirty="0" smtClean="0">
                <a:hlinkClick r:id="rId8"/>
              </a:rPr>
              <a:t>815-875-2999</a:t>
            </a:r>
            <a:r>
              <a:rPr lang="en-US" sz="1500" u="sng" dirty="0" smtClean="0">
                <a:hlinkClick r:id="rId8"/>
              </a:rPr>
              <a:t>  </a:t>
            </a:r>
            <a:r>
              <a:rPr lang="en-US" sz="1500" dirty="0" smtClean="0">
                <a:hlinkClick r:id="rId8"/>
              </a:rPr>
              <a:t>pschou@icahn.org</a:t>
            </a:r>
            <a:r>
              <a:rPr lang="en-US" sz="1500" dirty="0" smtClean="0"/>
              <a:t> </a:t>
            </a:r>
          </a:p>
          <a:p>
            <a:pPr marL="82296" indent="0">
              <a:spcBef>
                <a:spcPts val="0"/>
              </a:spcBef>
              <a:spcAft>
                <a:spcPts val="0"/>
              </a:spcAft>
              <a:buNone/>
            </a:pPr>
            <a:endParaRPr lang="en-US" sz="1500" b="1" dirty="0" smtClean="0"/>
          </a:p>
          <a:p>
            <a:pPr marL="82296" indent="0">
              <a:spcBef>
                <a:spcPts val="0"/>
              </a:spcBef>
              <a:spcAft>
                <a:spcPts val="0"/>
              </a:spcAft>
              <a:buNone/>
            </a:pPr>
            <a:r>
              <a:rPr lang="en-US" sz="1500" b="1" dirty="0" smtClean="0">
                <a:solidFill>
                  <a:schemeClr val="tx1"/>
                </a:solidFill>
              </a:rPr>
              <a:t>Angie Charlet, MHA</a:t>
            </a:r>
          </a:p>
          <a:p>
            <a:pPr marL="82296" indent="0">
              <a:spcBef>
                <a:spcPts val="0"/>
              </a:spcBef>
              <a:spcAft>
                <a:spcPts val="0"/>
              </a:spcAft>
              <a:buNone/>
            </a:pPr>
            <a:r>
              <a:rPr lang="en-US" sz="1500" dirty="0" smtClean="0"/>
              <a:t>Director of Quality and Education</a:t>
            </a:r>
          </a:p>
          <a:p>
            <a:pPr marL="82296" indent="0">
              <a:spcBef>
                <a:spcPts val="0"/>
              </a:spcBef>
              <a:spcAft>
                <a:spcPts val="0"/>
              </a:spcAft>
              <a:buNone/>
            </a:pPr>
            <a:r>
              <a:rPr lang="en-US" sz="1500" dirty="0" smtClean="0"/>
              <a:t>815-875-2999 </a:t>
            </a:r>
            <a:r>
              <a:rPr lang="en-US" sz="1500" dirty="0" smtClean="0">
                <a:hlinkClick r:id="rId9"/>
              </a:rPr>
              <a:t>acharlet@icahn.org</a:t>
            </a:r>
            <a:r>
              <a:rPr lang="en-US" sz="1500" dirty="0" smtClean="0"/>
              <a:t> </a:t>
            </a:r>
          </a:p>
          <a:p>
            <a:pPr marL="82296" indent="0">
              <a:spcBef>
                <a:spcPts val="0"/>
              </a:spcBef>
              <a:spcAft>
                <a:spcPts val="0"/>
              </a:spcAft>
              <a:buNone/>
            </a:pPr>
            <a:endParaRPr lang="en-US" sz="1500" dirty="0" smtClean="0"/>
          </a:p>
          <a:p>
            <a:pPr marL="82296">
              <a:spcBef>
                <a:spcPts val="0"/>
              </a:spcBef>
              <a:spcAft>
                <a:spcPts val="0"/>
              </a:spcAft>
              <a:buNone/>
            </a:pPr>
            <a:r>
              <a:rPr lang="en-US" sz="1500" b="1" dirty="0" smtClean="0">
                <a:solidFill>
                  <a:schemeClr val="tx1"/>
                </a:solidFill>
              </a:rPr>
              <a:t>Curt Zimmerman</a:t>
            </a:r>
          </a:p>
          <a:p>
            <a:pPr marL="82296">
              <a:spcBef>
                <a:spcPts val="0"/>
              </a:spcBef>
              <a:spcAft>
                <a:spcPts val="0"/>
              </a:spcAft>
              <a:buNone/>
            </a:pPr>
            <a:r>
              <a:rPr lang="en-US" sz="1500" dirty="0"/>
              <a:t>Director of Business Services and Development</a:t>
            </a:r>
            <a:endParaRPr lang="en-US" sz="1500" dirty="0"/>
          </a:p>
          <a:p>
            <a:pPr marL="82296" indent="0">
              <a:spcBef>
                <a:spcPts val="0"/>
              </a:spcBef>
              <a:spcAft>
                <a:spcPts val="0"/>
              </a:spcAft>
              <a:buNone/>
            </a:pPr>
            <a:r>
              <a:rPr lang="en-US" sz="1500" dirty="0" smtClean="0"/>
              <a:t>815-875-2999 </a:t>
            </a:r>
            <a:r>
              <a:rPr lang="en-US" sz="1500" dirty="0" smtClean="0">
                <a:hlinkClick r:id="rId10"/>
              </a:rPr>
              <a:t>czimmerman@icahn.org</a:t>
            </a:r>
            <a:endParaRPr lang="en-US" sz="1500" dirty="0" smtClean="0"/>
          </a:p>
          <a:p>
            <a:pPr marL="82296" indent="0">
              <a:spcBef>
                <a:spcPts val="0"/>
              </a:spcBef>
              <a:spcAft>
                <a:spcPts val="0"/>
              </a:spcAft>
              <a:buNone/>
            </a:pPr>
            <a:endParaRPr lang="en-US" sz="1100" dirty="0" smtClean="0"/>
          </a:p>
          <a:p>
            <a:pPr marL="82296" indent="0">
              <a:spcBef>
                <a:spcPts val="0"/>
              </a:spcBef>
              <a:spcAft>
                <a:spcPts val="0"/>
              </a:spcAft>
              <a:buNone/>
            </a:pPr>
            <a:endParaRPr lang="en-US" sz="1100" dirty="0" smtClean="0"/>
          </a:p>
          <a:p>
            <a:pPr marL="82296" indent="0">
              <a:spcBef>
                <a:spcPts val="0"/>
              </a:spcBef>
              <a:spcAft>
                <a:spcPts val="0"/>
              </a:spcAft>
              <a:buNone/>
            </a:pPr>
            <a:endParaRPr lang="en-US" sz="1100" dirty="0" smtClean="0"/>
          </a:p>
          <a:p>
            <a:pPr marL="82296" indent="0">
              <a:spcBef>
                <a:spcPts val="0"/>
              </a:spcBef>
              <a:spcAft>
                <a:spcPts val="0"/>
              </a:spcAft>
              <a:buNone/>
            </a:pPr>
            <a:endParaRPr lang="en-US" sz="1100" dirty="0" smtClean="0"/>
          </a:p>
          <a:p>
            <a:pPr marL="82296" indent="0">
              <a:spcBef>
                <a:spcPts val="0"/>
              </a:spcBef>
              <a:spcAft>
                <a:spcPts val="0"/>
              </a:spcAft>
              <a:buNone/>
            </a:pPr>
            <a:endParaRPr lang="en-US" sz="1100" dirty="0" smtClean="0"/>
          </a:p>
        </p:txBody>
      </p:sp>
    </p:spTree>
    <p:extLst>
      <p:ext uri="{BB962C8B-B14F-4D97-AF65-F5344CB8AC3E}">
        <p14:creationId xmlns:p14="http://schemas.microsoft.com/office/powerpoint/2010/main" val="1445767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Appendix</a:t>
            </a:r>
            <a:endParaRPr lang="en-US" dirty="0"/>
          </a:p>
        </p:txBody>
      </p:sp>
      <p:pic>
        <p:nvPicPr>
          <p:cNvPr id="9" name="Picture 4" descr="C:\Users\cbruce\AppData\Local\Microsoft\Windows\Temporary Internet Files\Content.Outlook\RTIE7DSP\WHA_25th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496" y="3694808"/>
            <a:ext cx="1936553" cy="11591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121" y="2664032"/>
            <a:ext cx="1919928" cy="101116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5326" y="5103786"/>
            <a:ext cx="1825315" cy="766632"/>
          </a:xfrm>
          <a:prstGeom prst="rect">
            <a:avLst/>
          </a:prstGeom>
        </p:spPr>
      </p:pic>
    </p:spTree>
    <p:extLst>
      <p:ext uri="{BB962C8B-B14F-4D97-AF65-F5344CB8AC3E}">
        <p14:creationId xmlns:p14="http://schemas.microsoft.com/office/powerpoint/2010/main" val="1408691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p:txBody>
          <a:bodyPr/>
          <a:lstStyle/>
          <a:p>
            <a:r>
              <a:rPr lang="en-US" dirty="0" smtClean="0"/>
              <a:t>Established in 2003</a:t>
            </a:r>
            <a:endParaRPr lang="en-US" dirty="0"/>
          </a:p>
        </p:txBody>
      </p:sp>
      <p:sp>
        <p:nvSpPr>
          <p:cNvPr id="17" name="Content Placeholder 16"/>
          <p:cNvSpPr>
            <a:spLocks noGrp="1"/>
          </p:cNvSpPr>
          <p:nvPr>
            <p:ph sz="quarter" idx="4294967295"/>
          </p:nvPr>
        </p:nvSpPr>
        <p:spPr>
          <a:xfrm>
            <a:off x="0" y="2971800"/>
            <a:ext cx="2286000" cy="2743200"/>
          </a:xfrm>
        </p:spPr>
        <p:txBody>
          <a:bodyPr/>
          <a:lstStyle/>
          <a:p>
            <a:pPr>
              <a:buNone/>
            </a:pPr>
            <a:endParaRPr lang="en-US" dirty="0" smtClean="0"/>
          </a:p>
          <a:p>
            <a:pPr marL="285750" indent="-285750">
              <a:buFont typeface="Arial" panose="020B0604020202020204" pitchFamily="34" charset="0"/>
              <a:buChar char="•"/>
            </a:pPr>
            <a:endParaRPr lang="en-US" dirty="0" smtClean="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4" y="183818"/>
            <a:ext cx="8385626" cy="6178882"/>
          </a:xfrm>
          <a:prstGeom prst="rect">
            <a:avLst/>
          </a:prstGeom>
        </p:spPr>
      </p:pic>
    </p:spTree>
    <p:extLst>
      <p:ext uri="{BB962C8B-B14F-4D97-AF65-F5344CB8AC3E}">
        <p14:creationId xmlns:p14="http://schemas.microsoft.com/office/powerpoint/2010/main" val="125386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21547" y="76200"/>
            <a:ext cx="8991600" cy="1143000"/>
          </a:xfrm>
        </p:spPr>
        <p:txBody>
          <a:bodyPr>
            <a:noAutofit/>
          </a:bodyPr>
          <a:lstStyle/>
          <a:p>
            <a:pPr algn="ctr"/>
            <a:r>
              <a:rPr lang="en-US" sz="3400" b="1" dirty="0" smtClean="0">
                <a:solidFill>
                  <a:schemeClr val="tx1"/>
                </a:solidFill>
              </a:rPr>
              <a:t>WHA &amp;N2N Programs </a:t>
            </a:r>
            <a:br>
              <a:rPr lang="en-US" sz="3400" b="1" dirty="0" smtClean="0">
                <a:solidFill>
                  <a:schemeClr val="tx1"/>
                </a:solidFill>
              </a:rPr>
            </a:br>
            <a:r>
              <a:rPr lang="en-US" sz="3400" b="1" dirty="0" smtClean="0">
                <a:solidFill>
                  <a:schemeClr val="tx1"/>
                </a:solidFill>
              </a:rPr>
              <a:t>&amp; Corporate Partnerships</a:t>
            </a:r>
            <a:endParaRPr lang="en-US" sz="3400" b="1" dirty="0">
              <a:solidFill>
                <a:schemeClr val="tx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8580" b="4000"/>
          <a:stretch/>
        </p:blipFill>
        <p:spPr>
          <a:xfrm>
            <a:off x="228600" y="1142998"/>
            <a:ext cx="8839200" cy="5424391"/>
          </a:xfrm>
          <a:prstGeom prst="rect">
            <a:avLst/>
          </a:prstGeom>
        </p:spPr>
      </p:pic>
      <p:graphicFrame>
        <p:nvGraphicFramePr>
          <p:cNvPr id="11" name="Content Placeholder 6"/>
          <p:cNvGraphicFramePr>
            <a:graphicFrameLocks/>
          </p:cNvGraphicFramePr>
          <p:nvPr>
            <p:extLst>
              <p:ext uri="{D42A27DB-BD31-4B8C-83A1-F6EECF244321}">
                <p14:modId xmlns:p14="http://schemas.microsoft.com/office/powerpoint/2010/main" val="3800775879"/>
              </p:ext>
            </p:extLst>
          </p:nvPr>
        </p:nvGraphicFramePr>
        <p:xfrm>
          <a:off x="9549203" y="684439"/>
          <a:ext cx="4857750" cy="5492750"/>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8"/>
          <p:cNvSpPr txBox="1">
            <a:spLocks/>
          </p:cNvSpPr>
          <p:nvPr/>
        </p:nvSpPr>
        <p:spPr>
          <a:xfrm>
            <a:off x="10003972" y="138237"/>
            <a:ext cx="2697480" cy="1254234"/>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bg1">
                    <a:lumMod val="50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bg1">
                    <a:lumMod val="5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bg1">
                    <a:lumMod val="5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1">
                    <a:lumMod val="50000"/>
                  </a:schemeClr>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9pPr>
          </a:lstStyle>
          <a:p>
            <a:r>
              <a:rPr lang="en-US" smtClean="0"/>
              <a:t>Member participation in programs keeps dues stable, eliminates the dependency on grant funding, and allows WHA to develop new programs.</a:t>
            </a:r>
            <a:endParaRPr lang="en-US" dirty="0"/>
          </a:p>
        </p:txBody>
      </p:sp>
      <p:sp>
        <p:nvSpPr>
          <p:cNvPr id="13" name="Content Placeholder 7"/>
          <p:cNvSpPr txBox="1">
            <a:spLocks/>
          </p:cNvSpPr>
          <p:nvPr/>
        </p:nvSpPr>
        <p:spPr>
          <a:xfrm>
            <a:off x="10134600" y="6177189"/>
            <a:ext cx="3515009" cy="1536827"/>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bg1">
                    <a:lumMod val="50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bg1">
                    <a:lumMod val="5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bg1">
                    <a:lumMod val="5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1">
                    <a:lumMod val="50000"/>
                  </a:schemeClr>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1">
                    <a:lumMod val="50000"/>
                  </a:schemeClr>
                </a:solidFill>
                <a:latin typeface="+mj-lt"/>
                <a:ea typeface="+mn-ea"/>
                <a:cs typeface="+mn-cs"/>
              </a:defRPr>
            </a:lvl9pPr>
          </a:lstStyle>
          <a:p>
            <a:pPr>
              <a:lnSpc>
                <a:spcPct val="100000"/>
              </a:lnSpc>
              <a:spcBef>
                <a:spcPts val="0"/>
              </a:spcBef>
              <a:spcAft>
                <a:spcPts val="0"/>
              </a:spcAft>
            </a:pPr>
            <a:r>
              <a:rPr lang="en-US" sz="3600" smtClean="0">
                <a:solidFill>
                  <a:schemeClr val="tx2">
                    <a:lumMod val="60000"/>
                    <a:lumOff val="40000"/>
                  </a:schemeClr>
                </a:solidFill>
              </a:rPr>
              <a:t>49:1 ROI</a:t>
            </a:r>
            <a:endParaRPr lang="en-US" sz="3600" dirty="0">
              <a:solidFill>
                <a:schemeClr val="tx2">
                  <a:lumMod val="60000"/>
                  <a:lumOff val="40000"/>
                </a:schemeClr>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339" y="186754"/>
            <a:ext cx="810148" cy="63911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213" y="89772"/>
            <a:ext cx="1635816" cy="979165"/>
          </a:xfrm>
          <a:prstGeom prst="rect">
            <a:avLst/>
          </a:prstGeom>
        </p:spPr>
      </p:pic>
    </p:spTree>
    <p:extLst>
      <p:ext uri="{BB962C8B-B14F-4D97-AF65-F5344CB8AC3E}">
        <p14:creationId xmlns:p14="http://schemas.microsoft.com/office/powerpoint/2010/main" val="138968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8898" b="51188"/>
          <a:stretch/>
        </p:blipFill>
        <p:spPr>
          <a:xfrm>
            <a:off x="89210" y="1752600"/>
            <a:ext cx="9054790" cy="3505200"/>
          </a:xfrm>
          <a:prstGeom prst="rect">
            <a:avLst/>
          </a:prstGeom>
        </p:spPr>
      </p:pic>
      <p:sp>
        <p:nvSpPr>
          <p:cNvPr id="5" name="Title 3"/>
          <p:cNvSpPr txBox="1">
            <a:spLocks/>
          </p:cNvSpPr>
          <p:nvPr/>
        </p:nvSpPr>
        <p:spPr>
          <a:xfrm>
            <a:off x="76200" y="76200"/>
            <a:ext cx="8991600" cy="1143000"/>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rgbClr val="1B6875"/>
                </a:solidFill>
                <a:latin typeface="+mj-lt"/>
                <a:ea typeface="+mj-ea"/>
                <a:cs typeface="+mj-cs"/>
              </a:defRPr>
            </a:lvl1pPr>
          </a:lstStyle>
          <a:p>
            <a:pPr algn="ctr"/>
            <a:r>
              <a:rPr lang="en-US" sz="3400" b="1" smtClean="0">
                <a:solidFill>
                  <a:schemeClr val="tx1"/>
                </a:solidFill>
              </a:rPr>
              <a:t>WHA &amp;N2N Programs </a:t>
            </a:r>
            <a:br>
              <a:rPr lang="en-US" sz="3400" b="1" smtClean="0">
                <a:solidFill>
                  <a:schemeClr val="tx1"/>
                </a:solidFill>
              </a:rPr>
            </a:br>
            <a:r>
              <a:rPr lang="en-US" sz="3400" b="1" smtClean="0">
                <a:solidFill>
                  <a:schemeClr val="tx1"/>
                </a:solidFill>
              </a:rPr>
              <a:t>&amp; Corporate Partnerships</a:t>
            </a:r>
            <a:endParaRPr lang="en-US" sz="3400" b="1" dirty="0">
              <a:solidFill>
                <a:schemeClr val="tx1"/>
              </a:solidFill>
            </a:endParaRPr>
          </a:p>
        </p:txBody>
      </p:sp>
      <p:grpSp>
        <p:nvGrpSpPr>
          <p:cNvPr id="6" name="Group 5"/>
          <p:cNvGrpSpPr/>
          <p:nvPr/>
        </p:nvGrpSpPr>
        <p:grpSpPr>
          <a:xfrm>
            <a:off x="533200" y="100137"/>
            <a:ext cx="942976" cy="938315"/>
            <a:chOff x="6029325" y="2647950"/>
            <a:chExt cx="1095375" cy="1152525"/>
          </a:xfrm>
        </p:grpSpPr>
        <p:sp>
          <p:nvSpPr>
            <p:cNvPr id="7" name="Rectangle 6"/>
            <p:cNvSpPr/>
            <p:nvPr/>
          </p:nvSpPr>
          <p:spPr>
            <a:xfrm>
              <a:off x="6029325" y="2647950"/>
              <a:ext cx="1095375" cy="1152525"/>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chemeClr val="bg1"/>
                </a:solidFill>
                <a:latin typeface="Franklin Gothic Demi Cond" panose="020B0706030402020204" pitchFamily="34" charset="0"/>
              </a:endParaRPr>
            </a:p>
          </p:txBody>
        </p:sp>
        <p:pic>
          <p:nvPicPr>
            <p:cNvPr id="8" name="Picture 7" descr="WHA_Logo_HR.jpg"/>
            <p:cNvPicPr>
              <a:picLocks noChangeAspect="1"/>
            </p:cNvPicPr>
            <p:nvPr/>
          </p:nvPicPr>
          <p:blipFill>
            <a:blip r:embed="rId4" cstate="print"/>
            <a:stretch>
              <a:fillRect/>
            </a:stretch>
          </p:blipFill>
          <p:spPr>
            <a:xfrm>
              <a:off x="6122937" y="2724150"/>
              <a:ext cx="917885" cy="990600"/>
            </a:xfrm>
            <a:prstGeom prst="rect">
              <a:avLst/>
            </a:prstGeom>
          </p:spPr>
        </p:pic>
      </p:grpSp>
      <p:grpSp>
        <p:nvGrpSpPr>
          <p:cNvPr id="9" name="Group 8"/>
          <p:cNvGrpSpPr/>
          <p:nvPr/>
        </p:nvGrpSpPr>
        <p:grpSpPr>
          <a:xfrm>
            <a:off x="7752378" y="100137"/>
            <a:ext cx="942976" cy="938315"/>
            <a:chOff x="6029324" y="3928110"/>
            <a:chExt cx="1095375" cy="1152525"/>
          </a:xfrm>
        </p:grpSpPr>
        <p:sp>
          <p:nvSpPr>
            <p:cNvPr id="10" name="Rectangle 9"/>
            <p:cNvSpPr/>
            <p:nvPr/>
          </p:nvSpPr>
          <p:spPr>
            <a:xfrm>
              <a:off x="6029324" y="3928110"/>
              <a:ext cx="1095375" cy="1152525"/>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chemeClr val="bg1"/>
                </a:solidFill>
                <a:latin typeface="Franklin Gothic Demi Cond" panose="020B07060304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068" y="4142316"/>
              <a:ext cx="917885" cy="724109"/>
            </a:xfrm>
            <a:prstGeom prst="rect">
              <a:avLst/>
            </a:prstGeom>
          </p:spPr>
        </p:pic>
      </p:grpSp>
    </p:spTree>
    <p:extLst>
      <p:ext uri="{BB962C8B-B14F-4D97-AF65-F5344CB8AC3E}">
        <p14:creationId xmlns:p14="http://schemas.microsoft.com/office/powerpoint/2010/main" val="46690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271" t="711" r="329" b="3252"/>
          <a:stretch/>
        </p:blipFill>
        <p:spPr>
          <a:xfrm>
            <a:off x="1" y="0"/>
            <a:ext cx="9144000" cy="6858000"/>
          </a:xfrm>
          <a:prstGeom prst="rect">
            <a:avLst/>
          </a:prstGeom>
        </p:spPr>
      </p:pic>
      <p:sp>
        <p:nvSpPr>
          <p:cNvPr id="2" name="Title 1"/>
          <p:cNvSpPr>
            <a:spLocks noGrp="1"/>
          </p:cNvSpPr>
          <p:nvPr>
            <p:ph type="title"/>
          </p:nvPr>
        </p:nvSpPr>
        <p:spPr>
          <a:xfrm>
            <a:off x="685800" y="679018"/>
            <a:ext cx="7772400" cy="914402"/>
          </a:xfrm>
        </p:spPr>
        <p:txBody>
          <a:bodyPr/>
          <a:lstStyle/>
          <a:p>
            <a:r>
              <a:rPr lang="en-US" dirty="0" smtClean="0"/>
              <a:t>Denial, 2011</a:t>
            </a:r>
            <a:endParaRPr lang="en-US" dirty="0"/>
          </a:p>
        </p:txBody>
      </p:sp>
      <p:sp>
        <p:nvSpPr>
          <p:cNvPr id="3" name="Text Placeholder 2"/>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60597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 t="7080" r="3225" b="1"/>
          <a:stretch/>
        </p:blipFill>
        <p:spPr>
          <a:xfrm flipH="1">
            <a:off x="0" y="1"/>
            <a:ext cx="9144000" cy="6858000"/>
          </a:xfrm>
          <a:prstGeom prst="rect">
            <a:avLst/>
          </a:prstGeom>
        </p:spPr>
      </p:pic>
      <p:sp>
        <p:nvSpPr>
          <p:cNvPr id="2" name="Title 1"/>
          <p:cNvSpPr>
            <a:spLocks noGrp="1"/>
          </p:cNvSpPr>
          <p:nvPr>
            <p:ph type="title"/>
          </p:nvPr>
        </p:nvSpPr>
        <p:spPr>
          <a:xfrm>
            <a:off x="685800" y="644229"/>
            <a:ext cx="7772400" cy="914402"/>
          </a:xfrm>
        </p:spPr>
        <p:txBody>
          <a:bodyPr/>
          <a:lstStyle/>
          <a:p>
            <a:r>
              <a:rPr lang="en-US" dirty="0" smtClean="0"/>
              <a:t>Anger</a:t>
            </a:r>
            <a:r>
              <a:rPr lang="en-US" dirty="0" smtClean="0"/>
              <a:t>, 2012</a:t>
            </a:r>
            <a:endParaRPr lang="en-US" dirty="0"/>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25344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679" t="17159" r="11081"/>
          <a:stretch/>
        </p:blipFill>
        <p:spPr>
          <a:xfrm>
            <a:off x="0" y="0"/>
            <a:ext cx="9144000" cy="6858000"/>
          </a:xfrm>
          <a:prstGeom prst="rect">
            <a:avLst/>
          </a:prstGeom>
        </p:spPr>
      </p:pic>
      <p:sp>
        <p:nvSpPr>
          <p:cNvPr id="2" name="Title 1"/>
          <p:cNvSpPr>
            <a:spLocks noGrp="1"/>
          </p:cNvSpPr>
          <p:nvPr>
            <p:ph type="title"/>
          </p:nvPr>
        </p:nvSpPr>
        <p:spPr>
          <a:xfrm>
            <a:off x="685800" y="685798"/>
            <a:ext cx="7772400" cy="914402"/>
          </a:xfrm>
        </p:spPr>
        <p:txBody>
          <a:bodyPr/>
          <a:lstStyle/>
          <a:p>
            <a:r>
              <a:rPr lang="en-US" dirty="0" smtClean="0"/>
              <a:t>Bargaining</a:t>
            </a:r>
            <a:r>
              <a:rPr lang="en-US" dirty="0" smtClean="0"/>
              <a:t>, 2013</a:t>
            </a:r>
            <a:endParaRPr lang="en-US" dirty="0"/>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03703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180" t="20229" r="8165" b="1"/>
          <a:stretch/>
        </p:blipFill>
        <p:spPr>
          <a:xfrm>
            <a:off x="0" y="0"/>
            <a:ext cx="9143999" cy="6854846"/>
          </a:xfrm>
          <a:prstGeom prst="rect">
            <a:avLst/>
          </a:prstGeom>
        </p:spPr>
      </p:pic>
      <p:sp>
        <p:nvSpPr>
          <p:cNvPr id="2" name="Title 1"/>
          <p:cNvSpPr>
            <a:spLocks noGrp="1"/>
          </p:cNvSpPr>
          <p:nvPr>
            <p:ph type="title"/>
          </p:nvPr>
        </p:nvSpPr>
        <p:spPr>
          <a:xfrm>
            <a:off x="685800" y="639855"/>
            <a:ext cx="7772400" cy="914402"/>
          </a:xfrm>
        </p:spPr>
        <p:txBody>
          <a:bodyPr/>
          <a:lstStyle/>
          <a:p>
            <a:r>
              <a:rPr lang="en-US" dirty="0" smtClean="0"/>
              <a:t>Depression</a:t>
            </a:r>
            <a:endParaRPr lang="en-US" dirty="0"/>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7644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719" t="10465" r="20348" b="17824"/>
          <a:stretch/>
        </p:blipFill>
        <p:spPr>
          <a:xfrm>
            <a:off x="0" y="0"/>
            <a:ext cx="9144000" cy="6858001"/>
          </a:xfrm>
          <a:prstGeom prst="rect">
            <a:avLst/>
          </a:prstGeom>
        </p:spPr>
      </p:pic>
      <p:sp>
        <p:nvSpPr>
          <p:cNvPr id="2" name="Title 1"/>
          <p:cNvSpPr>
            <a:spLocks noGrp="1"/>
          </p:cNvSpPr>
          <p:nvPr>
            <p:ph type="title"/>
          </p:nvPr>
        </p:nvSpPr>
        <p:spPr>
          <a:xfrm>
            <a:off x="849430" y="691484"/>
            <a:ext cx="7772400" cy="914402"/>
          </a:xfrm>
        </p:spPr>
        <p:txBody>
          <a:bodyPr/>
          <a:lstStyle/>
          <a:p>
            <a:r>
              <a:rPr lang="en-US" dirty="0" smtClean="0"/>
              <a:t>5. Acceptance</a:t>
            </a:r>
            <a:endParaRPr lang="en-US" dirty="0"/>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8045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an era of reform</a:t>
            </a:r>
            <a:endParaRPr lang="en-US" dirty="0"/>
          </a:p>
        </p:txBody>
      </p:sp>
      <p:sp>
        <p:nvSpPr>
          <p:cNvPr id="11" name="Content Placeholder 10"/>
          <p:cNvSpPr>
            <a:spLocks noGrp="1"/>
          </p:cNvSpPr>
          <p:nvPr>
            <p:ph sz="quarter" idx="16"/>
          </p:nvPr>
        </p:nvSpPr>
        <p:spPr/>
        <p:txBody>
          <a:bodyPr/>
          <a:lstStyle/>
          <a:p>
            <a:endParaRPr lang="en-US"/>
          </a:p>
        </p:txBody>
      </p:sp>
      <p:sp>
        <p:nvSpPr>
          <p:cNvPr id="13" name="Text Placeholder 12"/>
          <p:cNvSpPr>
            <a:spLocks noGrp="1"/>
          </p:cNvSpPr>
          <p:nvPr>
            <p:ph type="body" idx="28"/>
          </p:nvPr>
        </p:nvSpPr>
        <p:spPr/>
        <p:txBody>
          <a:bodyPr/>
          <a:lstStyle/>
          <a:p>
            <a:r>
              <a:rPr lang="en-US" dirty="0" smtClean="0"/>
              <a:t>Population Health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86" y="2057401"/>
            <a:ext cx="6474164" cy="4255684"/>
          </a:xfrm>
          <a:prstGeom prst="rect">
            <a:avLst/>
          </a:prstGeom>
        </p:spPr>
      </p:pic>
    </p:spTree>
    <p:extLst>
      <p:ext uri="{BB962C8B-B14F-4D97-AF65-F5344CB8AC3E}">
        <p14:creationId xmlns:p14="http://schemas.microsoft.com/office/powerpoint/2010/main" val="2689588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26868"/>
            <a:ext cx="7772400" cy="914402"/>
          </a:xfrm>
        </p:spPr>
        <p:txBody>
          <a:bodyPr/>
          <a:lstStyle/>
          <a:p>
            <a:pPr marL="0" indent="0"/>
            <a:r>
              <a:rPr lang="en-US" sz="2400" dirty="0" smtClean="0"/>
              <a:t/>
            </a:r>
            <a:br>
              <a:rPr lang="en-US" sz="2400" dirty="0" smtClean="0"/>
            </a:br>
            <a:r>
              <a:rPr lang="en-US" sz="2400" dirty="0"/>
              <a:t>What is Population Health?</a:t>
            </a:r>
            <a:br>
              <a:rPr lang="en-US" sz="2400" dirty="0"/>
            </a:br>
            <a:r>
              <a:rPr lang="en-US" sz="2800" b="1" dirty="0"/>
              <a:t/>
            </a:r>
            <a:br>
              <a:rPr lang="en-US" sz="2800" b="1" dirty="0"/>
            </a:br>
            <a:r>
              <a:rPr lang="en-US" sz="2800" b="1" dirty="0"/>
              <a:t/>
            </a:r>
            <a:br>
              <a:rPr lang="en-US" sz="2800" b="1" dirty="0"/>
            </a:br>
            <a:endParaRPr lang="en-US" sz="2800" b="1" dirty="0"/>
          </a:p>
        </p:txBody>
      </p:sp>
      <p:sp>
        <p:nvSpPr>
          <p:cNvPr id="16" name="Content Placeholder 15"/>
          <p:cNvSpPr>
            <a:spLocks noGrp="1"/>
          </p:cNvSpPr>
          <p:nvPr>
            <p:ph sz="quarter" idx="15"/>
          </p:nvPr>
        </p:nvSpPr>
        <p:spPr/>
        <p:txBody>
          <a:bodyPr/>
          <a:lstStyle/>
          <a:p>
            <a:r>
              <a:rPr lang="en-US" b="1" dirty="0"/>
              <a:t>Any medical provider arrangement with a payer in which the provider agrees to provide a defined set of medical services to a defined group of people (the population) and to accomplish  3 critical objectives: </a:t>
            </a:r>
            <a:br>
              <a:rPr lang="en-US" b="1" dirty="0"/>
            </a:br>
            <a:endParaRPr lang="en-US" dirty="0"/>
          </a:p>
        </p:txBody>
      </p:sp>
      <p:sp>
        <p:nvSpPr>
          <p:cNvPr id="17" name="Content Placeholder 16"/>
          <p:cNvSpPr>
            <a:spLocks noGrp="1"/>
          </p:cNvSpPr>
          <p:nvPr>
            <p:ph sz="quarter" idx="17"/>
          </p:nvPr>
        </p:nvSpPr>
        <p:spPr>
          <a:xfrm>
            <a:off x="6172200" y="2971800"/>
            <a:ext cx="2489662" cy="2743200"/>
          </a:xfrm>
        </p:spPr>
        <p:txBody>
          <a:bodyPr/>
          <a:lstStyle/>
          <a:p>
            <a:r>
              <a:rPr lang="en-US" b="1" dirty="0"/>
              <a:t>1. Improve the group’s medical outcomes </a:t>
            </a:r>
            <a:br>
              <a:rPr lang="en-US" b="1" dirty="0"/>
            </a:br>
            <a:r>
              <a:rPr lang="en-US" b="1" dirty="0"/>
              <a:t>2. Reduce the group’s per-capita costs </a:t>
            </a:r>
            <a:br>
              <a:rPr lang="en-US" b="1" dirty="0"/>
            </a:br>
            <a:r>
              <a:rPr lang="en-US" b="1" dirty="0"/>
              <a:t>3. Contractually capture a major portion of </a:t>
            </a:r>
            <a:r>
              <a:rPr lang="en-US" b="1" dirty="0" smtClean="0"/>
              <a:t>the </a:t>
            </a:r>
            <a:r>
              <a:rPr lang="en-US" b="1" dirty="0"/>
              <a:t>savings</a:t>
            </a:r>
            <a:endParaRPr lang="en-US" dirty="0"/>
          </a:p>
        </p:txBody>
      </p:sp>
      <p:sp>
        <p:nvSpPr>
          <p:cNvPr id="18" name="Text Placeholder 17"/>
          <p:cNvSpPr>
            <a:spLocks noGrp="1"/>
          </p:cNvSpPr>
          <p:nvPr>
            <p:ph type="body" idx="28"/>
          </p:nvPr>
        </p:nvSpPr>
        <p:spPr/>
        <p:txBody>
          <a:bodyPr/>
          <a:lstStyle/>
          <a:p>
            <a:r>
              <a:rPr lang="en-US" dirty="0" smtClean="0"/>
              <a:t>Population Health</a:t>
            </a:r>
            <a:endParaRPr lang="en-US" dirty="0"/>
          </a:p>
        </p:txBody>
      </p:sp>
      <p:sp>
        <p:nvSpPr>
          <p:cNvPr id="4" name="Text Placeholder 3"/>
          <p:cNvSpPr>
            <a:spLocks noGrp="1"/>
          </p:cNvSpPr>
          <p:nvPr>
            <p:ph type="body" sz="quarter" idx="14"/>
          </p:nvPr>
        </p:nvSpPr>
        <p:spPr/>
        <p:txBody>
          <a:bodyPr/>
          <a:lstStyle/>
          <a:p>
            <a:r>
              <a:rPr lang="en-US" dirty="0" smtClean="0">
                <a:solidFill>
                  <a:schemeClr val="tx1">
                    <a:lumMod val="50000"/>
                    <a:lumOff val="50000"/>
                  </a:schemeClr>
                </a:solidFill>
              </a:rPr>
              <a:t>Population Health</a:t>
            </a:r>
            <a:endParaRPr lang="en-US" dirty="0">
              <a:solidFill>
                <a:schemeClr val="tx1">
                  <a:lumMod val="50000"/>
                  <a:lumOff val="50000"/>
                </a:schemeClr>
              </a:solidFill>
            </a:endParaRPr>
          </a:p>
        </p:txBody>
      </p:sp>
      <p:sp>
        <p:nvSpPr>
          <p:cNvPr id="5" name="Rectangle 4"/>
          <p:cNvSpPr>
            <a:spLocks noChangeArrowheads="1"/>
          </p:cNvSpPr>
          <p:nvPr/>
        </p:nvSpPr>
        <p:spPr bwMode="auto">
          <a:xfrm>
            <a:off x="4611833"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3304985" y="6219248"/>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7229192" y="6218275"/>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594674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1976699" y="6158744"/>
            <a:ext cx="1229008" cy="119062"/>
            <a:chOff x="685800" y="6165890"/>
            <a:chExt cx="1229008" cy="119062"/>
          </a:xfrm>
        </p:grpSpPr>
        <p:sp>
          <p:nvSpPr>
            <p:cNvPr id="10"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1976699" y="6379712"/>
            <a:ext cx="1692713" cy="200055"/>
          </a:xfrm>
          <a:prstGeom prst="rect">
            <a:avLst/>
          </a:prstGeom>
          <a:noFill/>
        </p:spPr>
        <p:txBody>
          <a:bodyPr wrap="square" lIns="0" tIns="0" rIns="0" bIns="0" rtlCol="0">
            <a:spAutoFit/>
          </a:bodyPr>
          <a:lstStyle/>
          <a:p>
            <a:r>
              <a:rPr lang="en-US" sz="1300" dirty="0" smtClean="0">
                <a:solidFill>
                  <a:schemeClr val="accent1"/>
                </a:solidFill>
                <a:latin typeface="Franklin Gothic Demi Cond" panose="020B0706030402020204" pitchFamily="34" charset="0"/>
              </a:rPr>
              <a:t>population health</a:t>
            </a:r>
            <a:endParaRPr lang="en-US" sz="1300" dirty="0">
              <a:solidFill>
                <a:schemeClr val="accent1"/>
              </a:solidFill>
              <a:latin typeface="Franklin Gothic Demi Cond" panose="020B0706030402020204" pitchFamily="34" charset="0"/>
            </a:endParaRPr>
          </a:p>
        </p:txBody>
      </p:sp>
      <p:sp>
        <p:nvSpPr>
          <p:cNvPr id="13" name="Rectangle 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3970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Sophisticated Business">
  <a:themeElements>
    <a:clrScheme name="CCAHN, CAReHIN">
      <a:dk1>
        <a:sysClr val="windowText" lastClr="000000"/>
      </a:dk1>
      <a:lt1>
        <a:sysClr val="window" lastClr="FFFFFF"/>
      </a:lt1>
      <a:dk2>
        <a:srgbClr val="29507F"/>
      </a:dk2>
      <a:lt2>
        <a:srgbClr val="FFFFFF"/>
      </a:lt2>
      <a:accent1>
        <a:srgbClr val="A5A5A5"/>
      </a:accent1>
      <a:accent2>
        <a:srgbClr val="BEDBFF"/>
      </a:accent2>
      <a:accent3>
        <a:srgbClr val="6DACDE"/>
      </a:accent3>
      <a:accent4>
        <a:srgbClr val="1C3656"/>
      </a:accent4>
      <a:accent5>
        <a:srgbClr val="A3A3A3"/>
      </a:accent5>
      <a:accent6>
        <a:srgbClr val="29507F"/>
      </a:accent6>
      <a:hlink>
        <a:srgbClr val="6DACDE"/>
      </a:hlink>
      <a:folHlink>
        <a:srgbClr val="A3A3A3"/>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8622</TotalTime>
  <Words>2406</Words>
  <Application>Microsoft Office PowerPoint</Application>
  <PresentationFormat>On-screen Show (4:3)</PresentationFormat>
  <Paragraphs>359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Sophisticated Business</vt:lpstr>
      <vt:lpstr>Care Coordination Opportunities for Networks: The Community Care Organization</vt:lpstr>
      <vt:lpstr>PowerPoint Presentation</vt:lpstr>
      <vt:lpstr>Denial, 2011</vt:lpstr>
      <vt:lpstr>Anger, 2012</vt:lpstr>
      <vt:lpstr>Bargaining, 2013</vt:lpstr>
      <vt:lpstr>Depression</vt:lpstr>
      <vt:lpstr>5. Acceptance</vt:lpstr>
      <vt:lpstr>Addressing an era of reform</vt:lpstr>
      <vt:lpstr> What is Population Health?   </vt:lpstr>
      <vt:lpstr>What is Population Health?    </vt:lpstr>
      <vt:lpstr>Why Rural Has Not Been Involved   </vt:lpstr>
      <vt:lpstr>Networks Have Opportunity to Lead Healthcare Transformation</vt:lpstr>
      <vt:lpstr>PowerPoint Presentation</vt:lpstr>
      <vt:lpstr>What is Illinois CAH Network?</vt:lpstr>
      <vt:lpstr>What is Western Healthcare Alliance?</vt:lpstr>
      <vt:lpstr>What is California CAH Network?</vt:lpstr>
      <vt:lpstr>PowerPoint Presentation</vt:lpstr>
      <vt:lpstr>Responding to Members’ Values: Custom, Rural Accountable Care Models  Believe care is local Primary-care focus Best able to integrate services locally Collectively have leverage in numbers Able to implement new programs quickly Dedicated to independence &amp; viability of rural community   Development of a hybrid type of ACO, owned and governed by its rural members.  Narrow provider network to improve quality, reduce cost AND capture the savings this produces! </vt:lpstr>
      <vt:lpstr>Second Curve Reimbursement Models  Illinois  Colorado  California</vt:lpstr>
      <vt:lpstr>Networks Collaborating with Networks</vt:lpstr>
      <vt:lpstr>There’s a lot going on right now!</vt:lpstr>
      <vt:lpstr>PowerPoint Presentation</vt:lpstr>
      <vt:lpstr>PowerPoint Presentation</vt:lpstr>
      <vt:lpstr>PowerPoint Presentation</vt:lpstr>
      <vt:lpstr>Contacts</vt:lpstr>
      <vt:lpstr>PowerPoint Presentation</vt:lpstr>
      <vt:lpstr>PowerPoint Presentation</vt:lpstr>
      <vt:lpstr>WHA &amp;N2N Programs  &amp; Corporate Partnerships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Jessica Taylor</cp:lastModifiedBy>
  <cp:revision>353</cp:revision>
  <cp:lastPrinted>2014-06-12T13:33:56Z</cp:lastPrinted>
  <dcterms:created xsi:type="dcterms:W3CDTF">2014-02-06T21:29:49Z</dcterms:created>
  <dcterms:modified xsi:type="dcterms:W3CDTF">2014-06-13T00:00:28Z</dcterms:modified>
</cp:coreProperties>
</file>